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1" r:id="rId2"/>
    <p:sldId id="303" r:id="rId3"/>
    <p:sldId id="305" r:id="rId4"/>
    <p:sldId id="304" r:id="rId5"/>
    <p:sldId id="299" r:id="rId6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9929D3-AB3D-BC7D-BCBA-7965BA90F8EA}" name="Radosław Dąbrowski" initials="RD" userId="S::radoslaw.dabrowski@lubelskie.pl::53a8ca39-fbcc-450e-b254-b9d0f5458a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 autoAdjust="0"/>
    <p:restoredTop sz="86355" autoAdjust="0"/>
  </p:normalViewPr>
  <p:slideViewPr>
    <p:cSldViewPr>
      <p:cViewPr varScale="1">
        <p:scale>
          <a:sx n="79" d="100"/>
          <a:sy n="79" d="100"/>
        </p:scale>
        <p:origin x="85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6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Łukasz Budyńczuk" userId="accab3e6-78ab-4c60-ab34-1f1f4bb9fd29" providerId="ADAL" clId="{1CE0D031-EFB0-4893-AEAF-1BC03C95B075}"/>
    <pc:docChg chg="modSld">
      <pc:chgData name="Łukasz Budyńczuk" userId="accab3e6-78ab-4c60-ab34-1f1f4bb9fd29" providerId="ADAL" clId="{1CE0D031-EFB0-4893-AEAF-1BC03C95B075}" dt="2022-05-16T11:09:58.350" v="0"/>
      <pc:docMkLst>
        <pc:docMk/>
      </pc:docMkLst>
      <pc:sldChg chg="modSp mod">
        <pc:chgData name="Łukasz Budyńczuk" userId="accab3e6-78ab-4c60-ab34-1f1f4bb9fd29" providerId="ADAL" clId="{1CE0D031-EFB0-4893-AEAF-1BC03C95B075}" dt="2022-05-16T11:09:58.350" v="0"/>
        <pc:sldMkLst>
          <pc:docMk/>
          <pc:sldMk cId="3785911294" sldId="299"/>
        </pc:sldMkLst>
        <pc:spChg chg="mod">
          <ac:chgData name="Łukasz Budyńczuk" userId="accab3e6-78ab-4c60-ab34-1f1f4bb9fd29" providerId="ADAL" clId="{1CE0D031-EFB0-4893-AEAF-1BC03C95B075}" dt="2022-05-16T11:09:58.350" v="0"/>
          <ac:spMkLst>
            <pc:docMk/>
            <pc:sldMk cId="3785911294" sldId="299"/>
            <ac:spMk id="7" creationId="{442A9406-97F4-438D-94B1-A4FD3DFC162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32F5A-8444-40CC-9CC9-2FAA605FFE8A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F82EC-ABC1-4D95-AE0C-E1FB89158B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1151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187CC-51AE-4E46-A71D-46C664CFE3F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8C117-4493-49AD-B8DD-34BE36739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807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8130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4338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11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77" indent="0" algn="ctr">
              <a:buNone/>
              <a:defRPr sz="844"/>
            </a:lvl2pPr>
            <a:lvl3pPr marL="385753" indent="0" algn="ctr">
              <a:buNone/>
              <a:defRPr sz="760"/>
            </a:lvl3pPr>
            <a:lvl4pPr marL="578630" indent="0" algn="ctr">
              <a:buNone/>
              <a:defRPr sz="675"/>
            </a:lvl4pPr>
            <a:lvl5pPr marL="771506" indent="0" algn="ctr">
              <a:buNone/>
              <a:defRPr sz="675"/>
            </a:lvl5pPr>
            <a:lvl6pPr marL="964382" indent="0" algn="ctr">
              <a:buNone/>
              <a:defRPr sz="675"/>
            </a:lvl6pPr>
            <a:lvl7pPr marL="1157258" indent="0" algn="ctr">
              <a:buNone/>
              <a:defRPr sz="675"/>
            </a:lvl7pPr>
            <a:lvl8pPr marL="1350135" indent="0" algn="ctr">
              <a:buNone/>
              <a:defRPr sz="675"/>
            </a:lvl8pPr>
            <a:lvl9pPr marL="1543012" indent="0" algn="ctr">
              <a:buNone/>
              <a:defRPr sz="675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8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83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53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00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311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286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CBD4-4E22-4196-A6B2-513C0EA1BBC5}" type="datetimeFigureOut">
              <a:rPr lang="pl-PL" smtClean="0"/>
              <a:t>18.05.2022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665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866" r:id="rId4"/>
    <p:sldLayoutId id="2147483865" r:id="rId5"/>
  </p:sldLayoutIdLst>
  <p:txStyles>
    <p:titleStyle>
      <a:lvl1pPr algn="l" defTabSz="38575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39" indent="-96439" algn="l" defTabSz="38575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15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191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68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86794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106082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697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57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5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77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53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3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06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38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58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35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1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belskie.pl/lubelskie-pomaga-ukrainie-nauka-jezyka-polskiego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 noGrp="1"/>
          </p:cNvSpPr>
          <p:nvPr>
            <p:ph type="title" idx="4294967295"/>
          </p:nvPr>
        </p:nvSpPr>
        <p:spPr>
          <a:xfrm>
            <a:off x="539552" y="1484784"/>
            <a:ext cx="7920880" cy="26055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 defTabSz="91440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Навчання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польською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мовою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людей,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які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втікають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Польщі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України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зв'язку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нападом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Російської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Федерації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Україну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фінансується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Регіональною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оперативною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програмою</a:t>
            </a:r>
            <a:b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Люблінського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воєводства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2014-2020 роки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A7C00D76-34C5-4CF1-AB0D-45BB601F49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1800200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defRPr/>
            </a:pPr>
            <a:r>
              <a:rPr lang="ru-RU" sz="2000" b="1" dirty="0"/>
              <a:t>Проект </a:t>
            </a:r>
            <a:r>
              <a:rPr lang="ru-RU" sz="2000" b="1" dirty="0" err="1"/>
              <a:t>реалізований</a:t>
            </a:r>
            <a:r>
              <a:rPr lang="ru-RU" sz="2000" b="1" dirty="0"/>
              <a:t> в рамках</a:t>
            </a:r>
            <a:br>
              <a:rPr lang="ru-RU" sz="2000" b="1" dirty="0"/>
            </a:br>
            <a:r>
              <a:rPr lang="ru-RU" sz="2000" b="1" dirty="0" err="1"/>
              <a:t>Заходів</a:t>
            </a:r>
            <a:r>
              <a:rPr lang="ru-RU" sz="2000" b="1" dirty="0"/>
              <a:t> 12.3 </a:t>
            </a:r>
            <a:r>
              <a:rPr lang="ru-RU" sz="2000" b="1" dirty="0" err="1"/>
              <a:t>Навчання</a:t>
            </a:r>
            <a:r>
              <a:rPr lang="ru-RU" sz="2000" b="1" dirty="0"/>
              <a:t> </a:t>
            </a:r>
            <a:r>
              <a:rPr lang="ru-RU" sz="2000" b="1" dirty="0" err="1"/>
              <a:t>протягом</a:t>
            </a:r>
            <a:r>
              <a:rPr lang="ru-RU" sz="2000" b="1" dirty="0"/>
              <a:t> </a:t>
            </a:r>
            <a:r>
              <a:rPr lang="ru-RU" sz="2000" b="1" dirty="0" err="1"/>
              <a:t>усього</a:t>
            </a:r>
            <a:r>
              <a:rPr lang="ru-RU" sz="2000" b="1" dirty="0"/>
              <a:t> </a:t>
            </a:r>
            <a:r>
              <a:rPr lang="ru-RU" sz="2000" b="1" dirty="0" err="1"/>
              <a:t>життя</a:t>
            </a:r>
            <a:r>
              <a:rPr lang="ru-RU" sz="2000" b="1" dirty="0"/>
              <a:t> у </a:t>
            </a:r>
            <a:r>
              <a:rPr lang="ru-RU" sz="2000" b="1" dirty="0" err="1"/>
              <a:t>сфері</a:t>
            </a:r>
            <a:r>
              <a:rPr lang="ru-RU" sz="2000" b="1" dirty="0"/>
              <a:t> ІКТ та </a:t>
            </a:r>
            <a:r>
              <a:rPr lang="ru-RU" sz="2000" b="1" dirty="0" err="1"/>
              <a:t>іноземних</a:t>
            </a:r>
            <a:r>
              <a:rPr lang="ru-RU" sz="2000" b="1" dirty="0"/>
              <a:t> </a:t>
            </a:r>
            <a:r>
              <a:rPr lang="ru-RU" sz="2000" b="1" dirty="0" err="1"/>
              <a:t>мов</a:t>
            </a:r>
            <a:br>
              <a:rPr lang="ru-RU" sz="2000" b="1" dirty="0"/>
            </a:br>
            <a:r>
              <a:rPr lang="ru-RU" sz="2000" b="1" dirty="0" err="1"/>
              <a:t>Регіональна</a:t>
            </a:r>
            <a:r>
              <a:rPr lang="ru-RU" sz="2000" b="1" dirty="0"/>
              <a:t> оперативна </a:t>
            </a:r>
            <a:r>
              <a:rPr lang="ru-RU" sz="2000" b="1" dirty="0" err="1"/>
              <a:t>програма</a:t>
            </a:r>
            <a:r>
              <a:rPr lang="ru-RU" sz="2000" b="1" dirty="0"/>
              <a:t> </a:t>
            </a:r>
            <a:r>
              <a:rPr lang="ru-RU" sz="2000" b="1" dirty="0" err="1"/>
              <a:t>Люблінського</a:t>
            </a:r>
            <a:r>
              <a:rPr lang="ru-RU" sz="2000" b="1" dirty="0"/>
              <a:t> </a:t>
            </a:r>
            <a:r>
              <a:rPr lang="ru-RU" sz="2000" b="1" dirty="0" err="1"/>
              <a:t>воєводства</a:t>
            </a:r>
            <a:r>
              <a:rPr lang="ru-RU" sz="2000" b="1" dirty="0"/>
              <a:t> на 2014-2020 роки</a:t>
            </a: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8280920" cy="4248472"/>
          </a:xfrm>
        </p:spPr>
        <p:txBody>
          <a:bodyPr>
            <a:normAutofit fontScale="92500" lnSpcReduction="10000"/>
          </a:bodyPr>
          <a:lstStyle/>
          <a:p>
            <a:endParaRPr lang="pl-PL" sz="3200" b="1" i="1" dirty="0"/>
          </a:p>
          <a:p>
            <a:r>
              <a:rPr lang="ru-RU" sz="4800" b="1" i="1" dirty="0" err="1"/>
              <a:t>Люблінське</a:t>
            </a:r>
            <a:r>
              <a:rPr lang="ru-RU" sz="4800" b="1" i="1" dirty="0"/>
              <a:t> </a:t>
            </a:r>
            <a:r>
              <a:rPr lang="ru-RU" sz="4800" b="1" i="1" dirty="0" err="1"/>
              <a:t>воєводство</a:t>
            </a:r>
            <a:r>
              <a:rPr lang="ru-RU" sz="4800" b="1" i="1" dirty="0"/>
              <a:t> </a:t>
            </a:r>
            <a:r>
              <a:rPr lang="ru-RU" sz="4800" b="1" i="1" dirty="0" err="1"/>
              <a:t>допомагає</a:t>
            </a:r>
            <a:r>
              <a:rPr lang="ru-RU" sz="4800" b="1" i="1" dirty="0"/>
              <a:t> </a:t>
            </a:r>
            <a:r>
              <a:rPr lang="ru-RU" sz="4800" b="1" i="1" dirty="0" err="1"/>
              <a:t>Україні</a:t>
            </a:r>
            <a:r>
              <a:rPr lang="ru-RU" sz="4800" b="1" i="1" dirty="0"/>
              <a:t> - </a:t>
            </a:r>
            <a:r>
              <a:rPr lang="ru-RU" sz="4800" b="1" i="1" dirty="0" err="1"/>
              <a:t>навчання</a:t>
            </a:r>
            <a:r>
              <a:rPr lang="ru-RU" sz="4800" b="1" i="1" dirty="0"/>
              <a:t> </a:t>
            </a:r>
            <a:r>
              <a:rPr lang="ru-RU" sz="4800" b="1" i="1" dirty="0" err="1"/>
              <a:t>польської</a:t>
            </a:r>
            <a:r>
              <a:rPr lang="ru-RU" sz="4800" b="1" i="1" dirty="0"/>
              <a:t> </a:t>
            </a:r>
            <a:r>
              <a:rPr lang="ru-RU" sz="4800" b="1" i="1" dirty="0" err="1"/>
              <a:t>мови</a:t>
            </a:r>
            <a:endParaRPr lang="pl-PL" sz="3200" b="1" i="1" dirty="0"/>
          </a:p>
          <a:p>
            <a:r>
              <a:rPr lang="ru-RU" sz="2200" i="1" dirty="0" err="1"/>
              <a:t>Вартість</a:t>
            </a:r>
            <a:r>
              <a:rPr lang="ru-RU" sz="2200" i="1" dirty="0"/>
              <a:t> проекту: </a:t>
            </a:r>
            <a:r>
              <a:rPr lang="ru-RU" sz="2200" b="1" i="1" dirty="0"/>
              <a:t>2 899 380,00 </a:t>
            </a:r>
            <a:r>
              <a:rPr lang="ru-RU" sz="2200" b="1" i="1" dirty="0" err="1"/>
              <a:t>злотих</a:t>
            </a:r>
            <a:r>
              <a:rPr lang="ru-RU" sz="2200" i="1" dirty="0"/>
              <a:t>, </a:t>
            </a:r>
            <a:r>
              <a:rPr lang="ru-RU" sz="2200" i="1" dirty="0" err="1"/>
              <a:t>включаючи</a:t>
            </a:r>
            <a:r>
              <a:rPr lang="ru-RU" sz="2200" i="1" dirty="0"/>
              <a:t> </a:t>
            </a:r>
            <a:r>
              <a:rPr lang="ru-RU" sz="2200" i="1" dirty="0" err="1"/>
              <a:t>співфінансування</a:t>
            </a:r>
            <a:r>
              <a:rPr lang="ru-RU" sz="2200" i="1" dirty="0"/>
              <a:t> з:</a:t>
            </a:r>
          </a:p>
          <a:p>
            <a:r>
              <a:rPr lang="ru-RU" sz="2200" i="1" dirty="0"/>
              <a:t>ЄС: </a:t>
            </a:r>
            <a:r>
              <a:rPr lang="ru-RU" sz="2200" b="1" i="1" dirty="0"/>
              <a:t>2 464 473,00 </a:t>
            </a:r>
            <a:r>
              <a:rPr lang="ru-RU" sz="2200" b="1" i="1" dirty="0" err="1"/>
              <a:t>зл</a:t>
            </a:r>
            <a:endParaRPr lang="ru-RU" sz="2200" b="1" i="1" dirty="0"/>
          </a:p>
          <a:p>
            <a:r>
              <a:rPr lang="ru-RU" sz="2200" i="1" dirty="0" err="1"/>
              <a:t>Державний</a:t>
            </a:r>
            <a:r>
              <a:rPr lang="ru-RU" sz="2200" i="1" dirty="0"/>
              <a:t> бюджет (</a:t>
            </a:r>
            <a:r>
              <a:rPr lang="ru-RU" sz="2200" i="1" dirty="0" err="1"/>
              <a:t>Польща</a:t>
            </a:r>
            <a:r>
              <a:rPr lang="ru-RU" sz="2200" i="1" dirty="0"/>
              <a:t>): </a:t>
            </a:r>
            <a:r>
              <a:rPr lang="ru-RU" sz="2200" b="1" i="1" dirty="0"/>
              <a:t>144 969,00 </a:t>
            </a:r>
            <a:r>
              <a:rPr lang="ru-RU" sz="2200" b="1" i="1" dirty="0" err="1"/>
              <a:t>зл</a:t>
            </a:r>
            <a:endParaRPr lang="ru-RU" sz="2200" b="1" i="1" dirty="0"/>
          </a:p>
          <a:p>
            <a:r>
              <a:rPr lang="ru-RU" sz="2200" i="1" dirty="0"/>
              <a:t>Бюджет </a:t>
            </a:r>
            <a:r>
              <a:rPr lang="ru-RU" sz="2200" i="1" dirty="0" err="1"/>
              <a:t>Люблінського</a:t>
            </a:r>
            <a:r>
              <a:rPr lang="ru-RU" sz="2200" i="1" dirty="0"/>
              <a:t> </a:t>
            </a:r>
            <a:r>
              <a:rPr lang="ru-RU" sz="2200" i="1" dirty="0" err="1"/>
              <a:t>воєводства</a:t>
            </a:r>
            <a:r>
              <a:rPr lang="ru-RU" sz="2200" i="1" dirty="0"/>
              <a:t>: </a:t>
            </a:r>
            <a:r>
              <a:rPr lang="ru-RU" sz="2200" b="1" i="1" dirty="0"/>
              <a:t>289 938,00 </a:t>
            </a:r>
            <a:r>
              <a:rPr lang="ru-RU" sz="2200" b="1" i="1" dirty="0" err="1"/>
              <a:t>зл</a:t>
            </a:r>
            <a:endParaRPr lang="ru-RU" sz="2200" b="1" i="1" dirty="0"/>
          </a:p>
          <a:p>
            <a:endParaRPr lang="ru-RU" sz="2200" i="1" dirty="0"/>
          </a:p>
          <a:p>
            <a:r>
              <a:rPr lang="ru-RU" sz="2200" i="1" dirty="0"/>
              <a:t>Проект буде </a:t>
            </a:r>
            <a:r>
              <a:rPr lang="ru-RU" sz="2200" i="1" dirty="0" err="1"/>
              <a:t>реалізований</a:t>
            </a:r>
            <a:r>
              <a:rPr lang="ru-RU" sz="2200" i="1" dirty="0"/>
              <a:t> у </a:t>
            </a:r>
            <a:r>
              <a:rPr lang="ru-RU" sz="2200" i="1" dirty="0" err="1"/>
              <a:t>зазначений</a:t>
            </a:r>
            <a:r>
              <a:rPr lang="ru-RU" sz="2200" i="1" dirty="0"/>
              <a:t> </a:t>
            </a:r>
            <a:r>
              <a:rPr lang="ru-RU" sz="2200" i="1" dirty="0" err="1"/>
              <a:t>період</a:t>
            </a:r>
            <a:endParaRPr lang="ru-RU" sz="2200" i="1" dirty="0"/>
          </a:p>
          <a:p>
            <a:r>
              <a:rPr lang="ru-RU" sz="2200" b="1" i="1" dirty="0"/>
              <a:t>з 05.01.2022 по 31.08.2023</a:t>
            </a:r>
            <a:endParaRPr lang="pl-PL" sz="2200" b="1" i="1" dirty="0"/>
          </a:p>
        </p:txBody>
      </p:sp>
    </p:spTree>
    <p:extLst>
      <p:ext uri="{BB962C8B-B14F-4D97-AF65-F5344CB8AC3E}">
        <p14:creationId xmlns:p14="http://schemas.microsoft.com/office/powerpoint/2010/main" val="3170411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defRPr/>
            </a:pPr>
            <a:r>
              <a:rPr lang="ru-RU" sz="2400" b="1" i="1" dirty="0" err="1">
                <a:solidFill>
                  <a:srgbClr val="002060"/>
                </a:solidFill>
              </a:rPr>
              <a:t>Хто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може</a:t>
            </a:r>
            <a:r>
              <a:rPr lang="ru-RU" sz="2400" b="1" i="1" dirty="0">
                <a:solidFill>
                  <a:srgbClr val="002060"/>
                </a:solidFill>
              </a:rPr>
              <a:t> подати заявку на  участь в </a:t>
            </a:r>
            <a:r>
              <a:rPr lang="ru-RU" sz="2400" b="1" i="1" dirty="0" err="1">
                <a:solidFill>
                  <a:srgbClr val="002060"/>
                </a:solidFill>
              </a:rPr>
              <a:t>проекті</a:t>
            </a:r>
            <a:r>
              <a:rPr lang="ru-RU" sz="2400" b="1" i="1" dirty="0">
                <a:solidFill>
                  <a:srgbClr val="002060"/>
                </a:solidFill>
              </a:rPr>
              <a:t>?</a:t>
            </a: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8E23160-1FEC-4220-ABA4-5E022979C8AD}"/>
              </a:ext>
            </a:extLst>
          </p:cNvPr>
          <p:cNvSpPr txBox="1">
            <a:spLocks/>
          </p:cNvSpPr>
          <p:nvPr/>
        </p:nvSpPr>
        <p:spPr>
          <a:xfrm>
            <a:off x="628650" y="2060848"/>
            <a:ext cx="7886700" cy="3600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/>
              <a:t>1800 </a:t>
            </a:r>
            <a:r>
              <a:rPr lang="ru-RU" sz="2400" b="1" dirty="0" err="1"/>
              <a:t>повнолітніх</a:t>
            </a:r>
            <a:r>
              <a:rPr lang="ru-RU" sz="2400" b="1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тікають</a:t>
            </a:r>
            <a:r>
              <a:rPr lang="ru-RU" sz="2400" dirty="0"/>
              <a:t> з </a:t>
            </a:r>
            <a:r>
              <a:rPr lang="ru-RU" sz="2400" dirty="0" err="1"/>
              <a:t>території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 у </a:t>
            </a:r>
            <a:r>
              <a:rPr lang="ru-RU" sz="2400" dirty="0" err="1"/>
              <a:t>зв’язку</a:t>
            </a:r>
            <a:r>
              <a:rPr lang="ru-RU" sz="2400" dirty="0"/>
              <a:t> з </a:t>
            </a:r>
            <a:r>
              <a:rPr lang="ru-RU" sz="2400" dirty="0" err="1"/>
              <a:t>нападом</a:t>
            </a:r>
            <a:r>
              <a:rPr lang="ru-RU" sz="2400" dirty="0"/>
              <a:t> </a:t>
            </a:r>
            <a:r>
              <a:rPr lang="ru-RU" sz="2400" dirty="0" err="1"/>
              <a:t>Російської</a:t>
            </a:r>
            <a:r>
              <a:rPr lang="ru-RU" sz="2400" dirty="0"/>
              <a:t> </a:t>
            </a:r>
            <a:r>
              <a:rPr lang="ru-RU" sz="2400" dirty="0" err="1"/>
              <a:t>Федерації</a:t>
            </a:r>
            <a:r>
              <a:rPr lang="ru-RU" sz="2400" dirty="0"/>
              <a:t> на </a:t>
            </a:r>
            <a:r>
              <a:rPr lang="ru-RU" sz="2400" dirty="0" err="1"/>
              <a:t>Україну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легально </a:t>
            </a:r>
            <a:r>
              <a:rPr lang="ru-RU" sz="2400" dirty="0" err="1"/>
              <a:t>вʼїхали</a:t>
            </a:r>
            <a:r>
              <a:rPr lang="ru-RU" sz="2400" dirty="0"/>
              <a:t> на </a:t>
            </a:r>
            <a:r>
              <a:rPr lang="ru-RU" sz="2400" dirty="0" err="1"/>
              <a:t>територію</a:t>
            </a:r>
            <a:r>
              <a:rPr lang="ru-RU" sz="2400" dirty="0"/>
              <a:t> </a:t>
            </a:r>
            <a:r>
              <a:rPr lang="ru-RU" sz="2400" dirty="0" err="1"/>
              <a:t>Республіки</a:t>
            </a:r>
            <a:r>
              <a:rPr lang="ru-RU" sz="2400" dirty="0"/>
              <a:t> </a:t>
            </a:r>
            <a:r>
              <a:rPr lang="ru-RU" sz="2400" dirty="0" err="1"/>
              <a:t>Польща</a:t>
            </a:r>
            <a:r>
              <a:rPr lang="ru-RU" sz="2400" dirty="0"/>
              <a:t> з 24 лютого 2022 року.</a:t>
            </a:r>
          </a:p>
          <a:p>
            <a:pPr marL="0" indent="0">
              <a:buNone/>
            </a:pPr>
            <a:r>
              <a:rPr lang="ru-RU" sz="2400" dirty="0"/>
              <a:t>Проект </a:t>
            </a:r>
            <a:r>
              <a:rPr lang="ru-RU" sz="2400" dirty="0" err="1"/>
              <a:t>реалізується</a:t>
            </a:r>
            <a:r>
              <a:rPr lang="ru-RU" sz="2400" dirty="0"/>
              <a:t> для </a:t>
            </a:r>
            <a:r>
              <a:rPr lang="ru-RU" sz="2400" dirty="0" err="1"/>
              <a:t>дорослих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добровільно</a:t>
            </a:r>
            <a:r>
              <a:rPr lang="ru-RU" sz="2400" dirty="0"/>
              <a:t> </a:t>
            </a:r>
            <a:r>
              <a:rPr lang="ru-RU" sz="2400" dirty="0" err="1"/>
              <a:t>заявляють</a:t>
            </a:r>
            <a:r>
              <a:rPr lang="ru-RU" sz="2400" dirty="0"/>
              <a:t> про </a:t>
            </a:r>
            <a:r>
              <a:rPr lang="ru-RU" sz="2400" dirty="0" err="1"/>
              <a:t>своє</a:t>
            </a:r>
            <a:r>
              <a:rPr lang="ru-RU" sz="2400" dirty="0"/>
              <a:t> </a:t>
            </a:r>
            <a:r>
              <a:rPr lang="ru-RU" sz="2400" dirty="0" err="1"/>
              <a:t>бажання</a:t>
            </a:r>
            <a:r>
              <a:rPr lang="ru-RU" sz="2400" dirty="0"/>
              <a:t> </a:t>
            </a:r>
            <a:r>
              <a:rPr lang="ru-RU" sz="2400" dirty="0" err="1"/>
              <a:t>брати</a:t>
            </a:r>
            <a:r>
              <a:rPr lang="ru-RU" sz="2400" dirty="0"/>
              <a:t> участь у </a:t>
            </a:r>
            <a:r>
              <a:rPr lang="ru-RU" sz="2400" dirty="0" err="1"/>
              <a:t>мовних</a:t>
            </a:r>
            <a:r>
              <a:rPr lang="ru-RU" sz="2400" dirty="0"/>
              <a:t> </a:t>
            </a:r>
            <a:r>
              <a:rPr lang="ru-RU" sz="2400" dirty="0" err="1"/>
              <a:t>навчаннях</a:t>
            </a:r>
            <a:r>
              <a:rPr lang="ru-RU" sz="2400" dirty="0"/>
              <a:t>, </a:t>
            </a:r>
            <a:r>
              <a:rPr lang="ru-RU" sz="2400" dirty="0" err="1"/>
              <a:t>спрямованих</a:t>
            </a:r>
            <a:r>
              <a:rPr lang="ru-RU" sz="2400" dirty="0"/>
              <a:t> на </a:t>
            </a:r>
            <a:r>
              <a:rPr lang="ru-RU" sz="2400" dirty="0" err="1"/>
              <a:t>полегшення</a:t>
            </a:r>
            <a:r>
              <a:rPr lang="ru-RU" sz="2400" dirty="0"/>
              <a:t> </a:t>
            </a:r>
            <a:r>
              <a:rPr lang="ru-RU" sz="2400" dirty="0" err="1"/>
              <a:t>спілкування</a:t>
            </a:r>
            <a:r>
              <a:rPr lang="ru-RU" sz="2400" dirty="0"/>
              <a:t> з </a:t>
            </a:r>
            <a:r>
              <a:rPr lang="ru-RU" sz="2400" dirty="0" err="1"/>
              <a:t>оточенням</a:t>
            </a:r>
            <a:r>
              <a:rPr lang="ru-RU" sz="2400" dirty="0"/>
              <a:t> для </a:t>
            </a:r>
            <a:r>
              <a:rPr lang="ru-RU" sz="2400" dirty="0" err="1"/>
              <a:t>задоволення</a:t>
            </a:r>
            <a:r>
              <a:rPr lang="ru-RU" sz="2400" dirty="0"/>
              <a:t> </a:t>
            </a:r>
            <a:r>
              <a:rPr lang="ru-RU" sz="2400" dirty="0" err="1"/>
              <a:t>їхніх</a:t>
            </a:r>
            <a:r>
              <a:rPr lang="ru-RU" sz="2400" dirty="0"/>
              <a:t> потреб у </a:t>
            </a:r>
            <a:r>
              <a:rPr lang="ru-RU" sz="2400" dirty="0" err="1"/>
              <a:t>повсякденних</a:t>
            </a:r>
            <a:r>
              <a:rPr lang="ru-RU" sz="2400" dirty="0"/>
              <a:t> </a:t>
            </a:r>
            <a:r>
              <a:rPr lang="ru-RU" sz="2400" dirty="0" err="1"/>
              <a:t>ситуаціях</a:t>
            </a:r>
            <a:r>
              <a:rPr lang="ru-RU" sz="2400" dirty="0"/>
              <a:t>: в </a:t>
            </a:r>
            <a:r>
              <a:rPr lang="ru-RU" sz="2400" dirty="0" err="1"/>
              <a:t>офісах</a:t>
            </a:r>
            <a:r>
              <a:rPr lang="ru-RU" sz="2400" dirty="0"/>
              <a:t>, магазинах, </a:t>
            </a:r>
            <a:r>
              <a:rPr lang="ru-RU" sz="2400" dirty="0" err="1"/>
              <a:t>заклдах</a:t>
            </a:r>
            <a:r>
              <a:rPr lang="ru-RU" sz="2400" dirty="0"/>
              <a:t> </a:t>
            </a:r>
            <a:r>
              <a:rPr lang="ru-RU" sz="2400" dirty="0" err="1"/>
              <a:t>охорони</a:t>
            </a:r>
            <a:r>
              <a:rPr lang="ru-RU" sz="2400" dirty="0"/>
              <a:t> </a:t>
            </a:r>
            <a:r>
              <a:rPr lang="ru-RU" sz="2400" dirty="0" err="1"/>
              <a:t>здоров’я</a:t>
            </a:r>
            <a:r>
              <a:rPr lang="ru-RU" sz="2400" dirty="0"/>
              <a:t>, центрах </a:t>
            </a:r>
            <a:r>
              <a:rPr lang="ru-RU" sz="2400" dirty="0" err="1"/>
              <a:t>допомоги</a:t>
            </a:r>
            <a:r>
              <a:rPr lang="ru-RU" sz="2400" dirty="0"/>
              <a:t>, </a:t>
            </a:r>
            <a:r>
              <a:rPr lang="ru-RU" sz="2400" dirty="0" err="1"/>
              <a:t>навчальних</a:t>
            </a:r>
            <a:r>
              <a:rPr lang="ru-RU" sz="2400" dirty="0"/>
              <a:t> закладах для </a:t>
            </a:r>
            <a:r>
              <a:rPr lang="ru-RU" sz="2400" dirty="0" err="1"/>
              <a:t>дорослих</a:t>
            </a:r>
            <a:r>
              <a:rPr lang="ru-RU" sz="2400" dirty="0"/>
              <a:t> та тих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відвідуватимуть</a:t>
            </a:r>
            <a:r>
              <a:rPr lang="ru-RU" sz="2400" dirty="0"/>
              <a:t> </a:t>
            </a:r>
            <a:r>
              <a:rPr lang="ru-RU" sz="2400" dirty="0" err="1"/>
              <a:t>їхні</a:t>
            </a:r>
            <a:r>
              <a:rPr lang="ru-RU" sz="2400" dirty="0"/>
              <a:t> </a:t>
            </a:r>
            <a:r>
              <a:rPr lang="ru-RU" sz="2400" dirty="0" err="1"/>
              <a:t>діти</a:t>
            </a:r>
            <a:r>
              <a:rPr lang="ru-RU" sz="2400" dirty="0"/>
              <a:t>.</a:t>
            </a:r>
            <a:endParaRPr lang="pl-PL" sz="4400" i="1" dirty="0"/>
          </a:p>
        </p:txBody>
      </p:sp>
    </p:spTree>
    <p:extLst>
      <p:ext uri="{BB962C8B-B14F-4D97-AF65-F5344CB8AC3E}">
        <p14:creationId xmlns:p14="http://schemas.microsoft.com/office/powerpoint/2010/main" val="3857053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defRPr/>
            </a:pPr>
            <a:r>
              <a:rPr lang="ru-RU" sz="2400" b="1" i="1" dirty="0" err="1">
                <a:solidFill>
                  <a:srgbClr val="002060"/>
                </a:solidFill>
              </a:rPr>
              <a:t>Що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ви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отримаєте</a:t>
            </a:r>
            <a:r>
              <a:rPr lang="ru-RU" sz="2400" b="1" i="1" dirty="0">
                <a:solidFill>
                  <a:srgbClr val="002060"/>
                </a:solidFill>
              </a:rPr>
              <a:t> в рамках проекту</a:t>
            </a: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4AACC9E-2D31-4708-8DAE-E0CA14304418}"/>
              </a:ext>
            </a:extLst>
          </p:cNvPr>
          <p:cNvSpPr txBox="1">
            <a:spLocks/>
          </p:cNvSpPr>
          <p:nvPr/>
        </p:nvSpPr>
        <p:spPr>
          <a:xfrm>
            <a:off x="628650" y="1700808"/>
            <a:ext cx="7886700" cy="396044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Ø"/>
            </a:pPr>
            <a:r>
              <a:rPr lang="ru-RU" sz="2000" b="1" dirty="0"/>
              <a:t> </a:t>
            </a:r>
            <a:r>
              <a:rPr lang="ru-RU" sz="2000" b="1" dirty="0" err="1"/>
              <a:t>Освітні</a:t>
            </a:r>
            <a:r>
              <a:rPr lang="ru-RU" sz="2000" b="1" dirty="0"/>
              <a:t> </a:t>
            </a:r>
            <a:r>
              <a:rPr lang="ru-RU" sz="2000" b="1" dirty="0" err="1"/>
              <a:t>послуги</a:t>
            </a:r>
            <a:r>
              <a:rPr lang="ru-RU" sz="2000" b="1" dirty="0"/>
              <a:t> з </a:t>
            </a:r>
            <a:r>
              <a:rPr lang="ru-RU" sz="2000" b="1" dirty="0" err="1"/>
              <a:t>навчання</a:t>
            </a:r>
            <a:r>
              <a:rPr lang="ru-RU" sz="2000" b="1" dirty="0"/>
              <a:t>, </a:t>
            </a:r>
            <a:r>
              <a:rPr lang="ru-RU" sz="2000" b="1" dirty="0" err="1"/>
              <a:t>зокрема</a:t>
            </a:r>
            <a:r>
              <a:rPr lang="ru-RU" sz="2000" b="1" dirty="0"/>
              <a:t> </a:t>
            </a:r>
            <a:r>
              <a:rPr lang="pl-PL" sz="2000" b="1" dirty="0"/>
              <a:t>:</a:t>
            </a:r>
            <a:endParaRPr lang="pl-PL" sz="2000" dirty="0"/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ru-RU" sz="2000" dirty="0" err="1"/>
              <a:t>організація</a:t>
            </a:r>
            <a:r>
              <a:rPr lang="ru-RU" sz="2000" dirty="0"/>
              <a:t> </a:t>
            </a:r>
            <a:r>
              <a:rPr lang="ru-RU" sz="2000" dirty="0" err="1"/>
              <a:t>навчання</a:t>
            </a:r>
            <a:r>
              <a:rPr lang="ru-RU" sz="2000" dirty="0"/>
              <a:t>,</a:t>
            </a:r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ru-RU" sz="2000" dirty="0" err="1"/>
              <a:t>направлення</a:t>
            </a:r>
            <a:r>
              <a:rPr lang="ru-RU" sz="2000" dirty="0"/>
              <a:t> у </a:t>
            </a:r>
            <a:r>
              <a:rPr lang="ru-RU" sz="2000" dirty="0" err="1"/>
              <a:t>відповідну</a:t>
            </a:r>
            <a:r>
              <a:rPr lang="ru-RU" sz="2000" dirty="0"/>
              <a:t> </a:t>
            </a:r>
            <a:r>
              <a:rPr lang="ru-RU" sz="2000" dirty="0" err="1"/>
              <a:t>групу</a:t>
            </a:r>
            <a:r>
              <a:rPr lang="ru-RU" sz="2000" dirty="0"/>
              <a:t>,</a:t>
            </a:r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ru-RU" sz="2000" dirty="0" err="1"/>
              <a:t>викладачі</a:t>
            </a:r>
            <a:r>
              <a:rPr lang="ru-RU" sz="2000" dirty="0"/>
              <a:t>,</a:t>
            </a:r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ru-RU" sz="2000" dirty="0" err="1"/>
              <a:t>обладнана</a:t>
            </a:r>
            <a:r>
              <a:rPr lang="ru-RU" sz="2000" dirty="0"/>
              <a:t> </a:t>
            </a:r>
            <a:r>
              <a:rPr lang="ru-RU" sz="2000" dirty="0" err="1"/>
              <a:t>кімната</a:t>
            </a:r>
            <a:r>
              <a:rPr lang="ru-RU" sz="2000" dirty="0"/>
              <a:t>,</a:t>
            </a:r>
          </a:p>
          <a:p>
            <a:pPr marL="432000" lvl="0">
              <a:buFont typeface="Wingdings" panose="05000000000000000000" pitchFamily="2" charset="2"/>
              <a:buChar char="ü"/>
            </a:pPr>
            <a:r>
              <a:rPr lang="ru-RU" sz="2000" dirty="0" err="1"/>
              <a:t>навчальні</a:t>
            </a:r>
            <a:r>
              <a:rPr lang="ru-RU" sz="2000" dirty="0"/>
              <a:t> </a:t>
            </a:r>
            <a:r>
              <a:rPr lang="ru-RU" sz="2000" dirty="0" err="1"/>
              <a:t>матеріали</a:t>
            </a:r>
            <a:r>
              <a:rPr lang="pl-PL" sz="2000" dirty="0"/>
              <a:t>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000" b="1" dirty="0" err="1"/>
              <a:t>підручники</a:t>
            </a:r>
            <a:r>
              <a:rPr lang="ru-RU" sz="2000" b="1" dirty="0"/>
              <a:t>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000" b="1" dirty="0" err="1"/>
              <a:t>Іспит</a:t>
            </a:r>
            <a:r>
              <a:rPr lang="ru-RU" sz="2000" b="1" dirty="0"/>
              <a:t>, </a:t>
            </a:r>
            <a:r>
              <a:rPr lang="ru-RU" sz="2000" b="1" dirty="0" err="1"/>
              <a:t>сертифікат</a:t>
            </a:r>
            <a:r>
              <a:rPr lang="ru-RU" sz="2000" b="1" dirty="0"/>
              <a:t>/</a:t>
            </a:r>
            <a:r>
              <a:rPr lang="ru-RU" sz="2000" b="1" dirty="0" err="1"/>
              <a:t>посвідчення</a:t>
            </a:r>
            <a:r>
              <a:rPr lang="ru-RU" sz="2000" b="1" dirty="0"/>
              <a:t> про </a:t>
            </a:r>
            <a:r>
              <a:rPr lang="ru-RU" sz="2000" b="1" dirty="0" err="1"/>
              <a:t>закінчення</a:t>
            </a:r>
            <a:r>
              <a:rPr lang="ru-RU" sz="2000" b="1" dirty="0"/>
              <a:t> курсу </a:t>
            </a:r>
            <a:r>
              <a:rPr lang="ru-RU" sz="2000" b="1" dirty="0" err="1"/>
              <a:t>польської</a:t>
            </a:r>
            <a:r>
              <a:rPr lang="ru-RU" sz="2000" b="1" dirty="0"/>
              <a:t> </a:t>
            </a:r>
            <a:r>
              <a:rPr lang="ru-RU" sz="2000" b="1" dirty="0" err="1"/>
              <a:t>мови</a:t>
            </a:r>
            <a:r>
              <a:rPr lang="pl-PL" sz="2000" b="1" dirty="0"/>
              <a:t>.</a:t>
            </a:r>
          </a:p>
          <a:p>
            <a:pPr marL="0" lvl="0" indent="0">
              <a:buNone/>
            </a:pPr>
            <a:endParaRPr lang="pl-PL" sz="2000" dirty="0"/>
          </a:p>
          <a:p>
            <a:pPr marL="0" indent="0" algn="ctr">
              <a:spcAft>
                <a:spcPts val="1200"/>
              </a:spcAft>
              <a:buNone/>
            </a:pPr>
            <a:r>
              <a:rPr lang="ru-RU" sz="2000" b="1" u="sng" dirty="0" err="1"/>
              <a:t>Курси</a:t>
            </a:r>
            <a:r>
              <a:rPr lang="ru-RU" sz="2000" b="1" u="sng" dirty="0"/>
              <a:t> </a:t>
            </a:r>
            <a:r>
              <a:rPr lang="ru-RU" sz="2000" b="1" u="sng" dirty="0" err="1"/>
              <a:t>навчання</a:t>
            </a:r>
            <a:r>
              <a:rPr lang="ru-RU" sz="2000" b="1" u="sng" dirty="0"/>
              <a:t> </a:t>
            </a:r>
            <a:r>
              <a:rPr lang="ru-RU" sz="2000" b="1" u="sng" dirty="0" err="1"/>
              <a:t>польської</a:t>
            </a:r>
            <a:r>
              <a:rPr lang="ru-RU" sz="2000" b="1" u="sng" dirty="0"/>
              <a:t> </a:t>
            </a:r>
            <a:r>
              <a:rPr lang="ru-RU" sz="2000" b="1" u="sng" dirty="0" err="1"/>
              <a:t>мови</a:t>
            </a:r>
            <a:r>
              <a:rPr lang="ru-RU" sz="2000" b="1" u="sng" dirty="0"/>
              <a:t> </a:t>
            </a:r>
            <a:r>
              <a:rPr lang="ru-RU" sz="2000" b="1" u="sng" dirty="0" err="1"/>
              <a:t>проводитимуться</a:t>
            </a:r>
            <a:r>
              <a:rPr lang="ru-RU" sz="2000" b="1" u="sng" dirty="0"/>
              <a:t> в </a:t>
            </a:r>
            <a:r>
              <a:rPr lang="ru-RU" sz="2000" b="1" u="sng" dirty="0" err="1"/>
              <a:t>стаціонарній</a:t>
            </a:r>
            <a:r>
              <a:rPr lang="ru-RU" sz="2000" b="1" u="sng" dirty="0"/>
              <a:t> та </a:t>
            </a:r>
            <a:r>
              <a:rPr lang="ru-RU" sz="2000" b="1" u="sng" dirty="0" err="1"/>
              <a:t>дистанційній</a:t>
            </a:r>
            <a:r>
              <a:rPr lang="ru-RU" sz="2000" b="1" u="sng" dirty="0"/>
              <a:t> </a:t>
            </a:r>
            <a:r>
              <a:rPr lang="ru-RU" sz="2000" b="1" u="sng" dirty="0" err="1"/>
              <a:t>формі</a:t>
            </a:r>
            <a:r>
              <a:rPr lang="ru-RU" sz="2000" b="1" u="sng" dirty="0"/>
              <a:t>, максимальна </a:t>
            </a:r>
            <a:r>
              <a:rPr lang="ru-RU" sz="2000" b="1" u="sng" dirty="0" err="1"/>
              <a:t>кількість</a:t>
            </a:r>
            <a:r>
              <a:rPr lang="ru-RU" sz="2000" b="1" u="sng" dirty="0"/>
              <a:t> </a:t>
            </a:r>
            <a:r>
              <a:rPr lang="ru-RU" sz="2000" b="1" u="sng" dirty="0" err="1"/>
              <a:t>учнів</a:t>
            </a:r>
            <a:r>
              <a:rPr lang="ru-RU" sz="2000" b="1" u="sng" dirty="0"/>
              <a:t> в </a:t>
            </a:r>
            <a:r>
              <a:rPr lang="ru-RU" sz="2000" b="1" u="sng" dirty="0" err="1"/>
              <a:t>групі</a:t>
            </a:r>
            <a:r>
              <a:rPr lang="ru-RU" sz="2000" b="1" u="sng" dirty="0"/>
              <a:t> – 12 </a:t>
            </a:r>
            <a:r>
              <a:rPr lang="ru-RU" sz="2000" b="1" u="sng" dirty="0" err="1"/>
              <a:t>осіб</a:t>
            </a:r>
            <a:r>
              <a:rPr lang="ru-RU" sz="2000" b="1" u="sng" dirty="0"/>
              <a:t>.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ru-RU" sz="2100" dirty="0" err="1"/>
              <a:t>Передбачається</a:t>
            </a:r>
            <a:r>
              <a:rPr lang="ru-RU" sz="2100" dirty="0"/>
              <a:t>, </a:t>
            </a:r>
            <a:r>
              <a:rPr lang="ru-RU" sz="2100" dirty="0" err="1"/>
              <a:t>що</a:t>
            </a:r>
            <a:r>
              <a:rPr lang="ru-RU" sz="2100" dirty="0"/>
              <a:t> </a:t>
            </a:r>
            <a:r>
              <a:rPr lang="ru-RU" sz="2100" dirty="0" err="1"/>
              <a:t>будуть</a:t>
            </a:r>
            <a:r>
              <a:rPr lang="ru-RU" sz="2100" dirty="0"/>
              <a:t> </a:t>
            </a:r>
            <a:r>
              <a:rPr lang="ru-RU" sz="2100" dirty="0" err="1"/>
              <a:t>організовані</a:t>
            </a:r>
            <a:r>
              <a:rPr lang="ru-RU" sz="2100" dirty="0"/>
              <a:t>  60-годинні </a:t>
            </a:r>
            <a:r>
              <a:rPr lang="ru-RU" sz="2100" dirty="0" err="1"/>
              <a:t>курси</a:t>
            </a:r>
            <a:r>
              <a:rPr lang="ru-RU" sz="2100" dirty="0"/>
              <a:t> (1 година = 45 </a:t>
            </a:r>
            <a:r>
              <a:rPr lang="ru-RU" sz="2100" dirty="0" err="1"/>
              <a:t>хвилин</a:t>
            </a:r>
            <a:r>
              <a:rPr lang="ru-RU" sz="2100" dirty="0"/>
              <a:t>) на базовому </a:t>
            </a:r>
            <a:r>
              <a:rPr lang="ru-RU" sz="2100" dirty="0" err="1"/>
              <a:t>рівні</a:t>
            </a:r>
            <a:r>
              <a:rPr lang="ru-RU" sz="2100" dirty="0"/>
              <a:t> (А1), з </a:t>
            </a:r>
            <a:r>
              <a:rPr lang="ru-RU" sz="2100" dirty="0" err="1"/>
              <a:t>можливістю</a:t>
            </a:r>
            <a:r>
              <a:rPr lang="ru-RU" sz="2100" dirty="0"/>
              <a:t> </a:t>
            </a:r>
            <a:r>
              <a:rPr lang="ru-RU" sz="2100" dirty="0" err="1"/>
              <a:t>модифікації</a:t>
            </a:r>
            <a:r>
              <a:rPr lang="ru-RU" sz="2100" dirty="0"/>
              <a:t> </a:t>
            </a:r>
            <a:r>
              <a:rPr lang="ru-RU" sz="2100" dirty="0" err="1"/>
              <a:t>змісту</a:t>
            </a:r>
            <a:r>
              <a:rPr lang="ru-RU" sz="2100" dirty="0"/>
              <a:t> та </a:t>
            </a:r>
            <a:r>
              <a:rPr lang="ru-RU" sz="2100" dirty="0" err="1"/>
              <a:t>рівня</a:t>
            </a:r>
            <a:r>
              <a:rPr lang="ru-RU" sz="2100" dirty="0"/>
              <a:t> курсу </a:t>
            </a:r>
            <a:r>
              <a:rPr lang="ru-RU" sz="2100" dirty="0" err="1"/>
              <a:t>залежно</a:t>
            </a:r>
            <a:r>
              <a:rPr lang="ru-RU" sz="2100" dirty="0"/>
              <a:t> </a:t>
            </a:r>
            <a:r>
              <a:rPr lang="ru-RU" sz="2100" dirty="0" err="1"/>
              <a:t>від</a:t>
            </a:r>
            <a:r>
              <a:rPr lang="ru-RU" sz="2100" dirty="0"/>
              <a:t> потреб </a:t>
            </a:r>
            <a:r>
              <a:rPr lang="ru-RU" sz="2100" dirty="0" err="1"/>
              <a:t>групи</a:t>
            </a:r>
            <a:r>
              <a:rPr lang="ru-RU" sz="2100" dirty="0"/>
              <a:t>.</a:t>
            </a: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154593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defRPr/>
            </a:pPr>
            <a:r>
              <a:rPr lang="ru-RU" sz="2400" b="1" i="1" dirty="0">
                <a:solidFill>
                  <a:srgbClr val="002060"/>
                </a:solidFill>
              </a:rPr>
              <a:t>Проект </a:t>
            </a:r>
            <a:r>
              <a:rPr lang="ru-RU" sz="2400" b="1" i="1" dirty="0" err="1">
                <a:solidFill>
                  <a:srgbClr val="002060"/>
                </a:solidFill>
              </a:rPr>
              <a:t>реалізується</a:t>
            </a: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442A9406-97F4-438D-94B1-A4FD3DFC1626}"/>
              </a:ext>
            </a:extLst>
          </p:cNvPr>
          <p:cNvSpPr txBox="1">
            <a:spLocks/>
          </p:cNvSpPr>
          <p:nvPr/>
        </p:nvSpPr>
        <p:spPr>
          <a:xfrm>
            <a:off x="539552" y="1340768"/>
            <a:ext cx="7886700" cy="4038349"/>
          </a:xfrm>
          <a:prstGeom prst="rect">
            <a:avLst/>
          </a:prstGeom>
        </p:spPr>
        <p:txBody>
          <a:bodyPr>
            <a:normAutofit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600" b="1" dirty="0" err="1">
                <a:cs typeface="Arial" panose="020B0604020202020204" pitchFamily="34" charset="0"/>
              </a:rPr>
              <a:t>Управління</a:t>
            </a:r>
            <a:r>
              <a:rPr lang="ru-RU" sz="2600" b="1" dirty="0">
                <a:cs typeface="Arial" panose="020B0604020202020204" pitchFamily="34" charset="0"/>
              </a:rPr>
              <a:t> маршала</a:t>
            </a:r>
          </a:p>
          <a:p>
            <a:pPr marL="0" indent="0" algn="ctr">
              <a:buNone/>
            </a:pPr>
            <a:r>
              <a:rPr lang="ru-RU" sz="2600" b="1" dirty="0" err="1">
                <a:cs typeface="Arial" panose="020B0604020202020204" pitchFamily="34" charset="0"/>
              </a:rPr>
              <a:t>Люблінського</a:t>
            </a:r>
            <a:r>
              <a:rPr lang="ru-RU" sz="2600" b="1" dirty="0">
                <a:cs typeface="Arial" panose="020B0604020202020204" pitchFamily="34" charset="0"/>
              </a:rPr>
              <a:t> </a:t>
            </a:r>
            <a:r>
              <a:rPr lang="ru-RU" sz="2600" b="1" dirty="0" err="1">
                <a:cs typeface="Arial" panose="020B0604020202020204" pitchFamily="34" charset="0"/>
              </a:rPr>
              <a:t>воєводства</a:t>
            </a:r>
            <a:r>
              <a:rPr lang="ru-RU" sz="2600" b="1" dirty="0">
                <a:cs typeface="Arial" panose="020B0604020202020204" pitchFamily="34" charset="0"/>
              </a:rPr>
              <a:t> в </a:t>
            </a:r>
            <a:r>
              <a:rPr lang="ru-RU" sz="2600" b="1" dirty="0" err="1">
                <a:cs typeface="Arial" panose="020B0604020202020204" pitchFamily="34" charset="0"/>
              </a:rPr>
              <a:t>Любліні</a:t>
            </a:r>
            <a:endParaRPr lang="ru-RU" sz="26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600" b="1" dirty="0" err="1">
                <a:cs typeface="Arial" panose="020B0604020202020204" pitchFamily="34" charset="0"/>
              </a:rPr>
              <a:t>Відділ</a:t>
            </a:r>
            <a:r>
              <a:rPr lang="ru-RU" sz="2600" b="1" dirty="0">
                <a:cs typeface="Arial" panose="020B0604020202020204" pitchFamily="34" charset="0"/>
              </a:rPr>
              <a:t> </a:t>
            </a:r>
            <a:r>
              <a:rPr lang="ru-RU" sz="2600" b="1" dirty="0" err="1">
                <a:cs typeface="Arial" panose="020B0604020202020204" pitchFamily="34" charset="0"/>
              </a:rPr>
              <a:t>культури</a:t>
            </a:r>
            <a:r>
              <a:rPr lang="ru-RU" sz="2600" b="1" dirty="0">
                <a:cs typeface="Arial" panose="020B0604020202020204" pitchFamily="34" charset="0"/>
              </a:rPr>
              <a:t>, </a:t>
            </a:r>
            <a:r>
              <a:rPr lang="ru-RU" sz="2600" b="1" dirty="0" err="1">
                <a:cs typeface="Arial" panose="020B0604020202020204" pitchFamily="34" charset="0"/>
              </a:rPr>
              <a:t>освіти</a:t>
            </a:r>
            <a:r>
              <a:rPr lang="ru-RU" sz="2600" b="1" dirty="0">
                <a:cs typeface="Arial" panose="020B0604020202020204" pitchFamily="34" charset="0"/>
              </a:rPr>
              <a:t> та </a:t>
            </a:r>
            <a:r>
              <a:rPr lang="ru-RU" sz="2600" b="1" dirty="0" err="1">
                <a:cs typeface="Arial" panose="020B0604020202020204" pitchFamily="34" charset="0"/>
              </a:rPr>
              <a:t>національної</a:t>
            </a:r>
            <a:r>
              <a:rPr lang="ru-RU" sz="2600" b="1" dirty="0">
                <a:cs typeface="Arial" panose="020B0604020202020204" pitchFamily="34" charset="0"/>
              </a:rPr>
              <a:t> </a:t>
            </a:r>
            <a:r>
              <a:rPr lang="ru-RU" sz="2600" b="1" dirty="0" err="1">
                <a:cs typeface="Arial" panose="020B0604020202020204" pitchFamily="34" charset="0"/>
              </a:rPr>
              <a:t>спадщини</a:t>
            </a:r>
            <a:endParaRPr lang="ru-RU" sz="26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600" dirty="0" err="1">
                <a:cs typeface="Arial" panose="020B0604020202020204" pitchFamily="34" charset="0"/>
              </a:rPr>
              <a:t>вул</a:t>
            </a:r>
            <a:r>
              <a:rPr lang="ru-RU" sz="2600" dirty="0">
                <a:cs typeface="Arial" panose="020B0604020202020204" pitchFamily="34" charset="0"/>
              </a:rPr>
              <a:t>. </a:t>
            </a:r>
            <a:r>
              <a:rPr lang="ru-RU" sz="2600" dirty="0" err="1">
                <a:cs typeface="Arial" panose="020B0604020202020204" pitchFamily="34" charset="0"/>
              </a:rPr>
              <a:t>Гроттгера</a:t>
            </a:r>
            <a:r>
              <a:rPr lang="ru-RU" sz="2600" dirty="0">
                <a:cs typeface="Arial" panose="020B0604020202020204" pitchFamily="34" charset="0"/>
              </a:rPr>
              <a:t> 4</a:t>
            </a:r>
          </a:p>
          <a:p>
            <a:pPr marL="0" indent="0" algn="ctr">
              <a:buNone/>
            </a:pPr>
            <a:r>
              <a:rPr lang="ru-RU" sz="2600" dirty="0">
                <a:cs typeface="Arial" panose="020B0604020202020204" pitchFamily="34" charset="0"/>
              </a:rPr>
              <a:t>20-029 </a:t>
            </a:r>
            <a:r>
              <a:rPr lang="ru-RU" sz="2600" dirty="0" err="1">
                <a:cs typeface="Arial" panose="020B0604020202020204" pitchFamily="34" charset="0"/>
              </a:rPr>
              <a:t>Люблін</a:t>
            </a:r>
            <a:endParaRPr lang="ru-RU" sz="26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600" dirty="0">
                <a:cs typeface="Arial" panose="020B0604020202020204" pitchFamily="34" charset="0"/>
              </a:rPr>
              <a:t>телефон: 81 47 81 210</a:t>
            </a:r>
            <a:endParaRPr lang="pl-PL" sz="3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600" dirty="0" err="1">
                <a:cs typeface="Arial" panose="020B0604020202020204" pitchFamily="34" charset="0"/>
              </a:rPr>
              <a:t>Подробиці</a:t>
            </a:r>
            <a:r>
              <a:rPr lang="ru-RU" sz="2600" dirty="0">
                <a:cs typeface="Arial" panose="020B0604020202020204" pitchFamily="34" charset="0"/>
              </a:rPr>
              <a:t> правил набору </a:t>
            </a:r>
            <a:r>
              <a:rPr lang="ru-RU" sz="2600">
                <a:cs typeface="Arial" panose="020B0604020202020204" pitchFamily="34" charset="0"/>
              </a:rPr>
              <a:t>зʼявляться </a:t>
            </a:r>
            <a:r>
              <a:rPr lang="ru-RU" sz="2600" dirty="0" err="1">
                <a:cs typeface="Arial" panose="020B0604020202020204" pitchFamily="34" charset="0"/>
              </a:rPr>
              <a:t>найближчим</a:t>
            </a:r>
            <a:r>
              <a:rPr lang="ru-RU" sz="2600" dirty="0">
                <a:cs typeface="Arial" panose="020B0604020202020204" pitchFamily="34" charset="0"/>
              </a:rPr>
              <a:t> часом, тому </a:t>
            </a:r>
            <a:r>
              <a:rPr lang="ru-RU" sz="2600" dirty="0" err="1">
                <a:cs typeface="Arial" panose="020B0604020202020204" pitchFamily="34" charset="0"/>
              </a:rPr>
              <a:t>обов’язково</a:t>
            </a:r>
            <a:r>
              <a:rPr lang="ru-RU" sz="2600" dirty="0">
                <a:cs typeface="Arial" panose="020B0604020202020204" pitchFamily="34" charset="0"/>
              </a:rPr>
              <a:t> </a:t>
            </a:r>
            <a:r>
              <a:rPr lang="ru-RU" sz="2600" dirty="0" err="1">
                <a:cs typeface="Arial" panose="020B0604020202020204" pitchFamily="34" charset="0"/>
              </a:rPr>
              <a:t>слідкуйте</a:t>
            </a:r>
            <a:r>
              <a:rPr lang="ru-RU" sz="2600" dirty="0">
                <a:cs typeface="Arial" panose="020B0604020202020204" pitchFamily="34" charset="0"/>
              </a:rPr>
              <a:t> за </a:t>
            </a:r>
            <a:r>
              <a:rPr lang="ru-RU" sz="2600" dirty="0" err="1">
                <a:cs typeface="Arial" panose="020B0604020202020204" pitchFamily="34" charset="0"/>
              </a:rPr>
              <a:t>повідомленнями</a:t>
            </a:r>
            <a:r>
              <a:rPr lang="ru-RU" sz="2600" dirty="0">
                <a:cs typeface="Arial" panose="020B0604020202020204" pitchFamily="34" charset="0"/>
              </a:rPr>
              <a:t> на </a:t>
            </a:r>
            <a:r>
              <a:rPr lang="ru-RU" sz="2600" dirty="0" err="1">
                <a:cs typeface="Arial" panose="020B0604020202020204" pitchFamily="34" charset="0"/>
              </a:rPr>
              <a:t>сторінці</a:t>
            </a:r>
            <a:endParaRPr lang="ru-RU" sz="26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l-PL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https://www.lubelskie.pl/lubelskie-pomaga-ukrainie-nauka-jezyka-polskiego/</a:t>
            </a:r>
            <a:endParaRPr lang="pl-PL" sz="3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l-PL" sz="3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l-PL" sz="30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4400" b="1" i="1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235CBA3-F4DF-46F0-97BB-228C4C384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06" y="5233685"/>
            <a:ext cx="835224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11294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 [Automatycznie zapisany]" id="{8C19B0A3-56FE-4045-A72B-904C3F3311C3}" vid="{948F0289-17CF-4857-BCA3-758E576E2CE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Prezentacja1 [Automatycznie zapisany]</Template>
  <TotalTime>11569</TotalTime>
  <Words>351</Words>
  <Application>Microsoft Macintosh PowerPoint</Application>
  <PresentationFormat>Экран (4:3)</PresentationFormat>
  <Paragraphs>45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Ubuntu</vt:lpstr>
      <vt:lpstr>Wingdings</vt:lpstr>
      <vt:lpstr>Projekt niestandardowy</vt:lpstr>
      <vt:lpstr>  Навчання польською мовою для людей, які втікають до Польщі з України у зв'язку з нападом Російської Федерації на Україну, фінансується Регіональною оперативною програмою Люблінського воєводства на 2014-2020 роки</vt:lpstr>
      <vt:lpstr> Проект реалізований в рамках Заходів 12.3 Навчання протягом усього життя у сфері ІКТ та іноземних мов Регіональна оперативна програма Люблінського воєводства на 2014-2020 роки</vt:lpstr>
      <vt:lpstr> Хто може подати заявку на  участь в проекті?</vt:lpstr>
      <vt:lpstr> Що ви отримаєте в рамках проекту? </vt:lpstr>
      <vt:lpstr> Проект реалізується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Marta Jankowska</dc:creator>
  <cp:lastModifiedBy>tetianapavliv1@gmail.com</cp:lastModifiedBy>
  <cp:revision>52</cp:revision>
  <cp:lastPrinted>2022-05-04T11:00:29Z</cp:lastPrinted>
  <dcterms:created xsi:type="dcterms:W3CDTF">2016-04-04T13:19:19Z</dcterms:created>
  <dcterms:modified xsi:type="dcterms:W3CDTF">2022-05-18T06:37:22Z</dcterms:modified>
  <cp:contentStatus/>
</cp:coreProperties>
</file>