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4"/>
  </p:notesMasterIdLst>
  <p:sldIdLst>
    <p:sldId id="301" r:id="rId2"/>
    <p:sldId id="410" r:id="rId3"/>
    <p:sldId id="438" r:id="rId4"/>
    <p:sldId id="439" r:id="rId5"/>
    <p:sldId id="509" r:id="rId6"/>
    <p:sldId id="511" r:id="rId7"/>
    <p:sldId id="578" r:id="rId8"/>
    <p:sldId id="513" r:id="rId9"/>
    <p:sldId id="541" r:id="rId10"/>
    <p:sldId id="517" r:id="rId11"/>
    <p:sldId id="525" r:id="rId12"/>
    <p:sldId id="380" r:id="rId13"/>
    <p:sldId id="379" r:id="rId14"/>
    <p:sldId id="519" r:id="rId15"/>
    <p:sldId id="573" r:id="rId16"/>
    <p:sldId id="576" r:id="rId17"/>
    <p:sldId id="526" r:id="rId18"/>
    <p:sldId id="577" r:id="rId19"/>
    <p:sldId id="579" r:id="rId20"/>
    <p:sldId id="508" r:id="rId21"/>
    <p:sldId id="530" r:id="rId22"/>
    <p:sldId id="584" r:id="rId23"/>
    <p:sldId id="583" r:id="rId24"/>
    <p:sldId id="585" r:id="rId25"/>
    <p:sldId id="582" r:id="rId26"/>
    <p:sldId id="492" r:id="rId27"/>
    <p:sldId id="586" r:id="rId28"/>
    <p:sldId id="777" r:id="rId29"/>
    <p:sldId id="778" r:id="rId30"/>
    <p:sldId id="779" r:id="rId31"/>
    <p:sldId id="780" r:id="rId32"/>
    <p:sldId id="506" r:id="rId33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65" autoAdjust="0"/>
    <p:restoredTop sz="94660"/>
  </p:normalViewPr>
  <p:slideViewPr>
    <p:cSldViewPr>
      <p:cViewPr varScale="1">
        <p:scale>
          <a:sx n="63" d="100"/>
          <a:sy n="63" d="100"/>
        </p:scale>
        <p:origin x="172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27057763-3D7B-4684-87BE-AA0B7A6F37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E81C9CE-3681-45CC-8E95-4C2991A6E82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38BEE8C-7D03-42AB-90A2-593F0C268981}" type="datetimeFigureOut">
              <a:rPr lang="pl-PL"/>
              <a:pPr>
                <a:defRPr/>
              </a:pPr>
              <a:t>03.10.2019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C10EAF48-244C-45D2-972B-0F631CBE09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1FCA0BC-BF4F-4C81-9EFC-2484D96D0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9DECA4D-FB5B-41F4-8FE8-814FF3A845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355EDEC-E1F3-43B0-A1BE-22519E67A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40C6CD3-BB23-4867-96A6-ECD442A1FB5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AA983FE1-27B2-427E-959F-4F3ABACD32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5BAF477B-4096-488B-8A3D-876B8F40D8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11FB4E02-7340-42CD-A4CE-24B59D211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B5B65A-2548-436B-85D2-43675DCFB803}" type="slidenum">
              <a:rPr lang="pl-PL" altLang="pl-PL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pl-PL" altLang="pl-PL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F72FA7E-AFE1-4BAA-9020-6DB8BB7BB3D5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131F0725-C41B-4D03-A861-9D347B93BB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152A83A6-3E40-4A29-A899-A03BE8EA9B4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462 w 5184"/>
                  <a:gd name="T3" fmla="*/ 3159 h 3159"/>
                  <a:gd name="T4" fmla="*/ 5462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7B4E0BFC-E539-4268-B18F-3B170602952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90 w 556"/>
                  <a:gd name="T5" fmla="*/ 3159 h 3159"/>
                  <a:gd name="T6" fmla="*/ 590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9FF65AD-ACEF-4141-A03F-112EC162039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pl-PL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ED10403-0487-46C5-887B-F1B1F4862A8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68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68 w 251"/>
                <a:gd name="T7" fmla="*/ 12 h 12"/>
                <a:gd name="T8" fmla="*/ 268 w 251"/>
                <a:gd name="T9" fmla="*/ 0 h 12"/>
                <a:gd name="T10" fmla="*/ 268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C7EC232-460A-4C6B-B321-94749636C2F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75152 w 251"/>
                <a:gd name="T5" fmla="*/ 12 h 12"/>
                <a:gd name="T6" fmla="*/ 75152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5E3E6580-25EE-41B5-A54D-45E6C14D94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418935F0-D836-45B6-967C-07035306ABE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D7BBFB94-363D-4269-BCB3-DFFD7666578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4CCCA596-F655-45C5-A2E6-7979BA3C5B0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985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985 w 4724"/>
                  <a:gd name="T7" fmla="*/ 12 h 12"/>
                  <a:gd name="T8" fmla="*/ 4985 w 4724"/>
                  <a:gd name="T9" fmla="*/ 0 h 12"/>
                  <a:gd name="T10" fmla="*/ 4985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CC70B2-2455-4AC1-83FD-B2CD0DA8236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C8C28A0-CCA4-4234-9B3E-AE72827AE04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4E7AB42C-F2C3-43B1-A959-644316B3C3A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l-PL" dirty="0"/>
              </a:p>
            </p:txBody>
          </p:sp>
        </p:grpSp>
      </p:grpSp>
      <p:sp>
        <p:nvSpPr>
          <p:cNvPr id="5838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5838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ED556DDE-B9D4-4224-BFB6-AEFF4FD81F1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2E7740A5-79C7-4D59-ADCD-DAF3081717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E690998E-F615-4286-8F0F-54A6528DA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9749D-B299-48D0-AA92-05701CFB847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45483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E19564B3-FD65-4EF2-8752-E2BD3F8DE8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27D04CED-08BE-422E-A6E3-4F4C84E41A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809CCB90-9570-4B97-8073-2C1D74316A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8B1F6-E35E-42B7-AFB6-3BFEEA4C65E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4982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47179975-5CEA-4C25-A80D-EF3527DB85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55CC170A-D610-44EC-B909-35E38A022C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64B0B354-89F8-4ABD-ABB1-A63D93BE7F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239AC-F750-4990-AEE3-17CF3DB1A49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9293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1153C42D-554E-440E-BA42-E061DE781B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2A2709DD-053C-4F12-BD67-D5DB3449C8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F165FFE7-06E0-4639-A569-CA3AF51E52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3991E-9AE0-4171-88FE-FE6A88D2D81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3249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46C80E45-4FEB-4D04-9399-FC2268E9F2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3DC2E218-61B4-4A6F-B5CD-B6BC89C08C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4B93E9EF-1BEA-43FD-A8FA-41B9CE43FC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41B2D-0BF3-440D-88CB-E8C9C9425D5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8001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58A58BA4-BE08-4581-9722-C40895CA7A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F32A64CC-49D7-45BA-B467-4A1D56449D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B1C9CD25-62C3-415B-B278-E94040D822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8B6FA-85CB-4229-8AF6-40B02DE7D90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75620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89ABC1F6-57EA-4763-BF25-8B4179ADF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F6D3AB45-14EF-41DA-8014-092C99BFC7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F723E5BB-D2E4-4BBF-AEC9-83F15CC490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C0D46-F202-49DB-86A9-145D81FFD8D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40494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18C0C39E-6883-4550-B611-58C58412C5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F0EBD195-0578-40DD-B87C-53DEC28ED9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C6CFDCCF-285C-4F1B-B7E4-11CE971DC4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011F4-BD4A-4BC3-A643-09FF27E335F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54043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D8304FB2-C2B0-4A71-BF14-47CEC66443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D558C097-9F63-4D93-A0B6-CEE4FCC0D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4E26A9CB-E7C5-4746-9F36-9C81963AE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F0D73-9419-438B-8E16-038A2999932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25740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2E89FDDD-ED54-4A03-811C-2787E9F9C0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33648F03-3606-4D36-9B30-CB9CC0063A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10E43A93-0EA6-4D90-9546-A96089ACB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F20C-75F7-44E0-910F-B9BA783A596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5958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8E5A334-4118-423C-8094-A2560BF00C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2F03F496-D6D2-4C25-B505-647997FDD7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F82E40D2-40FC-432A-A00B-DBE60F0B6F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F16AF-31CB-4686-94A0-1209F29B4F5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20595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2D8FBC-5361-4814-B52F-4A3565B48A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1B270796-3535-4542-AC29-D83D6D3FA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E7AA5C7F-5739-45CB-9640-66B57677D6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BF745-DFA4-41F4-A9E9-040E64D98C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3307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A75B4DF-482A-4772-865D-F43A5A73051A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C5BD1A84-00B8-435B-B6E6-9D7B0D24FF6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462 w 5184"/>
                <a:gd name="T3" fmla="*/ 3159 h 3159"/>
                <a:gd name="T4" fmla="*/ 5462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D06E1EB9-C80E-41FA-B3FA-930B7F1530D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90 w 556"/>
                <a:gd name="T5" fmla="*/ 3159 h 3159"/>
                <a:gd name="T6" fmla="*/ 590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id="{D1BBE9A5-CF34-47D1-9099-B787D02D61C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>
                <a:extLst>
                  <a:ext uri="{FF2B5EF4-FFF2-40B4-BE49-F238E27FC236}">
                    <a16:creationId xmlns:a16="http://schemas.microsoft.com/office/drawing/2014/main" id="{33631BB6-BD2E-4524-A6CA-66C91706BCF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36" name="Freeform 7">
                <a:extLst>
                  <a:ext uri="{FF2B5EF4-FFF2-40B4-BE49-F238E27FC236}">
                    <a16:creationId xmlns:a16="http://schemas.microsoft.com/office/drawing/2014/main" id="{A97B0247-1173-4387-BF6F-3E1BAD8D659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37" name="Freeform 8">
                <a:extLst>
                  <a:ext uri="{FF2B5EF4-FFF2-40B4-BE49-F238E27FC236}">
                    <a16:creationId xmlns:a16="http://schemas.microsoft.com/office/drawing/2014/main" id="{9C9AD190-CB72-4F45-9D78-2DB1F94A495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985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985 w 4724"/>
                  <a:gd name="T7" fmla="*/ 12 h 12"/>
                  <a:gd name="T8" fmla="*/ 4985 w 4724"/>
                  <a:gd name="T9" fmla="*/ 0 h 12"/>
                  <a:gd name="T10" fmla="*/ 4985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C621D6B0-CD75-4BA0-A9E7-6487D59142A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39" name="Freeform 10">
                <a:extLst>
                  <a:ext uri="{FF2B5EF4-FFF2-40B4-BE49-F238E27FC236}">
                    <a16:creationId xmlns:a16="http://schemas.microsoft.com/office/drawing/2014/main" id="{2E804DDF-F75F-4834-A7A5-5CE516ADBE8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57355" name="Freeform 11">
                <a:extLst>
                  <a:ext uri="{FF2B5EF4-FFF2-40B4-BE49-F238E27FC236}">
                    <a16:creationId xmlns:a16="http://schemas.microsoft.com/office/drawing/2014/main" id="{B55C8D8C-2866-49E7-8791-B994B76F720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1041" name="Freeform 12">
                <a:extLst>
                  <a:ext uri="{FF2B5EF4-FFF2-40B4-BE49-F238E27FC236}">
                    <a16:creationId xmlns:a16="http://schemas.microsoft.com/office/drawing/2014/main" id="{1B941139-D381-4442-8F01-D38B4B3C4A4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75152 w 251"/>
                  <a:gd name="T5" fmla="*/ 12 h 12"/>
                  <a:gd name="T6" fmla="*/ 75152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42" name="Freeform 13">
                <a:extLst>
                  <a:ext uri="{FF2B5EF4-FFF2-40B4-BE49-F238E27FC236}">
                    <a16:creationId xmlns:a16="http://schemas.microsoft.com/office/drawing/2014/main" id="{9AB8E4BB-306D-4541-B662-8C97B9F101C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68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68 w 251"/>
                  <a:gd name="T7" fmla="*/ 12 h 12"/>
                  <a:gd name="T8" fmla="*/ 268 w 251"/>
                  <a:gd name="T9" fmla="*/ 0 h 12"/>
                  <a:gd name="T10" fmla="*/ 268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57358" name="Freeform 14">
                <a:extLst>
                  <a:ext uri="{FF2B5EF4-FFF2-40B4-BE49-F238E27FC236}">
                    <a16:creationId xmlns:a16="http://schemas.microsoft.com/office/drawing/2014/main" id="{D47AE2BC-C66E-4560-BFA1-A292163C337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l-PL" dirty="0"/>
              </a:p>
            </p:txBody>
          </p:sp>
        </p:grpSp>
      </p:grpSp>
      <p:sp>
        <p:nvSpPr>
          <p:cNvPr id="57359" name="Rectangle 15">
            <a:extLst>
              <a:ext uri="{FF2B5EF4-FFF2-40B4-BE49-F238E27FC236}">
                <a16:creationId xmlns:a16="http://schemas.microsoft.com/office/drawing/2014/main" id="{A96C7DDF-1A23-4F99-B192-EFA7B178D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57360" name="Rectangle 16">
            <a:extLst>
              <a:ext uri="{FF2B5EF4-FFF2-40B4-BE49-F238E27FC236}">
                <a16:creationId xmlns:a16="http://schemas.microsoft.com/office/drawing/2014/main" id="{C95C6F97-76D6-46A1-89BA-53321CB47A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7361" name="Rectangle 17">
            <a:extLst>
              <a:ext uri="{FF2B5EF4-FFF2-40B4-BE49-F238E27FC236}">
                <a16:creationId xmlns:a16="http://schemas.microsoft.com/office/drawing/2014/main" id="{1130C91C-CC79-4712-9580-6BD98DD2EE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7362" name="Rectangle 18">
            <a:extLst>
              <a:ext uri="{FF2B5EF4-FFF2-40B4-BE49-F238E27FC236}">
                <a16:creationId xmlns:a16="http://schemas.microsoft.com/office/drawing/2014/main" id="{CBCBE5AC-B707-4DF0-AFFB-C1A2D10AEA6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7363" name="Rectangle 19">
            <a:extLst>
              <a:ext uri="{FF2B5EF4-FFF2-40B4-BE49-F238E27FC236}">
                <a16:creationId xmlns:a16="http://schemas.microsoft.com/office/drawing/2014/main" id="{ED5BFFD7-E458-4752-A366-53DA525380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95C9BF7-7FEE-48D4-AD23-9BCD8BD19DE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63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  <p:sldLayoutId id="214748426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www.google.pl/url?url=http://www.tourmedica.pl/artykuly-medyczne/turystyka-medyczna-w-polsce/&amp;rct=j&amp;frm=1&amp;q=&amp;esrc=s&amp;sa=U&amp;ei=sOkaVIHdOejhywOpxYFo&amp;ved=0CCMQ9QEwBziMAQ&amp;sig2=W8e2KlqeZLsDvSfQ_jI9TQ&amp;usg=AFQjCNFpr_OtIDEBazQjuVBGnzp_H0YWU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DF473A1-D61C-4093-BC5A-4C40037B9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1944688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4000" dirty="0">
                <a:solidFill>
                  <a:srgbClr val="FFFFCC"/>
                </a:solidFill>
                <a:effectLst/>
              </a:rPr>
              <a:t>Trend zdrowego stylu życia a budowanie marki agroturystycznej</a:t>
            </a:r>
            <a:br>
              <a:rPr lang="pl-PL" sz="4000" dirty="0">
                <a:solidFill>
                  <a:srgbClr val="FFFFCC"/>
                </a:solidFill>
                <a:effectLst/>
              </a:rPr>
            </a:br>
            <a:r>
              <a:rPr lang="pl-PL" sz="4000" b="0" dirty="0" err="1">
                <a:solidFill>
                  <a:srgbClr val="FFFFCC"/>
                </a:solidFill>
                <a:effectLst/>
              </a:rPr>
              <a:t>Slow</a:t>
            </a:r>
            <a:r>
              <a:rPr lang="pl-PL" sz="4000" b="0" dirty="0">
                <a:solidFill>
                  <a:srgbClr val="FFFFCC"/>
                </a:solidFill>
                <a:effectLst/>
              </a:rPr>
              <a:t> life – </a:t>
            </a:r>
            <a:r>
              <a:rPr lang="pl-PL" sz="4000" b="0" dirty="0" err="1">
                <a:solidFill>
                  <a:srgbClr val="FFFFCC"/>
                </a:solidFill>
                <a:effectLst/>
              </a:rPr>
              <a:t>slow</a:t>
            </a:r>
            <a:r>
              <a:rPr lang="pl-PL" sz="4000" b="0" dirty="0">
                <a:solidFill>
                  <a:srgbClr val="FFFFCC"/>
                </a:solidFill>
                <a:effectLst/>
              </a:rPr>
              <a:t> food – </a:t>
            </a:r>
            <a:r>
              <a:rPr lang="pl-PL" sz="4000" b="0" dirty="0" err="1">
                <a:solidFill>
                  <a:srgbClr val="FFFFCC"/>
                </a:solidFill>
                <a:effectLst/>
              </a:rPr>
              <a:t>slow</a:t>
            </a:r>
            <a:r>
              <a:rPr lang="pl-PL" sz="4000" b="0" dirty="0">
                <a:solidFill>
                  <a:srgbClr val="FFFFCC"/>
                </a:solidFill>
                <a:effectLst/>
              </a:rPr>
              <a:t> </a:t>
            </a:r>
            <a:r>
              <a:rPr lang="pl-PL" sz="4000" b="0" dirty="0" err="1">
                <a:solidFill>
                  <a:srgbClr val="FFFFCC"/>
                </a:solidFill>
                <a:effectLst/>
              </a:rPr>
              <a:t>travel</a:t>
            </a:r>
            <a:endParaRPr lang="pl-PL" sz="4000" b="0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7A0B648-5797-465A-8123-8B7F25AB00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5929313"/>
            <a:ext cx="9144000" cy="928687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b="1" dirty="0">
                <a:latin typeface="Arial" pitchFamily="34" charset="0"/>
                <a:cs typeface="Arial" pitchFamily="34" charset="0"/>
              </a:rPr>
              <a:t>Elżbieta Biernat</a:t>
            </a:r>
            <a:endParaRPr lang="pl-PL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5172385-F7BA-46B0-AD72-BE0A1E562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348880"/>
            <a:ext cx="5051197" cy="3479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D7080D-8CD5-4453-AA49-2853592F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20850"/>
          </a:xfrm>
        </p:spPr>
        <p:txBody>
          <a:bodyPr/>
          <a:lstStyle/>
          <a:p>
            <a:pPr algn="ctr">
              <a:defRPr/>
            </a:pPr>
            <a:r>
              <a:rPr lang="pl-PL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Życie współczesnego człowieka związane jest zarówno z dobrodziejstwami cywilizacji, jak i jej negatywnymi konsekwencjami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1965A2-4CDD-45BA-A414-B9242EE04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963" y="3789363"/>
            <a:ext cx="8675687" cy="3068637"/>
          </a:xfrm>
        </p:spPr>
        <p:txBody>
          <a:bodyPr/>
          <a:lstStyle/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Wzrastające tempo życia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Permanentny stres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Zagrożenia środowiskowe (patologie społeczne) 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Żywność  przetworzona („głód jakościowy”)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Siedzący tryb życia/brak aktywności fizycznej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Choroby cywilizacyjne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Bezradność medycyny wobec chorób psychosomatycznych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Wysokie koszty opieki zdrowotnej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  <a:cs typeface="Arial" panose="020B0604020202020204" pitchFamily="34" charset="0"/>
              </a:rPr>
              <a:t>Wydłużający się okres życia</a:t>
            </a:r>
          </a:p>
          <a:p>
            <a:pPr>
              <a:defRPr/>
            </a:pPr>
            <a:endParaRPr lang="pl-PL" altLang="pl-PL" sz="1600" dirty="0">
              <a:solidFill>
                <a:srgbClr val="FFFFCC"/>
              </a:solidFill>
              <a:effectLst/>
              <a:cs typeface="Arial" panose="020B0604020202020204" pitchFamily="34" charset="0"/>
            </a:endParaRPr>
          </a:p>
          <a:p>
            <a:pPr>
              <a:defRPr/>
            </a:pPr>
            <a:endParaRPr lang="pl-PL" sz="2000" dirty="0"/>
          </a:p>
        </p:txBody>
      </p:sp>
      <p:sp>
        <p:nvSpPr>
          <p:cNvPr id="5124" name="Prostokąt 8">
            <a:extLst>
              <a:ext uri="{FF2B5EF4-FFF2-40B4-BE49-F238E27FC236}">
                <a16:creationId xmlns:a16="http://schemas.microsoft.com/office/drawing/2014/main" id="{765C701F-4509-466E-B535-183094744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2205038"/>
            <a:ext cx="24114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/>
              <a:t>Globalizacja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/>
              <a:t>Hiperkapitalizm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/>
              <a:t>Konsumpcjonizm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/>
              <a:t>Technicyzacja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/>
              <a:t>Detradycjonalizacja</a:t>
            </a:r>
          </a:p>
        </p:txBody>
      </p:sp>
      <p:pic>
        <p:nvPicPr>
          <p:cNvPr id="5125" name="Obraz 9">
            <a:extLst>
              <a:ext uri="{FF2B5EF4-FFF2-40B4-BE49-F238E27FC236}">
                <a16:creationId xmlns:a16="http://schemas.microsoft.com/office/drawing/2014/main" id="{98BF5481-F788-4B98-8DD4-BB0BF0297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144713"/>
            <a:ext cx="231140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B101508-A87F-45C3-9CBF-36574F7C9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867" y="2176297"/>
            <a:ext cx="2008290" cy="1314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7" name="Obraz 11">
            <a:extLst>
              <a:ext uri="{FF2B5EF4-FFF2-40B4-BE49-F238E27FC236}">
                <a16:creationId xmlns:a16="http://schemas.microsoft.com/office/drawing/2014/main" id="{CD4A7EA2-702E-4A4A-88FB-DC7CA24D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246313"/>
            <a:ext cx="21939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B735948-E0BE-434E-ACE9-5A0DED5371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41438"/>
          </a:xfrm>
        </p:spPr>
        <p:txBody>
          <a:bodyPr/>
          <a:lstStyle/>
          <a:p>
            <a:pPr algn="ctr" eaLnBrk="1" hangingPunct="1"/>
            <a:r>
              <a:rPr lang="pl-PL" altLang="pl-PL" sz="3600">
                <a:solidFill>
                  <a:schemeClr val="tx1"/>
                </a:solidFill>
                <a:effectLst/>
              </a:rPr>
              <a:t>Choroby cywilizacyjne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35AC380-0B30-4E02-99D7-1ACB1B234B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4076700"/>
            <a:ext cx="8675687" cy="5013325"/>
          </a:xfrm>
        </p:spPr>
        <p:txBody>
          <a:bodyPr/>
          <a:lstStyle/>
          <a:p>
            <a:pPr eaLnBrk="1" hangingPunct="1">
              <a:defRPr/>
            </a:pPr>
            <a:r>
              <a:rPr lang="pl-PL" sz="1600" dirty="0">
                <a:effectLst/>
              </a:rPr>
              <a:t>Choroby serca i naczyń krwionośnych </a:t>
            </a:r>
            <a:r>
              <a:rPr lang="pl-PL" sz="1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(np. choroba wieńcowa, nadciśnienie tętnicze, udar mózgu)</a:t>
            </a:r>
          </a:p>
          <a:p>
            <a:pPr eaLnBrk="1" hangingPunct="1">
              <a:defRPr/>
            </a:pPr>
            <a:r>
              <a:rPr lang="pl-PL" sz="1600" dirty="0">
                <a:effectLst/>
              </a:rPr>
              <a:t>Choroby metaboliczne </a:t>
            </a:r>
            <a:r>
              <a:rPr lang="pl-PL" sz="1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(np. miażdżyca, otyłość, cukrzyca)</a:t>
            </a:r>
          </a:p>
          <a:p>
            <a:pPr eaLnBrk="1" hangingPunct="1">
              <a:defRPr/>
            </a:pPr>
            <a:r>
              <a:rPr lang="pl-PL" sz="1600" dirty="0">
                <a:effectLst/>
              </a:rPr>
              <a:t>Choroby narządu ruchu </a:t>
            </a:r>
            <a:r>
              <a:rPr lang="pl-PL" sz="1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(np. choroba zwyrodnieniowa kręgosłupa, bóle krzyża, zwyrodnienia stawów)</a:t>
            </a:r>
          </a:p>
          <a:p>
            <a:pPr eaLnBrk="1" hangingPunct="1">
              <a:defRPr/>
            </a:pPr>
            <a:r>
              <a:rPr lang="pl-PL" sz="1600" dirty="0">
                <a:effectLst/>
              </a:rPr>
              <a:t>Zaburzenia psychiczne</a:t>
            </a:r>
            <a:r>
              <a:rPr lang="pl-PL" sz="1600" b="1" dirty="0">
                <a:effectLst/>
              </a:rPr>
              <a:t> </a:t>
            </a:r>
            <a:r>
              <a:rPr lang="pl-PL" sz="1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(np. nerwice, depresje, stany lękowe)</a:t>
            </a:r>
          </a:p>
          <a:p>
            <a:pPr eaLnBrk="1" hangingPunct="1">
              <a:defRPr/>
            </a:pPr>
            <a:r>
              <a:rPr lang="pl-PL" sz="1600" dirty="0">
                <a:effectLst/>
              </a:rPr>
              <a:t>Choroby psychosomatyczne </a:t>
            </a:r>
            <a:r>
              <a:rPr lang="pl-PL" sz="1600" dirty="0">
                <a:solidFill>
                  <a:srgbClr val="FFFFCC"/>
                </a:solidFill>
                <a:effectLst/>
              </a:rPr>
              <a:t>(np. choroba wrzodowa)</a:t>
            </a:r>
          </a:p>
          <a:p>
            <a:pPr eaLnBrk="1" hangingPunct="1">
              <a:defRPr/>
            </a:pPr>
            <a:r>
              <a:rPr lang="pl-PL" sz="1600" dirty="0">
                <a:effectLst/>
              </a:rPr>
              <a:t>Alergie</a:t>
            </a:r>
          </a:p>
          <a:p>
            <a:pPr eaLnBrk="1" hangingPunct="1">
              <a:defRPr/>
            </a:pPr>
            <a:r>
              <a:rPr lang="pl-PL" sz="1600" dirty="0">
                <a:effectLst/>
              </a:rPr>
              <a:t>Urazy </a:t>
            </a:r>
          </a:p>
          <a:p>
            <a:pPr eaLnBrk="1" hangingPunct="1">
              <a:defRPr/>
            </a:pPr>
            <a:endParaRPr lang="pl-PL" altLang="pl-PL" sz="1800" dirty="0">
              <a:effectLst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E2FE2BF-45C0-4179-B5FB-3E8B8F09A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196752"/>
            <a:ext cx="5288623" cy="2485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>
            <a:extLst>
              <a:ext uri="{FF2B5EF4-FFF2-40B4-BE49-F238E27FC236}">
                <a16:creationId xmlns:a16="http://schemas.microsoft.com/office/drawing/2014/main" id="{78CC323B-AF69-413C-B96E-B40EBE143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73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altLang="pl-PL" sz="3600" dirty="0">
                <a:solidFill>
                  <a:schemeClr val="tx1"/>
                </a:solidFill>
                <a:effectLst/>
              </a:rPr>
              <a:t>Współczesność generuje nowe problemy</a:t>
            </a:r>
            <a:endParaRPr lang="pl-PL" altLang="pl-PL" sz="3600" dirty="0">
              <a:solidFill>
                <a:schemeClr val="tx1"/>
              </a:solidFill>
            </a:endParaRPr>
          </a:p>
        </p:txBody>
      </p:sp>
      <p:sp>
        <p:nvSpPr>
          <p:cNvPr id="7171" name="Symbol zastępczy zawartości 2">
            <a:extLst>
              <a:ext uri="{FF2B5EF4-FFF2-40B4-BE49-F238E27FC236}">
                <a16:creationId xmlns:a16="http://schemas.microsoft.com/office/drawing/2014/main" id="{8C4B99A0-3B3D-4CA3-BC96-71A799A607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3232150"/>
            <a:ext cx="6480175" cy="3576638"/>
          </a:xfrm>
        </p:spPr>
        <p:txBody>
          <a:bodyPr/>
          <a:lstStyle/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zespół nadpobudliwości psychoruchowej z deficytem uwagi (ADHD)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zespół stresu pourazowego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bulimia, anoreksja, otyłość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nadciśnienie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zespół lęku napadowego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płodowy zespół alkoholowy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zespół napięcia przedmiesiączkowego, menopauza, problemy z erekcją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zaburzenia w nauczaniu </a:t>
            </a:r>
          </a:p>
          <a:p>
            <a:pPr eaLnBrk="1" hangingPunct="1"/>
            <a:r>
              <a:rPr lang="pl-PL" altLang="pl-PL" sz="1600">
                <a:solidFill>
                  <a:srgbClr val="FFFFCC"/>
                </a:solidFill>
                <a:effectLst/>
              </a:rPr>
              <a:t>nałogi o podłożu fizjologicznym (alkoholizm, narkomania) czy psychicznym (hazard, seks, praca, jedzenie)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01D575D-ED23-4939-8031-2080BB4A1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367" y="1981710"/>
            <a:ext cx="1500649" cy="188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84E8F46-C2B6-4C93-AF77-85FE07FF9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823" y="5259874"/>
            <a:ext cx="2487860" cy="167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4" name="Prostokąt 7">
            <a:extLst>
              <a:ext uri="{FF2B5EF4-FFF2-40B4-BE49-F238E27FC236}">
                <a16:creationId xmlns:a16="http://schemas.microsoft.com/office/drawing/2014/main" id="{78340A8E-F968-4E41-9A13-1B6FF7979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49475"/>
            <a:ext cx="6765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/>
              <a:t>Konsekwencje te stają się nieodzownym elementem refleksyjnym i strategicznym w procesie kształtowania własnego życia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6A297D4-A52B-456C-9180-F4F8AC217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6824" y="3747409"/>
            <a:ext cx="2487859" cy="1649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DB090D-8FD2-479F-8868-11C8B296A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16100"/>
          </a:xfrm>
        </p:spPr>
        <p:txBody>
          <a:bodyPr/>
          <a:lstStyle/>
          <a:p>
            <a:pPr algn="ctr">
              <a:defRPr/>
            </a:pPr>
            <a:r>
              <a:rPr lang="pl-PL" sz="2800" dirty="0">
                <a:solidFill>
                  <a:schemeClr val="tx1"/>
                </a:solidFill>
                <a:effectLst/>
              </a:rPr>
              <a:t>Zdrowie, sprawność fizyczna to warunek podstawowych kompetencji zawodowych i społecznych </a:t>
            </a:r>
            <a:br>
              <a:rPr lang="pl-PL" sz="1800" b="0" dirty="0">
                <a:solidFill>
                  <a:srgbClr val="FFFFCC"/>
                </a:solidFill>
                <a:effectLst/>
              </a:rPr>
            </a:br>
            <a:r>
              <a:rPr lang="pl-PL" sz="1800" b="0" dirty="0">
                <a:solidFill>
                  <a:srgbClr val="FFFFCC"/>
                </a:solidFill>
                <a:effectLst/>
              </a:rPr>
              <a:t>Osoby z przewlekłymi chorobami, niesprawne, niezbyt reprezentacyjne itp. mają kłopoty z uzyskaniem ciekawej i dobrze płatnej pracy</a:t>
            </a:r>
            <a:endParaRPr lang="pl-PL" sz="18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52131F-339F-4EAA-BA61-950D70A14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8" y="1816100"/>
            <a:ext cx="8532812" cy="50419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endParaRPr lang="pl-PL" sz="16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r>
              <a:rPr lang="pl-PL" sz="1600" dirty="0">
                <a:effectLst/>
              </a:rPr>
              <a:t>Przynoszą wyższe koszty ubezpieczenia</a:t>
            </a:r>
          </a:p>
          <a:p>
            <a:pPr>
              <a:defRPr/>
            </a:pPr>
            <a:r>
              <a:rPr lang="pl-PL" sz="1600" dirty="0">
                <a:effectLst/>
              </a:rPr>
              <a:t>Korzystają z odpłatnych świadczeń medycznych (absenteizm)</a:t>
            </a:r>
          </a:p>
          <a:p>
            <a:pPr>
              <a:defRPr/>
            </a:pPr>
            <a:r>
              <a:rPr lang="pl-PL" sz="1600" dirty="0">
                <a:effectLst/>
              </a:rPr>
              <a:t>Są mniej wydajne w pracy (</a:t>
            </a:r>
            <a:r>
              <a:rPr lang="pl-PL" sz="1600" dirty="0" err="1">
                <a:effectLst/>
              </a:rPr>
              <a:t>prezenteizm</a:t>
            </a:r>
            <a:r>
              <a:rPr lang="pl-PL" sz="1600" dirty="0">
                <a:effectLst/>
              </a:rPr>
              <a:t>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Praca zajmuje ważną i niekwestionowaną pozycję w systemie wartości współczesnych ludzi, należy do kanonu wartości cenionych i powszechnie uznawanych</a:t>
            </a:r>
            <a:endParaRPr lang="pl-PL" sz="18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r>
              <a:rPr lang="pl-PL" sz="1600" dirty="0">
                <a:effectLst/>
              </a:rPr>
              <a:t>Z badań CBOS z 2006 r. wynika, że dla 92% Polaków praca jest sensem życia</a:t>
            </a:r>
            <a:endParaRPr lang="pl-PL" sz="16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Sprawy zawodowe wywierają coraz większą presję na życie codzienne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6006D42-9434-443D-B288-E2FB11A4B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859" y="2182648"/>
            <a:ext cx="2195587" cy="1465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C31437F-FF09-4A6F-BAAB-B60D26F9B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446" y="2204239"/>
            <a:ext cx="2136695" cy="1421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15C366-0C2D-4BE4-8BA4-176F8A817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675"/>
          </a:xfrm>
        </p:spPr>
        <p:txBody>
          <a:bodyPr/>
          <a:lstStyle/>
          <a:p>
            <a:pPr algn="ctr">
              <a:defRPr/>
            </a:pPr>
            <a:r>
              <a:rPr lang="pl-PL" sz="2800" b="0" dirty="0">
                <a:effectLst/>
              </a:rPr>
              <a:t>Ile kosztuje choroba? Czy możemy leczyć się skutecznie i efektywnie? Poznaj wyniki Raportu Medicover!</a:t>
            </a:r>
            <a:br>
              <a:rPr lang="pl-PL" sz="2800" b="0" dirty="0">
                <a:effectLst/>
              </a:rPr>
            </a:br>
            <a:r>
              <a:rPr lang="pl-PL" sz="1800" b="0" dirty="0">
                <a:solidFill>
                  <a:srgbClr val="FFFFCC"/>
                </a:solidFill>
                <a:effectLst/>
              </a:rPr>
              <a:t>Raport „Praca. Zdrowie. Ekonomia. Perspektywa 2009-2013” </a:t>
            </a:r>
            <a:endParaRPr lang="pl-PL" sz="18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AC8743-680F-4372-8760-FB0C493F2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63" y="1484313"/>
            <a:ext cx="8604250" cy="5411787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pl-PL" altLang="pl-PL" sz="2000" dirty="0">
              <a:effectLst/>
            </a:endParaRPr>
          </a:p>
          <a:p>
            <a:pPr>
              <a:defRPr/>
            </a:pPr>
            <a:r>
              <a:rPr lang="pl-PL" altLang="pl-PL" sz="2000" dirty="0">
                <a:solidFill>
                  <a:srgbClr val="FFFFFF"/>
                </a:solidFill>
                <a:effectLst/>
              </a:rPr>
              <a:t>5-letnia analiza (</a:t>
            </a:r>
            <a:r>
              <a:rPr lang="pl-PL" altLang="pl-PL" sz="1800" dirty="0">
                <a:solidFill>
                  <a:srgbClr val="FFFFFF"/>
                </a:solidFill>
                <a:effectLst/>
              </a:rPr>
              <a:t>180 tys. zatrudnionych, w wieku 18-67 lat) </a:t>
            </a:r>
          </a:p>
          <a:p>
            <a:pPr>
              <a:defRPr/>
            </a:pPr>
            <a:endParaRPr lang="pl-PL" altLang="pl-PL" sz="18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r>
              <a:rPr lang="pl-PL" sz="1800" dirty="0">
                <a:solidFill>
                  <a:srgbClr val="FFFFCC"/>
                </a:solidFill>
              </a:rPr>
              <a:t>Raport składa się z 2 części: </a:t>
            </a:r>
          </a:p>
          <a:p>
            <a:pPr>
              <a:defRPr/>
            </a:pPr>
            <a:r>
              <a:rPr lang="pl-PL" sz="1600" dirty="0"/>
              <a:t>epidemiologicznej - opisującej najczęstsze schorzenia (portret zdrowotny polskiego pracownika) </a:t>
            </a:r>
          </a:p>
          <a:p>
            <a:pPr>
              <a:defRPr/>
            </a:pPr>
            <a:r>
              <a:rPr lang="pl-PL" sz="1600" dirty="0"/>
              <a:t>ekonomicznej - pokazującej finansowy wymiar choroby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/>
          </a:p>
        </p:txBody>
      </p:sp>
      <p:pic>
        <p:nvPicPr>
          <p:cNvPr id="5" name="Obraz 206" descr="http://www.medicover.pl/klienciindywidualni/Media/Default/newsy/raport_zdrowia/raport.png">
            <a:extLst>
              <a:ext uri="{FF2B5EF4-FFF2-40B4-BE49-F238E27FC236}">
                <a16:creationId xmlns:a16="http://schemas.microsoft.com/office/drawing/2014/main" id="{7D9C18E5-0593-4C4A-A281-E339DE564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63" y="3716338"/>
            <a:ext cx="4681537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0FE9E50-6CB0-4EA5-B399-BF0519061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4" y="3997833"/>
            <a:ext cx="3404681" cy="2410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4C9C13-EE5A-43CA-B7DC-B9E242D22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875"/>
          </a:xfrm>
        </p:spPr>
        <p:txBody>
          <a:bodyPr/>
          <a:lstStyle/>
          <a:p>
            <a:pPr algn="ctr">
              <a:defRPr/>
            </a:pPr>
            <a:r>
              <a:rPr lang="pl-PL" sz="3600" dirty="0">
                <a:solidFill>
                  <a:srgbClr val="FFFFFF"/>
                </a:solidFill>
                <a:effectLst/>
              </a:rPr>
              <a:t>Menedżerowie</a:t>
            </a:r>
            <a:br>
              <a:rPr lang="pl-PL" sz="3600" dirty="0">
                <a:solidFill>
                  <a:srgbClr val="FFFFFF"/>
                </a:solidFill>
                <a:effectLst/>
              </a:rPr>
            </a:br>
            <a:r>
              <a:rPr lang="pl-PL" sz="1800" b="0" dirty="0">
                <a:solidFill>
                  <a:srgbClr val="FFFFCC"/>
                </a:solidFill>
                <a:effectLst/>
              </a:rPr>
              <a:t>Raport „Praca. Zdrowie. Ekonomia. Perspektywa 2009-2013”</a:t>
            </a:r>
            <a:endParaRPr lang="pl-PL" sz="18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6DDE0F-3652-4D8F-8BE1-7DAEB682F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773238"/>
            <a:ext cx="8604250" cy="5084762"/>
          </a:xfrm>
        </p:spPr>
        <p:txBody>
          <a:bodyPr/>
          <a:lstStyle/>
          <a:p>
            <a:pPr>
              <a:defRPr/>
            </a:pPr>
            <a:r>
              <a:rPr lang="pl-PL" sz="1600" dirty="0">
                <a:solidFill>
                  <a:srgbClr val="FFFFFF"/>
                </a:solidFill>
                <a:effectLst/>
              </a:rPr>
              <a:t>Przeciętny polski menedżer ma ok. 40 lat i dużo powodów by poważnie zatroszczyć się o swoje zdrowie 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Większość dolegliwości dotykających menedżerów to skutek ich stylu życia:</a:t>
            </a: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99"/>
              </a:solidFill>
              <a:effectLst/>
            </a:endParaRPr>
          </a:p>
          <a:p>
            <a:pPr>
              <a:defRPr/>
            </a:pPr>
            <a:r>
              <a:rPr lang="pl-PL" sz="1600" dirty="0">
                <a:effectLst/>
              </a:rPr>
              <a:t>praca na kierowniczym stanowisku (związana z tym zwiększona odpowiedzialność, stres)</a:t>
            </a:r>
          </a:p>
          <a:p>
            <a:pPr>
              <a:defRPr/>
            </a:pPr>
            <a:r>
              <a:rPr lang="pl-PL" sz="1600" dirty="0">
                <a:effectLst/>
              </a:rPr>
              <a:t>duża ilość obowiązków, spotkań (związane z tym nieregularne odżywianie się)</a:t>
            </a:r>
          </a:p>
          <a:p>
            <a:pPr>
              <a:defRPr/>
            </a:pPr>
            <a:r>
              <a:rPr lang="pl-PL" sz="1600" dirty="0">
                <a:effectLst/>
              </a:rPr>
              <a:t>praca siedząca (niewiele czasu po pracy pozostaje na aktywność fizyczną) 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Wszystkie te czynniki sprzyjają otyłości i chorobom układu krążenia </a:t>
            </a:r>
          </a:p>
          <a:p>
            <a:pPr>
              <a:defRPr/>
            </a:pPr>
            <a:endParaRPr lang="pl-PL" sz="18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>
              <a:effectLst/>
            </a:endParaRPr>
          </a:p>
          <a:p>
            <a:pPr>
              <a:defRPr/>
            </a:pPr>
            <a:endParaRPr lang="pl-PL" sz="1800" dirty="0">
              <a:effectLst/>
            </a:endParaRPr>
          </a:p>
          <a:p>
            <a:pPr>
              <a:defRPr/>
            </a:pPr>
            <a:endParaRPr lang="pl-PL" sz="1800" dirty="0">
              <a:effectLst/>
            </a:endParaRPr>
          </a:p>
          <a:p>
            <a:pPr>
              <a:defRPr/>
            </a:pPr>
            <a:endParaRPr lang="pl-PL" sz="28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45DA4D2-92E9-43D8-A8F6-6E4E4D9C2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709" y="2912094"/>
            <a:ext cx="2832619" cy="1586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2BDEA50-D8E7-434E-B085-1A7D49305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328" y="2564904"/>
            <a:ext cx="1512168" cy="2280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C0A68BA-7718-4E24-8A72-79BA0C0C0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002" y="2890906"/>
            <a:ext cx="2393707" cy="1607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ED2D93-DC89-45AC-BEB3-9C617C940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1438"/>
          </a:xfrm>
        </p:spPr>
        <p:txBody>
          <a:bodyPr/>
          <a:lstStyle/>
          <a:p>
            <a:pPr algn="ctr">
              <a:defRPr/>
            </a:pPr>
            <a:r>
              <a:rPr lang="pl-PL" sz="3600" dirty="0">
                <a:solidFill>
                  <a:srgbClr val="FFFFFF"/>
                </a:solidFill>
                <a:effectLst/>
              </a:rPr>
              <a:t>Menedżerowie</a:t>
            </a:r>
            <a:br>
              <a:rPr lang="pl-PL" sz="3600" dirty="0">
                <a:solidFill>
                  <a:srgbClr val="FFFFFF"/>
                </a:solidFill>
                <a:effectLst/>
              </a:rPr>
            </a:br>
            <a:r>
              <a:rPr lang="pl-PL" sz="1800" b="0" dirty="0">
                <a:solidFill>
                  <a:srgbClr val="FFFFCC"/>
                </a:solidFill>
                <a:effectLst/>
              </a:rPr>
              <a:t>Raport „Praca. Zdrowie. Ekonomia. Perspektywa 2009-2013”</a:t>
            </a:r>
            <a:endParaRPr lang="pl-PL" sz="18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AFBE70-C5AC-42D6-BCFB-C79D4BC81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3068638"/>
            <a:ext cx="8604250" cy="3789362"/>
          </a:xfrm>
        </p:spPr>
        <p:txBody>
          <a:bodyPr/>
          <a:lstStyle/>
          <a:p>
            <a:pPr>
              <a:defRPr/>
            </a:pPr>
            <a:r>
              <a:rPr lang="pl-PL" sz="1600" dirty="0">
                <a:effectLst/>
              </a:rPr>
              <a:t>Ponad połowa (56%) ma nieprawidłowy wskaźnik masy ciała BMI (nadwaga i otyłość)</a:t>
            </a:r>
            <a:endParaRPr lang="pl-PL" sz="18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>
              <a:effectLst/>
            </a:endParaRPr>
          </a:p>
          <a:p>
            <a:pPr>
              <a:defRPr/>
            </a:pPr>
            <a:r>
              <a:rPr lang="pl-PL" sz="1600" dirty="0">
                <a:effectLst/>
              </a:rPr>
              <a:t>U blisko 20% występują nieprawidłowe wartości ciśnienia tętniczego, a u co 4-go podwyższony cholesterol</a:t>
            </a:r>
            <a:endParaRPr lang="pl-PL" sz="18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>
              <a:effectLst/>
            </a:endParaRPr>
          </a:p>
          <a:p>
            <a:pPr>
              <a:defRPr/>
            </a:pPr>
            <a:r>
              <a:rPr lang="pl-PL" sz="1600" dirty="0">
                <a:effectLst/>
              </a:rPr>
              <a:t>Największe zagrożenie zdrowotne dla pracujących na kierowniczych stanowiskach to zawały i udary</a:t>
            </a:r>
          </a:p>
          <a:p>
            <a:pPr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r>
              <a:rPr lang="pl-PL" sz="1600" dirty="0">
                <a:effectLst/>
              </a:rPr>
              <a:t>Menedżerowie (podobnie często jak pozostali pracownicy biurowi) chorują na infekcje oddechowe, są narażeni na urazy i przewlekłe choroby układu ruchu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r>
              <a:rPr lang="pl-PL" sz="1600" dirty="0">
                <a:effectLst/>
              </a:rPr>
              <a:t>Mimo to przeciętny menedżer przebywa na zwolnieniu średnio tylko 3 dni w roku (pracownik biurowy niższego szczebla - 4,2 dnia w roku)</a:t>
            </a:r>
          </a:p>
          <a:p>
            <a:pPr>
              <a:defRPr/>
            </a:pP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endParaRPr lang="pl-PL" sz="1800" dirty="0">
              <a:effectLst/>
            </a:endParaRPr>
          </a:p>
          <a:p>
            <a:pPr>
              <a:defRPr/>
            </a:pPr>
            <a:endParaRPr lang="pl-PL" sz="280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9307886D-270B-43EF-88FD-9587E8929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065" y="1499219"/>
            <a:ext cx="1944216" cy="1411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9" name="Obraz 3">
            <a:extLst>
              <a:ext uri="{FF2B5EF4-FFF2-40B4-BE49-F238E27FC236}">
                <a16:creationId xmlns:a16="http://schemas.microsoft.com/office/drawing/2014/main" id="{4FE30978-C953-4AC0-9919-319064092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1485900"/>
            <a:ext cx="2157413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Obraz 4">
            <a:extLst>
              <a:ext uri="{FF2B5EF4-FFF2-40B4-BE49-F238E27FC236}">
                <a16:creationId xmlns:a16="http://schemas.microsoft.com/office/drawing/2014/main" id="{57492AB4-0F8D-4E4F-AE41-72A5BAA54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75" y="1498600"/>
            <a:ext cx="19573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FAFD39-EB60-4E42-A8A0-7F9EC6C4D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3238"/>
          </a:xfrm>
        </p:spPr>
        <p:txBody>
          <a:bodyPr/>
          <a:lstStyle/>
          <a:p>
            <a:pPr algn="ctr">
              <a:defRPr/>
            </a:pPr>
            <a:r>
              <a:rPr lang="pl-PL" sz="3600" dirty="0">
                <a:solidFill>
                  <a:schemeClr val="tx1"/>
                </a:solidFill>
                <a:effectLst/>
              </a:rPr>
              <a:t>Koszty absencji i </a:t>
            </a:r>
            <a:r>
              <a:rPr lang="pl-PL" sz="3600" dirty="0" err="1">
                <a:solidFill>
                  <a:schemeClr val="tx1"/>
                </a:solidFill>
                <a:effectLst/>
              </a:rPr>
              <a:t>prezenteizmu</a:t>
            </a:r>
            <a:br>
              <a:rPr lang="pl-PL" sz="2800" dirty="0">
                <a:effectLst/>
              </a:rPr>
            </a:br>
            <a:r>
              <a:rPr lang="pl-PL" sz="1800" b="0" dirty="0">
                <a:solidFill>
                  <a:srgbClr val="FFFFCC"/>
                </a:solidFill>
                <a:effectLst/>
              </a:rPr>
              <a:t>Raport „Praca. Zdrowie. Ekonomia. Perspektywa 2009-2013”</a:t>
            </a:r>
            <a:r>
              <a:rPr lang="pl-PL" sz="1800" dirty="0">
                <a:solidFill>
                  <a:srgbClr val="FFFFCC"/>
                </a:solidFill>
                <a:effectLst/>
              </a:rPr>
              <a:t> </a:t>
            </a:r>
            <a:endParaRPr lang="pl-PL" sz="1800" dirty="0">
              <a:solidFill>
                <a:srgbClr val="FFFFCC"/>
              </a:solidFill>
            </a:endParaRPr>
          </a:p>
        </p:txBody>
      </p:sp>
      <p:sp>
        <p:nvSpPr>
          <p:cNvPr id="10243" name="Symbol zastępczy zawartości 2">
            <a:extLst>
              <a:ext uri="{FF2B5EF4-FFF2-40B4-BE49-F238E27FC236}">
                <a16:creationId xmlns:a16="http://schemas.microsoft.com/office/drawing/2014/main" id="{01FB76B8-D22F-4B60-94F0-554F68D38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276475"/>
            <a:ext cx="8604250" cy="4537075"/>
          </a:xfrm>
        </p:spPr>
        <p:txBody>
          <a:bodyPr/>
          <a:lstStyle/>
          <a:p>
            <a:pPr>
              <a:defRPr/>
            </a:pPr>
            <a:r>
              <a:rPr lang="pl-PL" altLang="pl-PL" sz="1800" dirty="0">
                <a:effectLst/>
              </a:rPr>
              <a:t>Choroba zawsze kosztuje. Kogo i ile?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altLang="pl-PL" sz="1600" dirty="0">
              <a:effectLst/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</a:rPr>
              <a:t>Pracodawca traci nawet 641 PLN rocznie w przeliczeniu na każdego zatrudnionego pracownika (nie tylko tego, który choruje)</a:t>
            </a:r>
          </a:p>
          <a:p>
            <a:pPr>
              <a:defRPr/>
            </a:pPr>
            <a:endParaRPr lang="pl-PL" altLang="pl-PL" sz="1600" dirty="0">
              <a:effectLst/>
            </a:endParaRPr>
          </a:p>
          <a:p>
            <a:pPr>
              <a:defRPr/>
            </a:pPr>
            <a:endParaRPr lang="pl-PL" altLang="pl-PL" sz="1600" dirty="0">
              <a:effectLst/>
            </a:endParaRPr>
          </a:p>
          <a:p>
            <a:pPr>
              <a:defRPr/>
            </a:pPr>
            <a:r>
              <a:rPr lang="pl-PL" altLang="pl-PL" sz="1600" dirty="0">
                <a:effectLst/>
              </a:rPr>
              <a:t>Wg Jeremiego Mordasewicza </a:t>
            </a:r>
            <a:br>
              <a:rPr lang="pl-PL" altLang="pl-PL" sz="1600" dirty="0">
                <a:effectLst/>
              </a:rPr>
            </a:br>
            <a:r>
              <a:rPr lang="pl-PL" altLang="pl-PL" sz="1600" dirty="0">
                <a:effectLst/>
              </a:rPr>
              <a:t>(doradca Zarządu Konfederacji Lewiatan i jej reprezentant w Trójstronnej Komisji ds. Społeczno-Gospodarczych)</a:t>
            </a:r>
          </a:p>
          <a:p>
            <a:pPr>
              <a:defRPr/>
            </a:pPr>
            <a:endParaRPr lang="pl-PL" alt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</a:rPr>
              <a:t>Średni całkowity koszt absencji chorobowej na jednego pracownika wynosi 3000-4500 PLN rocznie</a:t>
            </a:r>
          </a:p>
          <a:p>
            <a:pPr>
              <a:defRPr/>
            </a:pPr>
            <a:r>
              <a:rPr lang="pl-PL" sz="1400" dirty="0">
                <a:effectLst/>
              </a:rPr>
              <a:t>wizyty u lekarza w godzinach pracy</a:t>
            </a:r>
          </a:p>
          <a:p>
            <a:pPr>
              <a:defRPr/>
            </a:pPr>
            <a:r>
              <a:rPr lang="pl-PL" sz="1400" dirty="0">
                <a:effectLst/>
              </a:rPr>
              <a:t>mniejsza wydajność w pracy</a:t>
            </a:r>
          </a:p>
          <a:p>
            <a:pPr>
              <a:defRPr/>
            </a:pPr>
            <a:r>
              <a:rPr lang="pl-PL" sz="1400" dirty="0">
                <a:effectLst/>
              </a:rPr>
              <a:t>niepełne wykorzystanie maszyn, budynków i kapitału przedsiębiorstwa </a:t>
            </a:r>
          </a:p>
          <a:p>
            <a:pPr>
              <a:defRPr/>
            </a:pPr>
            <a:r>
              <a:rPr lang="pl-PL" sz="1400" dirty="0">
                <a:effectLst/>
              </a:rPr>
              <a:t>wynagrodzenia za nadgodziny zlecone pozostałym pracownikom lub koszty za zastępstwo</a:t>
            </a:r>
          </a:p>
          <a:p>
            <a:pPr>
              <a:defRPr/>
            </a:pPr>
            <a:endParaRPr lang="pl-PL" altLang="pl-PL" sz="1600" dirty="0">
              <a:solidFill>
                <a:srgbClr val="FFFFCC"/>
              </a:solidFill>
              <a:effectLst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C4B7536-4926-44B7-9F99-6D26B35E8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766713"/>
            <a:ext cx="1930314" cy="1252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3" name="Obraz 2">
            <a:extLst>
              <a:ext uri="{FF2B5EF4-FFF2-40B4-BE49-F238E27FC236}">
                <a16:creationId xmlns:a16="http://schemas.microsoft.com/office/drawing/2014/main" id="{70FDB167-80A9-488B-B5B1-D25948D32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1766888"/>
            <a:ext cx="2000250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20CD11-5C5C-457F-8DE3-6650BA5CF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3238"/>
          </a:xfrm>
        </p:spPr>
        <p:txBody>
          <a:bodyPr/>
          <a:lstStyle/>
          <a:p>
            <a:pPr algn="ctr">
              <a:defRPr/>
            </a:pPr>
            <a:r>
              <a:rPr lang="pl-PL" sz="2800" b="0" dirty="0">
                <a:solidFill>
                  <a:schemeClr val="tx1"/>
                </a:solidFill>
              </a:rPr>
              <a:t>Tak po stronie pracownika, jak i pracodawcy wzrosło znaczenie zdrowia pracownika jako najważniejszego czynnika wpływającego na efektywność pracy</a:t>
            </a:r>
          </a:p>
        </p:txBody>
      </p:sp>
      <p:sp>
        <p:nvSpPr>
          <p:cNvPr id="5123" name="Symbol zastępczy zawartości 2">
            <a:extLst>
              <a:ext uri="{FF2B5EF4-FFF2-40B4-BE49-F238E27FC236}">
                <a16:creationId xmlns:a16="http://schemas.microsoft.com/office/drawing/2014/main" id="{1FFB348A-85B9-4A4A-BDC5-48139762B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989138"/>
            <a:ext cx="8675687" cy="4868862"/>
          </a:xfrm>
        </p:spPr>
        <p:txBody>
          <a:bodyPr/>
          <a:lstStyle/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Wg </a:t>
            </a:r>
            <a:r>
              <a:rPr lang="pl-PL" sz="1600" i="1" dirty="0" err="1">
                <a:solidFill>
                  <a:srgbClr val="FFFFCC"/>
                </a:solidFill>
              </a:rPr>
              <a:t>Southeast</a:t>
            </a:r>
            <a:r>
              <a:rPr lang="pl-PL" sz="1600" i="1" dirty="0">
                <a:solidFill>
                  <a:srgbClr val="FFFFCC"/>
                </a:solidFill>
              </a:rPr>
              <a:t> </a:t>
            </a:r>
            <a:r>
              <a:rPr lang="pl-PL" sz="1600" i="1" dirty="0" err="1">
                <a:solidFill>
                  <a:srgbClr val="FFFFCC"/>
                </a:solidFill>
              </a:rPr>
              <a:t>Missourian</a:t>
            </a:r>
            <a:r>
              <a:rPr lang="pl-PL" sz="1600" dirty="0">
                <a:solidFill>
                  <a:srgbClr val="FFFFCC"/>
                </a:solidFill>
              </a:rPr>
              <a:t>, za każdy 1 $ zainwestowany w programy zdrowotne pracodawca zaoszczędza 3-6 $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Wg </a:t>
            </a:r>
            <a:r>
              <a:rPr lang="pl-PL" sz="1600" i="1" dirty="0">
                <a:solidFill>
                  <a:srgbClr val="FFFFCC"/>
                </a:solidFill>
              </a:rPr>
              <a:t>Health </a:t>
            </a:r>
            <a:r>
              <a:rPr lang="pl-PL" sz="1600" i="1" dirty="0" err="1">
                <a:solidFill>
                  <a:srgbClr val="FFFFCC"/>
                </a:solidFill>
              </a:rPr>
              <a:t>Care</a:t>
            </a:r>
            <a:r>
              <a:rPr lang="pl-PL" sz="1600" i="1" dirty="0">
                <a:solidFill>
                  <a:srgbClr val="FFFFCC"/>
                </a:solidFill>
              </a:rPr>
              <a:t> Service </a:t>
            </a:r>
            <a:r>
              <a:rPr lang="pl-PL" sz="1600" dirty="0">
                <a:solidFill>
                  <a:srgbClr val="FFFFCC"/>
                </a:solidFill>
              </a:rPr>
              <a:t>inwestycja w taką promocję skutkuje dla firmy 17% oszczędnościami (w ciągu roku) z tytułu ubezpieczeń zdrowotnych</a:t>
            </a:r>
          </a:p>
          <a:p>
            <a:pPr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pl-PL" sz="1600" dirty="0">
                <a:effectLst/>
              </a:rPr>
              <a:t>Obecnie firmy zainteresowane są specjalnymi programami dla kluczowej kadry managerskiej. W ich trakcie managerowie przechodzą proces odkwaszania organizmu (</a:t>
            </a:r>
            <a:r>
              <a:rPr lang="pl-PL" sz="1600" dirty="0" err="1">
                <a:effectLst/>
              </a:rPr>
              <a:t>detox</a:t>
            </a:r>
            <a:r>
              <a:rPr lang="pl-PL" sz="1600" dirty="0">
                <a:effectLst/>
              </a:rPr>
              <a:t>), kompleksowy przegląd medyczny, uczą się zdrowego stylu życia lub odchudzają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     </a:t>
            </a: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1800" dirty="0"/>
          </a:p>
          <a:p>
            <a:pPr>
              <a:defRPr/>
            </a:pPr>
            <a:endParaRPr lang="pl-PL" sz="1800" dirty="0"/>
          </a:p>
          <a:p>
            <a:pPr>
              <a:defRPr/>
            </a:pPr>
            <a:endParaRPr lang="pl-PL" sz="1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800" dirty="0"/>
          </a:p>
          <a:p>
            <a:pPr>
              <a:defRPr/>
            </a:pPr>
            <a:endParaRPr lang="pl-PL" sz="1800" dirty="0"/>
          </a:p>
          <a:p>
            <a:pPr>
              <a:defRPr/>
            </a:pPr>
            <a:endParaRPr lang="pl-PL" sz="18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altLang="pl-PL" sz="1800" dirty="0">
              <a:effectLst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B228FD0-68D9-49C4-8042-9FB08E8D0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3311392"/>
            <a:ext cx="2607476" cy="1735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160D99E-3257-4565-BDC5-F5B75F563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126" y="3308465"/>
            <a:ext cx="2611874" cy="1738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8" name="Prostokąt 2">
            <a:extLst>
              <a:ext uri="{FF2B5EF4-FFF2-40B4-BE49-F238E27FC236}">
                <a16:creationId xmlns:a16="http://schemas.microsoft.com/office/drawing/2014/main" id="{2AE85B70-BE76-42BF-BAF5-7B51DDE3D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6581775"/>
            <a:ext cx="8027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>
                <a:solidFill>
                  <a:srgbClr val="FFFFCC"/>
                </a:solidFill>
              </a:rPr>
              <a:t>Working Well. 6-e Międzynarodowe badanie dotyczące promocji zdrowia i jakości środowiska pracy. Raport polski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4423EB-664D-41D6-8F5E-6FE655E53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54250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  <a:t>Następują zmiany </a:t>
            </a:r>
            <a:r>
              <a:rPr lang="pl-PL" altLang="pl-PL" sz="3600" dirty="0" err="1">
                <a:solidFill>
                  <a:schemeClr val="tx1"/>
                </a:solidFill>
                <a:cs typeface="Tahoma" panose="020B0604030504040204" pitchFamily="34" charset="0"/>
              </a:rPr>
              <a:t>zachowań</a:t>
            </a:r>
            <a:r>
              <a:rPr lang="pl-PL" altLang="pl-PL" sz="3600" dirty="0">
                <a:solidFill>
                  <a:schemeClr val="tx1"/>
                </a:solidFill>
                <a:cs typeface="Tahoma" panose="020B0604030504040204" pitchFamily="34" charset="0"/>
              </a:rPr>
              <a:t> społecznych</a:t>
            </a:r>
            <a:br>
              <a:rPr lang="pl-PL" altLang="pl-PL" sz="3600" dirty="0">
                <a:solidFill>
                  <a:schemeClr val="tx1"/>
                </a:solidFill>
                <a:cs typeface="Tahoma" panose="020B0604030504040204" pitchFamily="34" charset="0"/>
              </a:rPr>
            </a:br>
            <a:r>
              <a:rPr lang="pl-PL" altLang="pl-PL" sz="1800" b="0" dirty="0">
                <a:solidFill>
                  <a:srgbClr val="FFFFCC"/>
                </a:solidFill>
                <a:cs typeface="Tahoma" panose="020B0604030504040204" pitchFamily="34" charset="0"/>
              </a:rPr>
              <a:t>Zmiana hierarchii potrzeb, ich poziomu, środków oraz sposobów zaspokajania</a:t>
            </a:r>
            <a:br>
              <a:rPr lang="pl-PL" altLang="pl-PL" sz="1800" b="0" dirty="0">
                <a:solidFill>
                  <a:srgbClr val="FFFFCC"/>
                </a:solidFill>
                <a:cs typeface="Tahoma" panose="020B0604030504040204" pitchFamily="34" charset="0"/>
              </a:rPr>
            </a:br>
            <a:endParaRPr lang="pl-PL" sz="1800" b="0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A6D9B2-8FB5-45DD-ABB9-48EA91956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557338"/>
            <a:ext cx="8604250" cy="5300662"/>
          </a:xfrm>
        </p:spPr>
        <p:txBody>
          <a:bodyPr/>
          <a:lstStyle/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endParaRPr lang="pl-PL" altLang="pl-PL" sz="1000" b="1" dirty="0">
              <a:cs typeface="Tahoma" panose="020B0604030504040204" pitchFamily="34" charset="0"/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>
                <a:solidFill>
                  <a:srgbClr val="FFFFFF"/>
                </a:solidFill>
                <a:cs typeface="Tahoma" panose="020B0604030504040204" pitchFamily="34" charset="0"/>
              </a:rPr>
              <a:t>świadome ograniczanie konsumpcji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>
                <a:solidFill>
                  <a:srgbClr val="FFFFFF"/>
                </a:solidFill>
                <a:cs typeface="Tahoma" panose="020B0604030504040204" pitchFamily="34" charset="0"/>
              </a:rPr>
              <a:t>zmniejszanie ilości dóbr i usług na rzecz ich jakości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>
                <a:solidFill>
                  <a:srgbClr val="FFFFFF"/>
                </a:solidFill>
                <a:cs typeface="Tahoma" panose="020B0604030504040204" pitchFamily="34" charset="0"/>
              </a:rPr>
              <a:t>zmniejszanie konsumpcji materialnej na rzecz niematerialnej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>
                <a:solidFill>
                  <a:srgbClr val="FFFFFF"/>
                </a:solidFill>
                <a:cs typeface="Tahoma" panose="020B0604030504040204" pitchFamily="34" charset="0"/>
              </a:rPr>
              <a:t>doświadczenie zamiast biernej konsumpcji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pl-PL" altLang="pl-PL" sz="1600" dirty="0">
              <a:solidFill>
                <a:srgbClr val="FFFFFF"/>
              </a:solidFill>
              <a:cs typeface="Tahoma" panose="020B0604030504040204" pitchFamily="34" charset="0"/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pl-PL" altLang="pl-PL" sz="1600" dirty="0">
              <a:solidFill>
                <a:srgbClr val="FFFFFF"/>
              </a:solidFill>
              <a:cs typeface="Tahoma" panose="020B0604030504040204" pitchFamily="34" charset="0"/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pl-PL" altLang="pl-PL" sz="1600" dirty="0">
              <a:solidFill>
                <a:srgbClr val="FFFFFF"/>
              </a:solidFill>
              <a:cs typeface="Tahoma" panose="020B0604030504040204" pitchFamily="34" charset="0"/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>
                <a:solidFill>
                  <a:srgbClr val="FFFFFF"/>
                </a:solidFill>
                <a:cs typeface="Tahoma" panose="020B0604030504040204" pitchFamily="34" charset="0"/>
              </a:rPr>
              <a:t>odpowiedzialność za zrównoważony rozwój (własny i otoczenia)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>
                <a:solidFill>
                  <a:srgbClr val="FFFFCC"/>
                </a:solidFill>
                <a:cs typeface="Tahoma" panose="020B0604030504040204" pitchFamily="34" charset="0"/>
              </a:rPr>
              <a:t>efektywne wykorzystanie zasobów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>
                <a:solidFill>
                  <a:srgbClr val="FFFFCC"/>
                </a:solidFill>
                <a:cs typeface="Tahoma" panose="020B0604030504040204" pitchFamily="34" charset="0"/>
              </a:rPr>
              <a:t>odpowiedzialność za własne zdrowie</a:t>
            </a:r>
            <a:endParaRPr lang="pl-PL" altLang="pl-PL" sz="1600" dirty="0">
              <a:solidFill>
                <a:srgbClr val="FFFFFF"/>
              </a:solidFill>
              <a:cs typeface="Tahoma" panose="020B0604030504040204" pitchFamily="34" charset="0"/>
            </a:endParaRPr>
          </a:p>
          <a:p>
            <a:pPr>
              <a:defRPr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A6C402-14C4-43D5-9F9A-F10F06858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108" y="1826676"/>
            <a:ext cx="2898253" cy="1658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DD9B5C0-7499-4586-A293-BFEAA8421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052" y="1856181"/>
            <a:ext cx="2211908" cy="1658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8890DF9-F51E-4E70-B654-1B833B44D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1899765"/>
            <a:ext cx="2153796" cy="1615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3" name="Obraz 8">
            <a:extLst>
              <a:ext uri="{FF2B5EF4-FFF2-40B4-BE49-F238E27FC236}">
                <a16:creationId xmlns:a16="http://schemas.microsoft.com/office/drawing/2014/main" id="{D1AC606A-6D8C-4EBB-A7E3-2856CD187D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3856038"/>
            <a:ext cx="21050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Obraz 9">
            <a:extLst>
              <a:ext uri="{FF2B5EF4-FFF2-40B4-BE49-F238E27FC236}">
                <a16:creationId xmlns:a16="http://schemas.microsoft.com/office/drawing/2014/main" id="{6AFC51CD-AF33-48C1-8104-E7B3A14B5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0" y="5003800"/>
            <a:ext cx="20510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1">
            <a:extLst>
              <a:ext uri="{FF2B5EF4-FFF2-40B4-BE49-F238E27FC236}">
                <a16:creationId xmlns:a16="http://schemas.microsoft.com/office/drawing/2014/main" id="{3B762BA2-2B9F-4844-BD4B-74BB27EDD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" y="333375"/>
            <a:ext cx="9096375" cy="13954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36" tIns="35718" rIns="71436" bIns="35718" anchor="t"/>
          <a:lstStyle/>
          <a:p>
            <a:pPr algn="ctr">
              <a:defRPr/>
            </a:pPr>
            <a:r>
              <a:rPr lang="pl-PL" altLang="pl-PL" sz="3600" dirty="0">
                <a:solidFill>
                  <a:schemeClr val="tx1"/>
                </a:solidFill>
              </a:rPr>
              <a:t>Zmiana </a:t>
            </a:r>
            <a:r>
              <a:rPr lang="pl-PL" altLang="pl-PL" sz="3600" dirty="0" err="1">
                <a:solidFill>
                  <a:schemeClr val="tx1"/>
                </a:solidFill>
              </a:rPr>
              <a:t>zachowań</a:t>
            </a:r>
            <a:r>
              <a:rPr lang="pl-PL" altLang="pl-PL" sz="3600" dirty="0">
                <a:solidFill>
                  <a:schemeClr val="tx1"/>
                </a:solidFill>
              </a:rPr>
              <a:t> konsumenckich - postrzeganie własnej tożsamości</a:t>
            </a:r>
            <a:endParaRPr lang="pl-PL" altLang="pl-PL" dirty="0">
              <a:solidFill>
                <a:schemeClr val="tx1"/>
              </a:solidFill>
            </a:endParaRPr>
          </a:p>
        </p:txBody>
      </p:sp>
      <p:sp>
        <p:nvSpPr>
          <p:cNvPr id="23555" name="Symbol zastępczy tekstu 2">
            <a:extLst>
              <a:ext uri="{FF2B5EF4-FFF2-40B4-BE49-F238E27FC236}">
                <a16:creationId xmlns:a16="http://schemas.microsoft.com/office/drawing/2014/main" id="{487BEC6D-2EB8-4F15-9675-110184ABD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7088" y="1862138"/>
            <a:ext cx="4040187" cy="639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36" tIns="35718" rIns="71436" bIns="35718"/>
          <a:lstStyle/>
          <a:p>
            <a:pPr>
              <a:defRPr/>
            </a:pPr>
            <a:r>
              <a:rPr lang="pl-PL" altLang="pl-PL" sz="2800" dirty="0">
                <a:solidFill>
                  <a:srgbClr val="FFFFCC"/>
                </a:solidFill>
              </a:rPr>
              <a:t>Dla jednych…</a:t>
            </a:r>
          </a:p>
        </p:txBody>
      </p:sp>
      <p:sp>
        <p:nvSpPr>
          <p:cNvPr id="23556" name="Symbol zastępczy zawartości 3">
            <a:extLst>
              <a:ext uri="{FF2B5EF4-FFF2-40B4-BE49-F238E27FC236}">
                <a16:creationId xmlns:a16="http://schemas.microsoft.com/office/drawing/2014/main" id="{5F8AC038-4953-45F6-AD9A-804F99731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313" y="4249738"/>
            <a:ext cx="4259262" cy="43957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36" tIns="35718" rIns="71436" bIns="35718"/>
          <a:lstStyle/>
          <a:p>
            <a:pPr>
              <a:defRPr/>
            </a:pPr>
            <a:r>
              <a:rPr lang="pl-PL" altLang="pl-PL" sz="1600" dirty="0">
                <a:solidFill>
                  <a:srgbClr val="FFFFFF"/>
                </a:solidFill>
              </a:rPr>
              <a:t>Eko, </a:t>
            </a:r>
            <a:r>
              <a:rPr lang="pl-PL" altLang="pl-PL" sz="1600" dirty="0" err="1">
                <a:solidFill>
                  <a:srgbClr val="FFFFFF"/>
                </a:solidFill>
              </a:rPr>
              <a:t>sharing</a:t>
            </a:r>
            <a:r>
              <a:rPr lang="pl-PL" altLang="pl-PL" sz="1600" dirty="0">
                <a:solidFill>
                  <a:srgbClr val="FFFFFF"/>
                </a:solidFill>
              </a:rPr>
              <a:t> </a:t>
            </a:r>
            <a:r>
              <a:rPr lang="pl-PL" altLang="pl-PL" sz="1600" dirty="0" err="1">
                <a:solidFill>
                  <a:srgbClr val="FFFFFF"/>
                </a:solidFill>
              </a:rPr>
              <a:t>economy</a:t>
            </a:r>
            <a:r>
              <a:rPr lang="pl-PL" altLang="pl-PL" sz="1600" dirty="0">
                <a:solidFill>
                  <a:srgbClr val="FFFFFF"/>
                </a:solidFill>
              </a:rPr>
              <a:t>, fair trade, </a:t>
            </a:r>
            <a:r>
              <a:rPr lang="pl-PL" altLang="pl-PL" sz="1600" dirty="0" err="1">
                <a:solidFill>
                  <a:srgbClr val="FFFFFF"/>
                </a:solidFill>
              </a:rPr>
              <a:t>slow</a:t>
            </a:r>
            <a:r>
              <a:rPr lang="pl-PL" altLang="pl-PL" sz="1600" dirty="0">
                <a:solidFill>
                  <a:srgbClr val="FFFFFF"/>
                </a:solidFill>
              </a:rPr>
              <a:t>, minimalizm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FF"/>
                </a:solidFill>
              </a:rPr>
              <a:t>Holistyczna aktywność (nie tylko w czasie wolnym): </a:t>
            </a:r>
          </a:p>
          <a:p>
            <a:pPr>
              <a:defRPr/>
            </a:pPr>
            <a:r>
              <a:rPr lang="pl-PL" altLang="pl-PL" sz="1400" dirty="0"/>
              <a:t>aktywność fizyczna</a:t>
            </a:r>
          </a:p>
          <a:p>
            <a:pPr>
              <a:defRPr/>
            </a:pPr>
            <a:r>
              <a:rPr lang="pl-PL" altLang="pl-PL" sz="1400" dirty="0"/>
              <a:t>dieta </a:t>
            </a:r>
          </a:p>
          <a:p>
            <a:pPr>
              <a:defRPr/>
            </a:pPr>
            <a:r>
              <a:rPr lang="pl-PL" altLang="pl-PL" sz="1400" dirty="0"/>
              <a:t>równowaga między pracą a wypoczynkiem</a:t>
            </a:r>
            <a:endParaRPr lang="pl-PL" altLang="pl-PL" sz="1600" dirty="0">
              <a:solidFill>
                <a:srgbClr val="FFFFCC"/>
              </a:solidFill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FF"/>
                </a:solidFill>
              </a:rPr>
              <a:t>Autentyczność, spotkanie</a:t>
            </a:r>
          </a:p>
        </p:txBody>
      </p:sp>
      <p:sp>
        <p:nvSpPr>
          <p:cNvPr id="23557" name="Symbol zastępczy tekstu 4">
            <a:extLst>
              <a:ext uri="{FF2B5EF4-FFF2-40B4-BE49-F238E27FC236}">
                <a16:creationId xmlns:a16="http://schemas.microsoft.com/office/drawing/2014/main" id="{488E3E0D-CB9D-4861-A484-08E847713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73700" y="1855788"/>
            <a:ext cx="4041775" cy="6381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36" tIns="35718" rIns="71436" bIns="35718"/>
          <a:lstStyle/>
          <a:p>
            <a:pPr>
              <a:defRPr/>
            </a:pPr>
            <a:r>
              <a:rPr lang="pl-PL" altLang="pl-PL" sz="2800" dirty="0">
                <a:solidFill>
                  <a:srgbClr val="FFFFCC"/>
                </a:solidFill>
              </a:rPr>
              <a:t>Dla innych…</a:t>
            </a:r>
          </a:p>
        </p:txBody>
      </p:sp>
      <p:sp>
        <p:nvSpPr>
          <p:cNvPr id="23558" name="Symbol zastępczy zawartości 5">
            <a:extLst>
              <a:ext uri="{FF2B5EF4-FFF2-40B4-BE49-F238E27FC236}">
                <a16:creationId xmlns:a16="http://schemas.microsoft.com/office/drawing/2014/main" id="{AB93B76B-21A1-41E1-95F5-6FAD0BBE2B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6825" y="4249738"/>
            <a:ext cx="4067175" cy="21780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36" tIns="35718" rIns="71436" bIns="35718"/>
          <a:lstStyle/>
          <a:p>
            <a:pPr>
              <a:defRPr/>
            </a:pPr>
            <a:r>
              <a:rPr lang="pl-PL" altLang="pl-PL" sz="1600" dirty="0"/>
              <a:t>Konsumpcja jako manifestacja statusu społecznego</a:t>
            </a:r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r>
              <a:rPr lang="pl-PL" altLang="pl-PL" sz="1600" dirty="0"/>
              <a:t>Ekskluzywne podróże, wyróżniające gadżety</a:t>
            </a:r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r>
              <a:rPr lang="pl-PL" altLang="pl-PL" sz="1600" dirty="0"/>
              <a:t>Fitness i dbałość o zdrowie </a:t>
            </a:r>
          </a:p>
          <a:p>
            <a:pPr>
              <a:defRPr/>
            </a:pPr>
            <a:endParaRPr lang="pl-PL" altLang="pl-PL" dirty="0"/>
          </a:p>
        </p:txBody>
      </p:sp>
      <p:pic>
        <p:nvPicPr>
          <p:cNvPr id="8" name="Obraz 4">
            <a:extLst>
              <a:ext uri="{FF2B5EF4-FFF2-40B4-BE49-F238E27FC236}">
                <a16:creationId xmlns:a16="http://schemas.microsoft.com/office/drawing/2014/main" id="{E334A0B7-C3A2-4BC8-A3A7-EAFF72F67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560241"/>
            <a:ext cx="2274747" cy="1494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0" name="Picture 2" descr="Znalezione obrazy dla zapytania sharing economy">
            <a:extLst>
              <a:ext uri="{FF2B5EF4-FFF2-40B4-BE49-F238E27FC236}">
                <a16:creationId xmlns:a16="http://schemas.microsoft.com/office/drawing/2014/main" id="{7596F3C9-BD20-490A-B8B8-6DB3E83A7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154" y="2587244"/>
            <a:ext cx="1501657" cy="1494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8C63048-13DC-4B98-820A-77222BE13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2561624"/>
            <a:ext cx="2667144" cy="149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282826-2AC2-423B-82D9-52B37A343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3238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3600" dirty="0">
                <a:solidFill>
                  <a:schemeClr val="tx1"/>
                </a:solidFill>
                <a:cs typeface="Tahoma" panose="020B0604030504040204" pitchFamily="34" charset="0"/>
              </a:rPr>
              <a:t>Trendy demograficzne </a:t>
            </a:r>
            <a:br>
              <a:rPr lang="pl-PL" altLang="pl-PL" sz="3600" dirty="0">
                <a:solidFill>
                  <a:schemeClr val="tx1"/>
                </a:solidFill>
                <a:cs typeface="Tahoma" panose="020B0604030504040204" pitchFamily="34" charset="0"/>
              </a:rPr>
            </a:br>
            <a:r>
              <a:rPr lang="pl-PL" altLang="pl-PL" sz="3600" dirty="0">
                <a:solidFill>
                  <a:schemeClr val="tx1"/>
                </a:solidFill>
                <a:cs typeface="Tahoma" panose="020B0604030504040204" pitchFamily="34" charset="0"/>
              </a:rPr>
              <a:t>jako źródło przemian </a:t>
            </a:r>
            <a:r>
              <a:rPr lang="pl-PL" altLang="pl-PL" sz="3600" dirty="0" err="1">
                <a:solidFill>
                  <a:schemeClr val="tx1"/>
                </a:solidFill>
                <a:cs typeface="Tahoma" panose="020B0604030504040204" pitchFamily="34" charset="0"/>
              </a:rPr>
              <a:t>zachowań</a:t>
            </a:r>
            <a:r>
              <a:rPr lang="pl-PL" altLang="pl-PL" sz="3600" dirty="0">
                <a:solidFill>
                  <a:schemeClr val="tx1"/>
                </a:solidFill>
                <a:cs typeface="Tahoma" panose="020B0604030504040204" pitchFamily="34" charset="0"/>
              </a:rPr>
              <a:t> konsumenckich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7153BD-BC3F-40B4-AD42-17DF39267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133600"/>
            <a:ext cx="8604250" cy="4724400"/>
          </a:xfrm>
        </p:spPr>
        <p:txBody>
          <a:bodyPr/>
          <a:lstStyle/>
          <a:p>
            <a:pPr algn="just" eaLnBrk="1" hangingPunct="1">
              <a:defRPr/>
            </a:pPr>
            <a:r>
              <a:rPr lang="pl-PL" altLang="pl-PL" sz="1600" dirty="0">
                <a:solidFill>
                  <a:srgbClr val="FFFFCC"/>
                </a:solidFill>
                <a:cs typeface="Tahoma" panose="020B0604030504040204" pitchFamily="34" charset="0"/>
              </a:rPr>
              <a:t>Starzenie się społeczeństw </a:t>
            </a:r>
            <a:r>
              <a:rPr lang="pl-PL" altLang="pl-PL" sz="1600" dirty="0">
                <a:cs typeface="Tahoma" panose="020B0604030504040204" pitchFamily="34" charset="0"/>
              </a:rPr>
              <a:t>(demograficzne tsunami)</a:t>
            </a:r>
          </a:p>
          <a:p>
            <a:pPr algn="just" eaLnBrk="1" hangingPunct="1">
              <a:defRPr/>
            </a:pPr>
            <a:r>
              <a:rPr lang="pl-PL" altLang="pl-PL" sz="1600" dirty="0">
                <a:solidFill>
                  <a:srgbClr val="FFFFCC"/>
                </a:solidFill>
                <a:cs typeface="Tahoma" panose="020B0604030504040204" pitchFamily="34" charset="0"/>
              </a:rPr>
              <a:t>Zmiana struktury etnicznej</a:t>
            </a:r>
          </a:p>
          <a:p>
            <a:pPr algn="just" eaLnBrk="1" hangingPunct="1">
              <a:defRPr/>
            </a:pPr>
            <a:r>
              <a:rPr lang="pl-PL" altLang="pl-PL" sz="1600" dirty="0" err="1">
                <a:solidFill>
                  <a:srgbClr val="FFFFCC"/>
                </a:solidFill>
                <a:cs typeface="Tahoma" panose="020B0604030504040204" pitchFamily="34" charset="0"/>
              </a:rPr>
              <a:t>Singlizm</a:t>
            </a:r>
            <a:endParaRPr lang="pl-PL" altLang="pl-PL" sz="1600" dirty="0">
              <a:solidFill>
                <a:srgbClr val="FFFFCC"/>
              </a:solidFill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r>
              <a:rPr lang="pl-PL" altLang="pl-PL" sz="1600" dirty="0">
                <a:solidFill>
                  <a:srgbClr val="FFFFCC"/>
                </a:solidFill>
                <a:cs typeface="Tahoma" panose="020B0604030504040204" pitchFamily="34" charset="0"/>
              </a:rPr>
              <a:t>Segment mniejszości </a:t>
            </a:r>
          </a:p>
          <a:p>
            <a:pPr algn="just" eaLnBrk="1" hangingPunct="1">
              <a:defRPr/>
            </a:pPr>
            <a:endParaRPr lang="pl-PL" altLang="pl-PL" sz="1800" dirty="0"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endParaRPr lang="pl-PL" altLang="pl-PL" sz="1800" dirty="0">
              <a:cs typeface="Tahoma" panose="020B0604030504040204" pitchFamily="34" charset="0"/>
            </a:endParaRP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endParaRPr lang="pl-PL" altLang="pl-PL" sz="1800" dirty="0">
              <a:cs typeface="Tahoma" panose="020B0604030504040204" pitchFamily="34" charset="0"/>
            </a:endParaRP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endParaRPr lang="pl-PL" altLang="pl-PL" sz="1600" dirty="0">
              <a:solidFill>
                <a:srgbClr val="FFFFCC"/>
              </a:solidFill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r>
              <a:rPr lang="pl-PL" altLang="pl-PL" sz="1600" dirty="0">
                <a:solidFill>
                  <a:srgbClr val="FFFFCC"/>
                </a:solidFill>
                <a:cs typeface="Tahoma" panose="020B0604030504040204" pitchFamily="34" charset="0"/>
              </a:rPr>
              <a:t>Grupy zagrożone wykluczeniem</a:t>
            </a:r>
            <a:r>
              <a:rPr lang="pl-PL" altLang="pl-PL" sz="1600" dirty="0">
                <a:solidFill>
                  <a:srgbClr val="FFFFCC"/>
                </a:solidFill>
              </a:rPr>
              <a:t> </a:t>
            </a:r>
            <a:r>
              <a:rPr lang="pl-PL" altLang="pl-PL" sz="1600" dirty="0"/>
              <a:t>(seniorzy i niepełnosprawni - przestrzeń nowych technologii</a:t>
            </a:r>
            <a:r>
              <a:rPr lang="pl-PL" altLang="pl-PL" sz="1600" dirty="0">
                <a:cs typeface="Tahoma" panose="020B0604030504040204" pitchFamily="34" charset="0"/>
              </a:rPr>
              <a:t>)</a:t>
            </a:r>
          </a:p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 algn="just" eaLnBrk="1" hangingPunct="1">
              <a:defRPr/>
            </a:pPr>
            <a:endParaRPr lang="pl-PL" altLang="pl-PL" sz="2000" b="1" dirty="0">
              <a:cs typeface="Tahoma" panose="020B0604030504040204" pitchFamily="34" charset="0"/>
            </a:endParaRPr>
          </a:p>
          <a:p>
            <a:pPr>
              <a:defRPr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1885985-22CA-4AB1-B8D8-BD0F3F77E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378" y="2974908"/>
            <a:ext cx="1729098" cy="1448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9" name="Obraz 5">
            <a:extLst>
              <a:ext uri="{FF2B5EF4-FFF2-40B4-BE49-F238E27FC236}">
                <a16:creationId xmlns:a16="http://schemas.microsoft.com/office/drawing/2014/main" id="{72D68C74-C514-4EB1-A912-1933E316F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63" y="5180013"/>
            <a:ext cx="1406525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Obraz 6">
            <a:extLst>
              <a:ext uri="{FF2B5EF4-FFF2-40B4-BE49-F238E27FC236}">
                <a16:creationId xmlns:a16="http://schemas.microsoft.com/office/drawing/2014/main" id="{643326C7-198E-4DBD-8B8B-D35424F2F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00" y="5180013"/>
            <a:ext cx="2201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Obraz 7">
            <a:extLst>
              <a:ext uri="{FF2B5EF4-FFF2-40B4-BE49-F238E27FC236}">
                <a16:creationId xmlns:a16="http://schemas.microsoft.com/office/drawing/2014/main" id="{850132F9-433E-4E69-BDD7-84127D09C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225" y="5740400"/>
            <a:ext cx="213995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Obraz 8">
            <a:extLst>
              <a:ext uri="{FF2B5EF4-FFF2-40B4-BE49-F238E27FC236}">
                <a16:creationId xmlns:a16="http://schemas.microsoft.com/office/drawing/2014/main" id="{BA3D0ED0-1F10-416F-9641-64A891861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2973388"/>
            <a:ext cx="267970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B97EE1-617C-4CE3-ADCD-F63992DD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113"/>
          </a:xfrm>
        </p:spPr>
        <p:txBody>
          <a:bodyPr/>
          <a:lstStyle/>
          <a:p>
            <a:pPr algn="ctr">
              <a:defRPr/>
            </a:pPr>
            <a:r>
              <a:rPr lang="pl-PL" altLang="pl-PL" sz="2800" b="0" dirty="0">
                <a:solidFill>
                  <a:schemeClr val="tx1"/>
                </a:solidFill>
              </a:rPr>
              <a:t>Zmiana stylu życia, przewartościowanie osobistych potrzeb, zwiększenie zapotrzebowania na bardziej intensywne życie - powoduje, że ludzie coraz bardziej kładą nacisk na</a:t>
            </a:r>
            <a:endParaRPr lang="pl-PL" sz="2800" b="0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9DE570-559B-4AA8-A86B-1D845337E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133600"/>
            <a:ext cx="8675687" cy="4892675"/>
          </a:xfrm>
        </p:spPr>
        <p:txBody>
          <a:bodyPr/>
          <a:lstStyle/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zachowania ekologiczne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zdrowy i zbalansowany tryb życia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dbałość o kondycję psychofizyczną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wagę tradycji i więzi rodzinnych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alt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r>
              <a:rPr lang="pl-PL" sz="1800" dirty="0"/>
              <a:t>Obecne realia wymuszają nowy styl życia: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r>
              <a:rPr lang="pl-PL" sz="1600" kern="1200" dirty="0">
                <a:solidFill>
                  <a:srgbClr val="FFFFCC"/>
                </a:solidFill>
                <a:effectLst/>
              </a:rPr>
              <a:t>nowy w naszych warunkach styl pracy z pełnym uznaniem dla:</a:t>
            </a:r>
          </a:p>
          <a:p>
            <a:pPr>
              <a:defRPr/>
            </a:pPr>
            <a:r>
              <a:rPr lang="pl-PL" sz="1400" kern="1200" dirty="0">
                <a:effectLst/>
              </a:rPr>
              <a:t>        profesjonalizmu</a:t>
            </a:r>
          </a:p>
          <a:p>
            <a:pPr>
              <a:defRPr/>
            </a:pPr>
            <a:r>
              <a:rPr lang="pl-PL" sz="1400" kern="1200" dirty="0">
                <a:effectLst/>
              </a:rPr>
              <a:t>        wysokich aspiracji </a:t>
            </a:r>
          </a:p>
          <a:p>
            <a:pPr>
              <a:defRPr/>
            </a:pPr>
            <a:r>
              <a:rPr lang="pl-PL" sz="1400" kern="1200" dirty="0">
                <a:effectLst/>
              </a:rPr>
              <a:t>        silnej potrzeby samorealizacji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400" kern="1200" dirty="0">
              <a:effectLst/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powiązaną z nim nową sztukę życia obejmującą:</a:t>
            </a:r>
          </a:p>
          <a:p>
            <a:pPr>
              <a:defRPr/>
            </a:pPr>
            <a:r>
              <a:rPr lang="pl-PL" sz="1400" dirty="0"/>
              <a:t>        lansowane wzory wypoczynku (podróże po świecie, uczestnictwo w kulturze, aktywność fizyczną)</a:t>
            </a:r>
          </a:p>
          <a:p>
            <a:pPr>
              <a:defRPr/>
            </a:pPr>
            <a:r>
              <a:rPr lang="pl-PL" sz="1400" dirty="0"/>
              <a:t>        dbałość o zdrowie</a:t>
            </a:r>
          </a:p>
          <a:p>
            <a:pPr>
              <a:defRPr/>
            </a:pPr>
            <a:endParaRPr lang="pl-PL" altLang="pl-PL" sz="1600" dirty="0"/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endParaRPr lang="pl-PL" altLang="pl-PL" sz="1600" dirty="0">
              <a:solidFill>
                <a:srgbClr val="FFFFCC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DD28920-3641-47D4-A616-485061A84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911" y="4926646"/>
            <a:ext cx="1872089" cy="121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FF455FE-018D-49BB-8F6E-C13519B0C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181" y="4962107"/>
            <a:ext cx="1905974" cy="1143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4" name="Obraz 4">
            <a:extLst>
              <a:ext uri="{FF2B5EF4-FFF2-40B4-BE49-F238E27FC236}">
                <a16:creationId xmlns:a16="http://schemas.microsoft.com/office/drawing/2014/main" id="{8A591A51-81B4-4B16-BAB6-BB9164D1B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2243138"/>
            <a:ext cx="2536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D85819-ACF4-420A-AA75-1DF7876D5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875"/>
          </a:xfrm>
        </p:spPr>
        <p:txBody>
          <a:bodyPr/>
          <a:lstStyle/>
          <a:p>
            <a:pPr algn="ctr">
              <a:defRPr/>
            </a:pPr>
            <a:r>
              <a:rPr lang="pl-PL" sz="3600" dirty="0">
                <a:effectLst/>
              </a:rPr>
              <a:t>Trendy określające współczesne zachowanie konsumenckie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5C3DE5-4BA7-4D8E-826D-7769945D1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844675"/>
            <a:ext cx="8675687" cy="5013325"/>
          </a:xfrm>
        </p:spPr>
        <p:txBody>
          <a:bodyPr/>
          <a:lstStyle/>
          <a:p>
            <a:pPr>
              <a:defRPr/>
            </a:pPr>
            <a:r>
              <a:rPr lang="pl-PL" sz="1800" dirty="0">
                <a:solidFill>
                  <a:srgbClr val="FFFFCC"/>
                </a:solidFill>
                <a:effectLst/>
              </a:rPr>
              <a:t>Amerykańska firma doradcza </a:t>
            </a:r>
            <a:r>
              <a:rPr lang="pl-PL" sz="1800" i="1" dirty="0">
                <a:solidFill>
                  <a:srgbClr val="FFFFCC"/>
                </a:solidFill>
                <a:effectLst/>
              </a:rPr>
              <a:t>Brain </a:t>
            </a:r>
            <a:r>
              <a:rPr lang="pl-PL" sz="1800" i="1" dirty="0" err="1">
                <a:solidFill>
                  <a:srgbClr val="FFFFCC"/>
                </a:solidFill>
                <a:effectLst/>
              </a:rPr>
              <a:t>Reserve</a:t>
            </a:r>
            <a:r>
              <a:rPr lang="pl-PL" sz="1800" i="1" dirty="0">
                <a:solidFill>
                  <a:srgbClr val="FFFFCC"/>
                </a:solidFill>
                <a:effectLst/>
              </a:rPr>
              <a:t> </a:t>
            </a:r>
            <a:r>
              <a:rPr lang="pl-PL" sz="1800" dirty="0">
                <a:solidFill>
                  <a:srgbClr val="FFFFCC"/>
                </a:solidFill>
                <a:effectLst/>
              </a:rPr>
              <a:t>przeprowadziła badania klientów, na podstawie których wyróżniła 10 trendów określających współczesne zachowanie konsumenckie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Chęć odmiany, zwolnienie tempa życia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Odgradzanie się od zbyt uciążliwego świata 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Bycie zdrowym 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Odmładzanie się 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Niezwykłe przygody </a:t>
            </a:r>
          </a:p>
          <a:p>
            <a:pPr>
              <a:buFont typeface="+mj-lt"/>
              <a:buAutoNum type="arabicPeriod"/>
              <a:defRPr/>
            </a:pPr>
            <a:r>
              <a:rPr lang="pl-PL" sz="1600" dirty="0">
                <a:effectLst/>
              </a:rPr>
              <a:t>Odpowiedzialność za społeczeństwo </a:t>
            </a:r>
            <a:r>
              <a:rPr lang="en-US" sz="1600" i="1" dirty="0">
                <a:effectLst/>
              </a:rPr>
              <a:t>(S.O.S - Save Our Society)</a:t>
            </a:r>
            <a:r>
              <a:rPr lang="pl-PL" sz="1600" dirty="0">
                <a:effectLst/>
              </a:rPr>
              <a:t>, za środowisko naturalne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Dążenie do doskonalenia własnej osobowości, chęć bycia postrzeganym inaczej niż wszyscy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Małe słabostki - tworzenie i korzystanie z odskoczni emocjonalnych, zadośćuczynienie za straty moralne, np. zafundowanie sobie „wycieczki życia”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Poszukiwanie usprawniających życie usług i produktów (w związku z nadmiarem obowiązków) - telefaksy, bary szybkiej obsługi, mrożone potrawy itp.</a:t>
            </a:r>
          </a:p>
          <a:p>
            <a:pPr>
              <a:buFont typeface="+mj-lt"/>
              <a:buAutoNum type="arabicPeriod"/>
              <a:defRPr/>
            </a:pPr>
            <a:r>
              <a:rPr lang="pl-PL" altLang="pl-PL" sz="1600" dirty="0">
                <a:solidFill>
                  <a:srgbClr val="FFFFFF"/>
                </a:solidFill>
                <a:effectLst/>
              </a:rPr>
              <a:t>Konsumenci walczący - nietolerancja dla tandetnych i bezużytecznych usług</a:t>
            </a:r>
            <a:endParaRPr lang="pl-PL" sz="18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E5517BB-ADCA-4DF7-ADFD-2082B3077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526" y="2879909"/>
            <a:ext cx="2818518" cy="145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1" name="Obraz 3">
            <a:extLst>
              <a:ext uri="{FF2B5EF4-FFF2-40B4-BE49-F238E27FC236}">
                <a16:creationId xmlns:a16="http://schemas.microsoft.com/office/drawing/2014/main" id="{75F49041-A69A-4779-B9F9-5B797EABA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2879725"/>
            <a:ext cx="1284288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8AA3FA-FCF0-4E2D-B1C4-3262E1BF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1827213"/>
          </a:xfrm>
        </p:spPr>
        <p:txBody>
          <a:bodyPr/>
          <a:lstStyle/>
          <a:p>
            <a:pPr marL="742950" indent="-742950">
              <a:buFont typeface="+mj-lt"/>
              <a:buAutoNum type="arabicPeriod"/>
              <a:defRPr/>
            </a:pPr>
            <a:r>
              <a:rPr lang="pl-PL" altLang="pl-PL" sz="3600" dirty="0">
                <a:solidFill>
                  <a:srgbClr val="FFFFFF"/>
                </a:solidFill>
                <a:effectLst/>
              </a:rPr>
              <a:t>Chęć odmiany, zwolnienia tempa życia, powrót do dawnych wartości, czystego otoczenia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7F1872-F80A-4529-9FA4-203651B92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420938"/>
            <a:ext cx="8675687" cy="4437062"/>
          </a:xfrm>
        </p:spPr>
        <p:txBody>
          <a:bodyPr/>
          <a:lstStyle/>
          <a:p>
            <a:pPr>
              <a:defRPr/>
            </a:pPr>
            <a:r>
              <a:rPr lang="pl-PL" sz="2400" b="1" dirty="0">
                <a:solidFill>
                  <a:srgbClr val="FFFFCC"/>
                </a:solidFill>
              </a:rPr>
              <a:t>Konsekwencje</a:t>
            </a:r>
          </a:p>
          <a:p>
            <a:pPr>
              <a:defRPr/>
            </a:pPr>
            <a:endParaRPr lang="pl-PL" sz="1800" b="1" dirty="0">
              <a:solidFill>
                <a:srgbClr val="FFFFCC"/>
              </a:solidFill>
            </a:endParaRPr>
          </a:p>
          <a:p>
            <a:pPr>
              <a:defRPr/>
            </a:pPr>
            <a:r>
              <a:rPr lang="pl-PL" sz="1600" dirty="0"/>
              <a:t>popyt na „naturę”</a:t>
            </a:r>
          </a:p>
          <a:p>
            <a:pPr>
              <a:defRPr/>
            </a:pPr>
            <a:r>
              <a:rPr lang="pl-PL" sz="1600" dirty="0"/>
              <a:t>powrót do tradycji, regionalnego charakteru miejsca pobytu, z dala od licznie odwiedzanych miejsc</a:t>
            </a:r>
          </a:p>
          <a:p>
            <a:pPr>
              <a:defRPr/>
            </a:pPr>
            <a:r>
              <a:rPr lang="pl-PL" sz="1600" dirty="0"/>
              <a:t>wybór miejsca z duszą i historią (autentyczność miejsca pobytu)</a:t>
            </a:r>
          </a:p>
          <a:p>
            <a:pPr>
              <a:defRPr/>
            </a:pPr>
            <a:r>
              <a:rPr lang="pl-PL" sz="1600" dirty="0"/>
              <a:t>integracja rodzinna, wyjazdy pokoleniowe</a:t>
            </a:r>
          </a:p>
          <a:p>
            <a:pPr>
              <a:defRPr/>
            </a:pPr>
            <a:r>
              <a:rPr lang="pl-PL" altLang="pl-PL" sz="1600" dirty="0" err="1"/>
              <a:t>slow</a:t>
            </a:r>
            <a:r>
              <a:rPr lang="pl-PL" altLang="pl-PL" sz="1600" dirty="0"/>
              <a:t> life – </a:t>
            </a:r>
            <a:r>
              <a:rPr lang="pl-PL" altLang="pl-PL" sz="1600" dirty="0" err="1"/>
              <a:t>slow</a:t>
            </a:r>
            <a:r>
              <a:rPr lang="pl-PL" altLang="pl-PL" sz="1600" dirty="0"/>
              <a:t> food – </a:t>
            </a:r>
            <a:r>
              <a:rPr lang="pl-PL" altLang="pl-PL" sz="1600" dirty="0" err="1"/>
              <a:t>slow</a:t>
            </a:r>
            <a:r>
              <a:rPr lang="pl-PL" altLang="pl-PL" sz="1600" dirty="0"/>
              <a:t> </a:t>
            </a:r>
            <a:r>
              <a:rPr lang="pl-PL" altLang="pl-PL" sz="1600" dirty="0" err="1"/>
              <a:t>travel</a:t>
            </a:r>
            <a:endParaRPr lang="pl-PL" altLang="pl-PL" sz="1600" dirty="0"/>
          </a:p>
          <a:p>
            <a:pPr>
              <a:defRPr/>
            </a:pPr>
            <a:endParaRPr lang="pl-PL" altLang="pl-PL" sz="1400" dirty="0"/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altLang="pl-PL" dirty="0"/>
          </a:p>
          <a:p>
            <a:pPr>
              <a:defRPr/>
            </a:pPr>
            <a:endParaRPr lang="pl-PL" dirty="0"/>
          </a:p>
        </p:txBody>
      </p:sp>
      <p:pic>
        <p:nvPicPr>
          <p:cNvPr id="20484" name="Obraz 5">
            <a:extLst>
              <a:ext uri="{FF2B5EF4-FFF2-40B4-BE49-F238E27FC236}">
                <a16:creationId xmlns:a16="http://schemas.microsoft.com/office/drawing/2014/main" id="{6586B432-3496-4FE2-B2A9-9449EBFA9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3" y="1827213"/>
            <a:ext cx="3049587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Prostokąt 6">
            <a:extLst>
              <a:ext uri="{FF2B5EF4-FFF2-40B4-BE49-F238E27FC236}">
                <a16:creationId xmlns:a16="http://schemas.microsoft.com/office/drawing/2014/main" id="{63B73F59-D655-49ED-9882-2BA3FA50C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765175"/>
            <a:ext cx="4572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l-PL" altLang="pl-PL" sz="20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l-PL" altLang="pl-PL" sz="20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l-PL" altLang="pl-PL" sz="20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l-PL" altLang="pl-PL" sz="20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l-PL" altLang="pl-PL" sz="20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l-PL" altLang="pl-PL" sz="2000"/>
          </a:p>
        </p:txBody>
      </p:sp>
      <p:pic>
        <p:nvPicPr>
          <p:cNvPr id="20486" name="Obraz 3">
            <a:extLst>
              <a:ext uri="{FF2B5EF4-FFF2-40B4-BE49-F238E27FC236}">
                <a16:creationId xmlns:a16="http://schemas.microsoft.com/office/drawing/2014/main" id="{7A56314C-BCBB-4610-BD5C-F369E376A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88" y="1824038"/>
            <a:ext cx="107632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Obraz 4">
            <a:extLst>
              <a:ext uri="{FF2B5EF4-FFF2-40B4-BE49-F238E27FC236}">
                <a16:creationId xmlns:a16="http://schemas.microsoft.com/office/drawing/2014/main" id="{B8016D8B-1D3E-4F42-B8FA-268117903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3" y="4876800"/>
            <a:ext cx="294322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Obraz 5">
            <a:extLst>
              <a:ext uri="{FF2B5EF4-FFF2-40B4-BE49-F238E27FC236}">
                <a16:creationId xmlns:a16="http://schemas.microsoft.com/office/drawing/2014/main" id="{ABEE2E73-977D-44FB-98A8-4A8163250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4876800"/>
            <a:ext cx="24828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>
            <a:extLst>
              <a:ext uri="{FF2B5EF4-FFF2-40B4-BE49-F238E27FC236}">
                <a16:creationId xmlns:a16="http://schemas.microsoft.com/office/drawing/2014/main" id="{4EF07B88-76D1-445D-B62B-1787EC4E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1516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36" tIns="35718" rIns="71436" bIns="35718" anchor="t"/>
          <a:lstStyle/>
          <a:p>
            <a:pPr algn="ctr">
              <a:defRPr/>
            </a:pPr>
            <a:r>
              <a:rPr lang="en-US" altLang="pl-PL" sz="3600" dirty="0">
                <a:solidFill>
                  <a:schemeClr val="tx1"/>
                </a:solidFill>
              </a:rPr>
              <a:t>Slow life – slow food – slow travel</a:t>
            </a:r>
            <a:br>
              <a:rPr lang="pl-PL" altLang="pl-PL" sz="2800" b="0" dirty="0">
                <a:solidFill>
                  <a:srgbClr val="FFFFFF"/>
                </a:solidFill>
                <a:cs typeface="Tahoma" panose="020B0604030504040204" pitchFamily="34" charset="0"/>
              </a:rPr>
            </a:br>
            <a:r>
              <a:rPr lang="pl-PL" altLang="pl-PL" sz="1800" b="0" dirty="0">
                <a:solidFill>
                  <a:srgbClr val="FFFFCC"/>
                </a:solidFill>
                <a:effectLst/>
                <a:cs typeface="Tahoma" panose="020B0604030504040204" pitchFamily="34" charset="0"/>
              </a:rPr>
              <a:t>W</a:t>
            </a:r>
            <a:r>
              <a:rPr lang="pl-PL" sz="1800" b="0" dirty="0">
                <a:solidFill>
                  <a:srgbClr val="FFFFCC"/>
                </a:solidFill>
                <a:effectLst/>
              </a:rPr>
              <a:t>ypiera konsumpcjonizm, powierzchowne relacje, szybkie życie i szybkie jedzenie</a:t>
            </a:r>
            <a:endParaRPr lang="pl-PL" altLang="pl-PL" sz="1800" b="0" dirty="0">
              <a:solidFill>
                <a:srgbClr val="FFFFCC"/>
              </a:solidFill>
            </a:endParaRPr>
          </a:p>
        </p:txBody>
      </p:sp>
      <p:sp>
        <p:nvSpPr>
          <p:cNvPr id="29699" name="Symbol zastępczy zawartości 2">
            <a:extLst>
              <a:ext uri="{FF2B5EF4-FFF2-40B4-BE49-F238E27FC236}">
                <a16:creationId xmlns:a16="http://schemas.microsoft.com/office/drawing/2014/main" id="{AF8F7462-BE24-4CDD-8000-837A2ECC1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989138"/>
            <a:ext cx="8604250" cy="50514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36" tIns="35718" rIns="71436" bIns="35718"/>
          <a:lstStyle/>
          <a:p>
            <a:pPr>
              <a:defRPr/>
            </a:pPr>
            <a:r>
              <a:rPr lang="pl-PL" altLang="pl-PL" sz="2400" b="1" dirty="0">
                <a:solidFill>
                  <a:srgbClr val="FFFFFF"/>
                </a:solidFill>
              </a:rPr>
              <a:t>Znaczenia nabierają:</a:t>
            </a:r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endParaRPr lang="pl-PL" altLang="pl-PL" sz="1800" dirty="0"/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Celebrowanie, „smakowania” życia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Czas wolny wkomponowany w miejsce, które odwiedzamy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Doznania i ich autentyczność (degustacja win, miodu, czekolady, medytacja)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Czas wolny wkomponowany w styl życia (</a:t>
            </a:r>
            <a:r>
              <a:rPr lang="pl-PL" altLang="pl-PL" sz="1600" dirty="0" err="1">
                <a:solidFill>
                  <a:srgbClr val="FFFFCC"/>
                </a:solidFill>
              </a:rPr>
              <a:t>work</a:t>
            </a:r>
            <a:r>
              <a:rPr lang="pl-PL" altLang="pl-PL" sz="1600" dirty="0">
                <a:solidFill>
                  <a:srgbClr val="FFFFCC"/>
                </a:solidFill>
              </a:rPr>
              <a:t>-life </a:t>
            </a:r>
            <a:r>
              <a:rPr lang="pl-PL" altLang="pl-PL" sz="1600" dirty="0" err="1">
                <a:solidFill>
                  <a:srgbClr val="FFFFCC"/>
                </a:solidFill>
              </a:rPr>
              <a:t>balance</a:t>
            </a:r>
            <a:r>
              <a:rPr lang="pl-PL" altLang="pl-PL" sz="1600" dirty="0">
                <a:solidFill>
                  <a:srgbClr val="FFFFCC"/>
                </a:solidFill>
              </a:rPr>
              <a:t>) 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</a:rPr>
              <a:t>Dbałość o zdrowie i dobrą kondycję fizyczną (z poczucia odpowiedzialności za siebie)</a:t>
            </a:r>
          </a:p>
          <a:p>
            <a:pPr>
              <a:defRPr/>
            </a:pPr>
            <a:endParaRPr lang="pl-PL" alt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alt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1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BC30BF5-5C14-4C52-9021-7DA344235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87" y="2855365"/>
            <a:ext cx="2929185" cy="1375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9" name="Obraz 1">
            <a:extLst>
              <a:ext uri="{FF2B5EF4-FFF2-40B4-BE49-F238E27FC236}">
                <a16:creationId xmlns:a16="http://schemas.microsoft.com/office/drawing/2014/main" id="{B7E65FDC-3E33-4A62-B4CF-61C0AC97C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2865438"/>
            <a:ext cx="220662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Obraz 3">
            <a:extLst>
              <a:ext uri="{FF2B5EF4-FFF2-40B4-BE49-F238E27FC236}">
                <a16:creationId xmlns:a16="http://schemas.microsoft.com/office/drawing/2014/main" id="{6FF2A6CC-FE74-4C15-B86E-CB18FF2B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3" y="2855913"/>
            <a:ext cx="198120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95D29B-8322-471D-AF21-68CE5FED1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8" y="93663"/>
            <a:ext cx="9053512" cy="1679575"/>
          </a:xfrm>
        </p:spPr>
        <p:txBody>
          <a:bodyPr/>
          <a:lstStyle/>
          <a:p>
            <a:pPr marL="742950" indent="-742950">
              <a:buFont typeface="+mj-lt"/>
              <a:buAutoNum type="arabicPeriod" startAt="2"/>
              <a:defRPr/>
            </a:pPr>
            <a:r>
              <a:rPr lang="pl-PL" altLang="pl-PL" sz="3600" dirty="0">
                <a:solidFill>
                  <a:srgbClr val="FFFFFF"/>
                </a:solidFill>
                <a:effectLst/>
              </a:rPr>
              <a:t>Odgradzanie się od zbyt uciążliwego świata 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667020-B11E-42D3-BB3F-51295B8F6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8" y="2349500"/>
            <a:ext cx="8532812" cy="4932363"/>
          </a:xfrm>
        </p:spPr>
        <p:txBody>
          <a:bodyPr/>
          <a:lstStyle/>
          <a:p>
            <a:pPr>
              <a:defRPr/>
            </a:pPr>
            <a:r>
              <a:rPr lang="pl-PL" altLang="pl-PL" sz="2400" b="1" dirty="0">
                <a:solidFill>
                  <a:srgbClr val="FFFFCC"/>
                </a:solidFill>
              </a:rPr>
              <a:t>Konsekwencje</a:t>
            </a:r>
          </a:p>
          <a:p>
            <a:pPr>
              <a:defRPr/>
            </a:pPr>
            <a:endParaRPr lang="pl-PL" altLang="pl-PL" sz="24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4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4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4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400" b="1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FF"/>
                </a:solidFill>
              </a:rPr>
              <a:t>wyłączanie mediów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FF"/>
                </a:solidFill>
              </a:rPr>
              <a:t>„wakacje daleko od szosy” 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FF"/>
                </a:solidFill>
              </a:rPr>
              <a:t>równowaga między życiem zawodowym, prywatnym, hobby</a:t>
            </a:r>
            <a:endParaRPr lang="pl-PL" altLang="pl-PL" sz="1600" i="1" dirty="0">
              <a:solidFill>
                <a:srgbClr val="FFFFFF"/>
              </a:solidFill>
            </a:endParaRPr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sz="1800" dirty="0"/>
          </a:p>
        </p:txBody>
      </p:sp>
      <p:pic>
        <p:nvPicPr>
          <p:cNvPr id="22532" name="Obraz 4">
            <a:extLst>
              <a:ext uri="{FF2B5EF4-FFF2-40B4-BE49-F238E27FC236}">
                <a16:creationId xmlns:a16="http://schemas.microsoft.com/office/drawing/2014/main" id="{3AC7F714-D123-40D2-8FE9-F4180F6B0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3094038"/>
            <a:ext cx="2805113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Obraz 6">
            <a:extLst>
              <a:ext uri="{FF2B5EF4-FFF2-40B4-BE49-F238E27FC236}">
                <a16:creationId xmlns:a16="http://schemas.microsoft.com/office/drawing/2014/main" id="{90B73296-12CF-4FE1-8038-672C6E6B6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3068638"/>
            <a:ext cx="4016375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9CE038-FDA2-4F04-B222-B7121643B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5875"/>
            <a:ext cx="8820150" cy="18288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  <a:defRPr/>
            </a:pPr>
            <a:r>
              <a:rPr lang="pl-PL" altLang="pl-PL" sz="3600" dirty="0">
                <a:solidFill>
                  <a:srgbClr val="FFFFFF"/>
                </a:solidFill>
                <a:effectLst/>
              </a:rPr>
              <a:t>Trend - dbałość o zdrowie</a:t>
            </a:r>
            <a:br>
              <a:rPr lang="pl-PL" altLang="pl-PL" sz="3600" dirty="0">
                <a:solidFill>
                  <a:srgbClr val="FFFFFF"/>
                </a:solidFill>
                <a:effectLst/>
              </a:rPr>
            </a:br>
            <a:r>
              <a:rPr lang="pl-PL" altLang="pl-PL" sz="1800" b="0" dirty="0">
                <a:solidFill>
                  <a:srgbClr val="FFFFCC"/>
                </a:solidFill>
                <a:effectLst/>
              </a:rPr>
              <a:t>Odejście od niezdrowego stylu życia, od zanieczyszczonego powietrza, od niezdrowego jedzenia, od siedzącego stylu życia, bezpieczeństwo</a:t>
            </a:r>
            <a:endParaRPr lang="pl-PL" sz="18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1EDBBF-EE34-4944-B0E3-E58CBBAA1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133600"/>
            <a:ext cx="8675687" cy="4724400"/>
          </a:xfrm>
        </p:spPr>
        <p:txBody>
          <a:bodyPr/>
          <a:lstStyle/>
          <a:p>
            <a:pPr>
              <a:buClr>
                <a:srgbClr val="FFFFCC"/>
              </a:buClr>
              <a:defRPr/>
            </a:pPr>
            <a:r>
              <a:rPr lang="pl-PL" sz="1800" dirty="0"/>
              <a:t>Holistyczna koncepcja dbałości o ciało, duszę i umysł</a:t>
            </a:r>
            <a:endParaRPr lang="pl-PL" sz="1800" dirty="0">
              <a:solidFill>
                <a:srgbClr val="FFFFFF"/>
              </a:solidFill>
            </a:endParaRPr>
          </a:p>
          <a:p>
            <a:pPr marL="0" indent="0">
              <a:buClr>
                <a:srgbClr val="FFFFCC"/>
              </a:buClr>
              <a:buFont typeface="Wingdings" panose="05000000000000000000" pitchFamily="2" charset="2"/>
              <a:buNone/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buClr>
                <a:srgbClr val="FFFFCC"/>
              </a:buCl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buClr>
                <a:srgbClr val="FFFFCC"/>
              </a:buCl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altLang="pl-PL" sz="1600" dirty="0">
              <a:effectLst/>
            </a:endParaRPr>
          </a:p>
          <a:p>
            <a:pPr>
              <a:defRPr/>
            </a:pPr>
            <a:r>
              <a:rPr lang="pl-PL" altLang="pl-PL" sz="1800" dirty="0">
                <a:effectLst/>
              </a:rPr>
              <a:t>4 wymiary zdrowia:</a:t>
            </a:r>
          </a:p>
          <a:p>
            <a:pPr>
              <a:defRPr/>
            </a:pPr>
            <a:endParaRPr lang="pl-PL" altLang="pl-PL" sz="1600" dirty="0">
              <a:effectLst/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</a:rPr>
              <a:t>zdrowie fizyczne </a:t>
            </a:r>
            <a:r>
              <a:rPr lang="pl-PL" sz="1600" dirty="0"/>
              <a:t>(somatyczne) </a:t>
            </a:r>
            <a:r>
              <a:rPr lang="pl-PL" sz="1600" dirty="0">
                <a:effectLst/>
              </a:rPr>
              <a:t>- prawidłowe funkcjonowanie organizmu, wszystkich jego układów i narządów</a:t>
            </a:r>
            <a:endParaRPr lang="pl-PL" altLang="pl-PL" sz="1600" dirty="0">
              <a:effectLst/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zdrowie psychiczne (u</a:t>
            </a:r>
            <a:r>
              <a:rPr lang="pl-PL" sz="1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mysłowe i emocjonalne) - </a:t>
            </a:r>
            <a:r>
              <a:rPr lang="pl-PL" sz="1600" dirty="0">
                <a:effectLst/>
              </a:rPr>
              <a:t>zdolność do jasnego, logicznego myślenia, zdolność do rozpoznawania własnych uczuć i wyrażania ich w odpowiedni sposób, umiejętność radzenia sobie ze stresem, napięciami, depresją, lękiem</a:t>
            </a:r>
            <a:endParaRPr lang="pl-PL" alt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</a:rPr>
              <a:t>zdrowie społeczne </a:t>
            </a:r>
            <a:r>
              <a:rPr lang="pl-PL" altLang="pl-PL" sz="1600" dirty="0">
                <a:effectLst/>
              </a:rPr>
              <a:t>- zdolność do utrzymywania prawidłowych relacji z innymi ludźmi i pełnienia ról społecznych</a:t>
            </a:r>
          </a:p>
          <a:p>
            <a:pPr>
              <a:defRPr/>
            </a:pPr>
            <a:r>
              <a:rPr lang="pl-PL" altLang="pl-PL" sz="1600" dirty="0">
                <a:solidFill>
                  <a:srgbClr val="FFFFCC"/>
                </a:solidFill>
                <a:effectLst/>
              </a:rPr>
              <a:t>zdrowie duchowe </a:t>
            </a:r>
            <a:r>
              <a:rPr lang="pl-PL" altLang="pl-PL" sz="1600" dirty="0">
                <a:effectLst/>
              </a:rPr>
              <a:t>- związane z wiarą i praktykami religijnymi, lub z osobistym „credo”, zasadami, zachowanie i sposobami utrzymania wewnętrznego spokoju</a:t>
            </a:r>
          </a:p>
          <a:p>
            <a:pPr>
              <a:defRPr/>
            </a:pPr>
            <a:endParaRPr lang="pl-PL" dirty="0"/>
          </a:p>
        </p:txBody>
      </p:sp>
      <p:pic>
        <p:nvPicPr>
          <p:cNvPr id="23556" name="Obraz 3">
            <a:extLst>
              <a:ext uri="{FF2B5EF4-FFF2-40B4-BE49-F238E27FC236}">
                <a16:creationId xmlns:a16="http://schemas.microsoft.com/office/drawing/2014/main" id="{56713D1A-B850-4750-A0E7-9CDCA3492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349500"/>
            <a:ext cx="24638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B1457B-B14E-4C6C-BE94-6FF70F8B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1844675"/>
          </a:xfrm>
        </p:spPr>
        <p:txBody>
          <a:bodyPr/>
          <a:lstStyle/>
          <a:p>
            <a:pPr marL="742950" indent="-742950">
              <a:buFont typeface="+mj-lt"/>
              <a:buAutoNum type="arabicPeriod" startAt="3"/>
              <a:defRPr/>
            </a:pPr>
            <a:r>
              <a:rPr lang="pl-PL" sz="3600" dirty="0">
                <a:solidFill>
                  <a:schemeClr val="tx1"/>
                </a:solidFill>
              </a:rPr>
              <a:t>Trend - dbałość o zdrowie</a:t>
            </a:r>
            <a:br>
              <a:rPr lang="pl-PL" sz="3600" dirty="0">
                <a:solidFill>
                  <a:schemeClr val="tx1"/>
                </a:solidFill>
              </a:rPr>
            </a:br>
            <a:r>
              <a:rPr lang="pl-PL" sz="1800" b="0" dirty="0" err="1">
                <a:solidFill>
                  <a:srgbClr val="FFFFCC"/>
                </a:solidFill>
              </a:rPr>
              <a:t>Zdrowie</a:t>
            </a:r>
            <a:r>
              <a:rPr lang="pl-PL" sz="1800" b="0" dirty="0">
                <a:solidFill>
                  <a:srgbClr val="FFFFCC"/>
                </a:solidFill>
              </a:rPr>
              <a:t> to dobrostan fizyczny, psychiczny i społeczny, a nie jedynie obecność choroby lub niedołęstwa (WHO)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DFF0F2-F592-4BB3-A919-23D57A96D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963738"/>
            <a:ext cx="8675687" cy="4894262"/>
          </a:xfrm>
        </p:spPr>
        <p:txBody>
          <a:bodyPr/>
          <a:lstStyle/>
          <a:p>
            <a:pPr>
              <a:defRPr/>
            </a:pPr>
            <a:r>
              <a:rPr lang="pl-PL" sz="1600" dirty="0">
                <a:effectLst/>
              </a:rPr>
              <a:t>Zdrowy styl życia ma zapewnić optymalne zdrowie oraz minimalizować ryzyko zachorowania na choroby określane mianem społecznych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4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4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4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4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Ale jest także:</a:t>
            </a:r>
          </a:p>
          <a:p>
            <a:pPr>
              <a:defRPr/>
            </a:pPr>
            <a:r>
              <a:rPr lang="pl-PL" sz="1600" dirty="0">
                <a:effectLst/>
              </a:rPr>
              <a:t>warunkiem podstawowych kompetencji zawodowych i społecznych</a:t>
            </a:r>
          </a:p>
          <a:p>
            <a:pPr>
              <a:defRPr/>
            </a:pPr>
            <a:r>
              <a:rPr lang="pl-PL" sz="1600" dirty="0">
                <a:effectLst/>
              </a:rPr>
              <a:t>podstawą, warunkiem dobrego życia (</a:t>
            </a:r>
            <a:r>
              <a:rPr lang="pl-PL" sz="1600" dirty="0"/>
              <a:t>środkiem do osiągnięcia lepszej jakości życia)</a:t>
            </a:r>
            <a:endParaRPr lang="pl-PL" sz="160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W takim sensie oznacza:</a:t>
            </a:r>
            <a:br>
              <a:rPr lang="pl-PL" sz="1600" dirty="0">
                <a:effectLst/>
              </a:rPr>
            </a:br>
            <a:r>
              <a:rPr lang="pl-PL" sz="1600" dirty="0">
                <a:effectLst/>
              </a:rPr>
              <a:t>– odporność na choroby i dolegliwości</a:t>
            </a:r>
            <a:br>
              <a:rPr lang="pl-PL" sz="1600" dirty="0">
                <a:effectLst/>
              </a:rPr>
            </a:br>
            <a:r>
              <a:rPr lang="pl-PL" sz="1600" dirty="0">
                <a:effectLst/>
              </a:rPr>
              <a:t>– zdolność radzenia sobie z problemami</a:t>
            </a:r>
            <a:br>
              <a:rPr lang="pl-PL" sz="1600" dirty="0">
                <a:effectLst/>
              </a:rPr>
            </a:br>
            <a:r>
              <a:rPr lang="pl-PL" sz="1600" dirty="0">
                <a:effectLst/>
              </a:rPr>
              <a:t>– sprawność fizyczną i intelektualną</a:t>
            </a:r>
            <a:br>
              <a:rPr lang="pl-PL" sz="1600" dirty="0">
                <a:effectLst/>
              </a:rPr>
            </a:br>
            <a:r>
              <a:rPr lang="pl-PL" sz="1600" dirty="0">
                <a:effectLst/>
              </a:rPr>
              <a:t>– zdolność wypełniania ról życiowych i zawodowych</a:t>
            </a:r>
            <a:br>
              <a:rPr lang="pl-PL" sz="1600" dirty="0">
                <a:effectLst/>
              </a:rPr>
            </a:br>
            <a:r>
              <a:rPr lang="pl-PL" sz="1600" dirty="0">
                <a:effectLst/>
              </a:rPr>
              <a:t>– poczucie siły chęci do życia i witalność</a:t>
            </a:r>
            <a:br>
              <a:rPr lang="pl-PL" sz="1600" dirty="0">
                <a:effectLst/>
              </a:rPr>
            </a:br>
            <a:r>
              <a:rPr lang="pl-PL" sz="1600" dirty="0">
                <a:effectLst/>
              </a:rPr>
              <a:t>– równowagę i harmonię psychiczną</a:t>
            </a:r>
            <a:br>
              <a:rPr lang="pl-PL" sz="1600" dirty="0">
                <a:solidFill>
                  <a:srgbClr val="FFFFCC"/>
                </a:solidFill>
                <a:effectLst/>
              </a:rPr>
            </a:b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endParaRPr lang="pl-PL" dirty="0"/>
          </a:p>
        </p:txBody>
      </p:sp>
      <p:pic>
        <p:nvPicPr>
          <p:cNvPr id="24580" name="Obraz 3">
            <a:extLst>
              <a:ext uri="{FF2B5EF4-FFF2-40B4-BE49-F238E27FC236}">
                <a16:creationId xmlns:a16="http://schemas.microsoft.com/office/drawing/2014/main" id="{1C1AD82C-A8D1-42EC-ADF2-8AB5C2BDE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708275"/>
            <a:ext cx="424815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Obraz 4">
            <a:extLst>
              <a:ext uri="{FF2B5EF4-FFF2-40B4-BE49-F238E27FC236}">
                <a16:creationId xmlns:a16="http://schemas.microsoft.com/office/drawing/2014/main" id="{C5BF044F-331D-4518-8982-6D9AAEC81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678113"/>
            <a:ext cx="1871663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F36941-C7D1-4E46-B137-FFF535482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0"/>
            <a:ext cx="8243887" cy="1736725"/>
          </a:xfrm>
        </p:spPr>
        <p:txBody>
          <a:bodyPr/>
          <a:lstStyle/>
          <a:p>
            <a:pPr>
              <a:defRPr/>
            </a:pPr>
            <a:r>
              <a:rPr lang="pl-PL" sz="3600" dirty="0"/>
              <a:t>Konsekwencje</a:t>
            </a:r>
            <a:br>
              <a:rPr lang="pl-PL" sz="3600" dirty="0"/>
            </a:br>
            <a:r>
              <a:rPr lang="pl-PL" sz="1800" b="0" dirty="0">
                <a:solidFill>
                  <a:srgbClr val="FFFFCC"/>
                </a:solidFill>
              </a:rPr>
              <a:t>Bezpieczeństwo</a:t>
            </a:r>
            <a:endParaRPr lang="pl-PL" sz="180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F1BD81-45A3-452E-AD65-76DBC0F1C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844675"/>
            <a:ext cx="8675687" cy="5013325"/>
          </a:xfrm>
        </p:spPr>
        <p:txBody>
          <a:bodyPr/>
          <a:lstStyle/>
          <a:p>
            <a:pPr>
              <a:defRPr/>
            </a:pPr>
            <a:r>
              <a:rPr lang="pl-PL" sz="1600" dirty="0"/>
              <a:t>Rzadziej wybierane kierunki podróży uznawane za mniej bezpieczne dla zdrowia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/>
              <a:t>Preferowane krótsze, ale częstsze wyjazdy oraz krótkoterminowe rezerwacje (w miejscach znanych i bezpiecznych)</a:t>
            </a:r>
          </a:p>
          <a:p>
            <a:pPr>
              <a:defRPr/>
            </a:pPr>
            <a:r>
              <a:rPr lang="pl-PL" sz="1600" dirty="0"/>
              <a:t>Alternatywą dla pozakontynentalnych wyjazdów - obiekty w rodzinnym kraju i krajach sąsiedzkich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/>
              <a:t>Wybór spokojniejszych obiektów rozrywkowo-rekreacyjnych (naturalne otoczenie, infrastruktura wypoczynkowa i prozdrowotna)</a:t>
            </a:r>
          </a:p>
          <a:p>
            <a:pPr>
              <a:defRPr/>
            </a:pPr>
            <a:r>
              <a:rPr lang="pl-PL" sz="1600" dirty="0"/>
              <a:t>Coraz większe znaczenie ma jakość wody (pitnej, w basenach, jeziorach), czystość powietrza itd.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r>
              <a:rPr lang="pl-PL" sz="1600" dirty="0"/>
              <a:t>Maleje popyt na korzystanie w czasie wakacji wyłącznie z kąpieli słonecznych</a:t>
            </a:r>
          </a:p>
          <a:p>
            <a:pPr>
              <a:defRPr/>
            </a:pPr>
            <a:endParaRPr lang="pl-PL" sz="2000" dirty="0"/>
          </a:p>
          <a:p>
            <a:pPr>
              <a:defRPr/>
            </a:pPr>
            <a:endParaRPr lang="pl-PL" sz="2000" dirty="0"/>
          </a:p>
          <a:p>
            <a:pPr>
              <a:defRPr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290A518-A469-4A1D-8D6F-3D409EE98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3356993"/>
            <a:ext cx="3180174" cy="1136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32F29FC-04B4-46CC-BBE7-106ECA53F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189" y="5237360"/>
            <a:ext cx="1517129" cy="1136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1591E50-EB84-4C99-9DF1-1A393C7E0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061" y="5237360"/>
            <a:ext cx="1517128" cy="1136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7" name="Prostokąt 3">
            <a:extLst>
              <a:ext uri="{FF2B5EF4-FFF2-40B4-BE49-F238E27FC236}">
                <a16:creationId xmlns:a16="http://schemas.microsoft.com/office/drawing/2014/main" id="{09F52163-B447-46C1-96BC-30340604D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177800"/>
            <a:ext cx="41290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FFCC"/>
                </a:solidFill>
              </a:rPr>
              <a:t>Działania terrorystyczne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FFCC"/>
                </a:solidFill>
              </a:rPr>
              <a:t>Konflikty zbrojne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FFCC"/>
                </a:solidFill>
              </a:rPr>
              <a:t>Zanieczyszczenie środowiska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FFCC"/>
                </a:solidFill>
              </a:rPr>
              <a:t>Kataklizmy (anomalie pogodowe, żywioły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FFCC"/>
                </a:solidFill>
              </a:rPr>
              <a:t>Zagrożenia epidemii cywilizacji XX w (AIDS,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FFCC"/>
                </a:solidFill>
              </a:rPr>
              <a:t>choroba wściekłych krów, świńska grypa,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FFCC"/>
                </a:solidFill>
              </a:rPr>
              <a:t>wirus typu C)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148362-9E42-4E8A-8F03-A16FF8CC4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0"/>
            <a:ext cx="5184775" cy="1844675"/>
          </a:xfrm>
        </p:spPr>
        <p:txBody>
          <a:bodyPr/>
          <a:lstStyle/>
          <a:p>
            <a:pPr>
              <a:defRPr/>
            </a:pPr>
            <a:r>
              <a:rPr lang="pl-PL" sz="3600" dirty="0">
                <a:solidFill>
                  <a:schemeClr val="tx1"/>
                </a:solidFill>
              </a:rPr>
              <a:t>Konsekwencje</a:t>
            </a:r>
            <a:br>
              <a:rPr lang="pl-PL" sz="3600" dirty="0">
                <a:solidFill>
                  <a:srgbClr val="FFFFCC"/>
                </a:solidFill>
              </a:rPr>
            </a:br>
            <a:r>
              <a:rPr lang="pl-PL" sz="1800" b="0" dirty="0">
                <a:solidFill>
                  <a:srgbClr val="FFFFCC"/>
                </a:solidFill>
              </a:rPr>
              <a:t>Turystyka zdrowotna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2387F1-A433-4204-84F9-0A80C8897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636838"/>
            <a:ext cx="8675687" cy="4797425"/>
          </a:xfrm>
        </p:spPr>
        <p:txBody>
          <a:bodyPr/>
          <a:lstStyle/>
          <a:p>
            <a:pPr>
              <a:defRPr/>
            </a:pPr>
            <a:r>
              <a:rPr lang="pl-PL" sz="1600" dirty="0"/>
              <a:t>Tradycyjne lecznictwo uzdrowiskowe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/>
              <a:t>Nowoczesne usługi typu </a:t>
            </a:r>
            <a:r>
              <a:rPr lang="pl-PL" sz="1600" dirty="0" err="1"/>
              <a:t>wellness</a:t>
            </a:r>
            <a:r>
              <a:rPr lang="pl-PL" sz="1600" dirty="0"/>
              <a:t> &amp; Spa:</a:t>
            </a:r>
          </a:p>
          <a:p>
            <a:pPr>
              <a:defRPr/>
            </a:pPr>
            <a:r>
              <a:rPr lang="pl-PL" altLang="pl-PL" sz="1400" dirty="0">
                <a:solidFill>
                  <a:srgbClr val="FFFFCC"/>
                </a:solidFill>
              </a:rPr>
              <a:t>relaksujące (</a:t>
            </a:r>
            <a:r>
              <a:rPr lang="pl-PL" altLang="pl-PL" sz="1400" dirty="0" err="1">
                <a:solidFill>
                  <a:srgbClr val="FFFFCC"/>
                </a:solidFill>
              </a:rPr>
              <a:t>wellness</a:t>
            </a:r>
            <a:r>
              <a:rPr lang="pl-PL" altLang="pl-PL" sz="1400" dirty="0">
                <a:solidFill>
                  <a:srgbClr val="FFFFCC"/>
                </a:solidFill>
              </a:rPr>
              <a:t> </a:t>
            </a:r>
            <a:r>
              <a:rPr lang="pl-PL" altLang="pl-PL" sz="1400" dirty="0" err="1">
                <a:solidFill>
                  <a:srgbClr val="FFFFCC"/>
                </a:solidFill>
              </a:rPr>
              <a:t>holidays</a:t>
            </a:r>
            <a:r>
              <a:rPr lang="pl-PL" altLang="pl-PL" sz="1400" dirty="0">
                <a:solidFill>
                  <a:srgbClr val="FFFFCC"/>
                </a:solidFill>
              </a:rPr>
              <a:t>) - relaks psychofizyczny, przywrócenie sił i witalności</a:t>
            </a:r>
          </a:p>
          <a:p>
            <a:pPr>
              <a:defRPr/>
            </a:pPr>
            <a:r>
              <a:rPr lang="pl-PL" altLang="pl-PL" sz="1400" dirty="0">
                <a:solidFill>
                  <a:srgbClr val="FFFFCC"/>
                </a:solidFill>
              </a:rPr>
              <a:t>piękności (</a:t>
            </a:r>
            <a:r>
              <a:rPr lang="pl-PL" altLang="pl-PL" sz="1400" dirty="0" err="1">
                <a:solidFill>
                  <a:srgbClr val="FFFFCC"/>
                </a:solidFill>
              </a:rPr>
              <a:t>beauty</a:t>
            </a:r>
            <a:r>
              <a:rPr lang="pl-PL" altLang="pl-PL" sz="1400" dirty="0">
                <a:solidFill>
                  <a:srgbClr val="FFFFCC"/>
                </a:solidFill>
              </a:rPr>
              <a:t> </a:t>
            </a:r>
            <a:r>
              <a:rPr lang="pl-PL" altLang="pl-PL" sz="1400" dirty="0" err="1">
                <a:solidFill>
                  <a:srgbClr val="FFFFCC"/>
                </a:solidFill>
              </a:rPr>
              <a:t>holidays</a:t>
            </a:r>
            <a:r>
              <a:rPr lang="pl-PL" altLang="pl-PL" sz="1400" dirty="0">
                <a:solidFill>
                  <a:srgbClr val="FFFFCC"/>
                </a:solidFill>
              </a:rPr>
              <a:t>) - programy terapii i usług poprawiających wygląd</a:t>
            </a:r>
          </a:p>
          <a:p>
            <a:pPr>
              <a:defRPr/>
            </a:pPr>
            <a:r>
              <a:rPr lang="pl-PL" altLang="pl-PL" sz="1400" dirty="0">
                <a:solidFill>
                  <a:srgbClr val="FFFFCC"/>
                </a:solidFill>
              </a:rPr>
              <a:t>lecznicze (</a:t>
            </a:r>
            <a:r>
              <a:rPr lang="pl-PL" altLang="pl-PL" sz="1400" dirty="0" err="1">
                <a:solidFill>
                  <a:srgbClr val="FFFFCC"/>
                </a:solidFill>
              </a:rPr>
              <a:t>healthcare</a:t>
            </a:r>
            <a:r>
              <a:rPr lang="pl-PL" altLang="pl-PL" sz="1400" dirty="0">
                <a:solidFill>
                  <a:srgbClr val="FFFFCC"/>
                </a:solidFill>
              </a:rPr>
              <a:t> </a:t>
            </a:r>
            <a:r>
              <a:rPr lang="pl-PL" altLang="pl-PL" sz="1400" dirty="0" err="1">
                <a:solidFill>
                  <a:srgbClr val="FFFFCC"/>
                </a:solidFill>
              </a:rPr>
              <a:t>holidays</a:t>
            </a:r>
            <a:r>
              <a:rPr lang="pl-PL" altLang="pl-PL" sz="1400" dirty="0">
                <a:solidFill>
                  <a:srgbClr val="FFFFCC"/>
                </a:solidFill>
              </a:rPr>
              <a:t>) - metody i terapie zapobiegające lub łagodzące stany chorobowe oraz leczenie różnorakich dysfunkcji psychofizycznych</a:t>
            </a:r>
          </a:p>
          <a:p>
            <a:pPr>
              <a:defRPr/>
            </a:pPr>
            <a:r>
              <a:rPr lang="pl-PL" altLang="pl-PL" sz="1400" dirty="0">
                <a:solidFill>
                  <a:srgbClr val="FFFFCC"/>
                </a:solidFill>
              </a:rPr>
              <a:t>odmładzające (anty-</a:t>
            </a:r>
            <a:r>
              <a:rPr lang="pl-PL" altLang="pl-PL" sz="1400" dirty="0" err="1">
                <a:solidFill>
                  <a:srgbClr val="FFFFCC"/>
                </a:solidFill>
              </a:rPr>
              <a:t>aging</a:t>
            </a:r>
            <a:r>
              <a:rPr lang="pl-PL" altLang="pl-PL" sz="1400" dirty="0">
                <a:solidFill>
                  <a:srgbClr val="FFFFCC"/>
                </a:solidFill>
              </a:rPr>
              <a:t> </a:t>
            </a:r>
            <a:r>
              <a:rPr lang="pl-PL" altLang="pl-PL" sz="1400" dirty="0" err="1">
                <a:solidFill>
                  <a:srgbClr val="FFFFCC"/>
                </a:solidFill>
              </a:rPr>
              <a:t>holidays</a:t>
            </a:r>
            <a:r>
              <a:rPr lang="pl-PL" altLang="pl-PL" sz="1400" dirty="0">
                <a:solidFill>
                  <a:srgbClr val="FFFFCC"/>
                </a:solidFill>
              </a:rPr>
              <a:t>) – utrzymujące lub poprawiające kondycję psychofizyczną, a także skutecznie walczyć z negatywnymi nawykami dla zdrowia</a:t>
            </a:r>
          </a:p>
          <a:p>
            <a:pPr>
              <a:defRPr/>
            </a:pPr>
            <a:endParaRPr lang="pl-PL" altLang="pl-PL" sz="16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altLang="pl-PL" sz="1600" dirty="0"/>
          </a:p>
          <a:p>
            <a:pPr>
              <a:defRPr/>
            </a:pPr>
            <a:r>
              <a:rPr lang="pl-PL" altLang="pl-PL" sz="1600" dirty="0"/>
              <a:t>Turystykę medyczną (występującą zarówno w tradycyjnej, jak i nowoczesnej formie)</a:t>
            </a:r>
          </a:p>
          <a:p>
            <a:pPr>
              <a:defRPr/>
            </a:pPr>
            <a:endParaRPr lang="pl-PL" sz="20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dirty="0"/>
          </a:p>
        </p:txBody>
      </p:sp>
      <p:pic>
        <p:nvPicPr>
          <p:cNvPr id="30725" name="Picture 5" descr="https://encrypted-tbn3.gstatic.com/images?q=tbn:ANd9GcQ2kq10ZNuVlzqesVpmjzl0ktJS4xmS4sbYa99DdTHU1uUsXp5JIhdnnsY">
            <a:hlinkClick r:id="rId2"/>
            <a:extLst>
              <a:ext uri="{FF2B5EF4-FFF2-40B4-BE49-F238E27FC236}">
                <a16:creationId xmlns:a16="http://schemas.microsoft.com/office/drawing/2014/main" id="{27B43B19-90DA-46CB-A85C-19257953F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52399"/>
            <a:ext cx="2309810" cy="1539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29" name="Prostokąt 4">
            <a:extLst>
              <a:ext uri="{FF2B5EF4-FFF2-40B4-BE49-F238E27FC236}">
                <a16:creationId xmlns:a16="http://schemas.microsoft.com/office/drawing/2014/main" id="{2B5EF36A-F574-445D-BD82-1B76053BC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1506538"/>
            <a:ext cx="478790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>
                <a:solidFill>
                  <a:srgbClr val="FF0000"/>
                </a:solidFill>
              </a:rPr>
              <a:t>Dział ekonomii zdrowia i turystyki, który przyczynia się do utrzymania i przywracania zdrowia i dobrego samopoczucia, w szczególności poprzez wykorzystanie sprawdzonych usług medycznych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l-PL" altLang="pl-PL" sz="16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>
                <a:solidFill>
                  <a:srgbClr val="FF0000"/>
                </a:solidFill>
              </a:rPr>
              <a:t>IX Krajowa Konferencja Ekonomii Zdrowia, Rostok 2013 r.</a:t>
            </a:r>
          </a:p>
        </p:txBody>
      </p:sp>
      <p:pic>
        <p:nvPicPr>
          <p:cNvPr id="26630" name="Obraz 3">
            <a:extLst>
              <a:ext uri="{FF2B5EF4-FFF2-40B4-BE49-F238E27FC236}">
                <a16:creationId xmlns:a16="http://schemas.microsoft.com/office/drawing/2014/main" id="{838D6D80-CB0C-4FC8-92A6-F912F825F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12713"/>
            <a:ext cx="2773363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9D05E5-7615-4B17-A1F4-EB8738D6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0"/>
            <a:ext cx="8856662" cy="1844675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  <a:defRPr/>
            </a:pPr>
            <a:r>
              <a:rPr lang="pl-PL" altLang="pl-PL" sz="3600" dirty="0">
                <a:solidFill>
                  <a:srgbClr val="FFFFFF"/>
                </a:solidFill>
                <a:effectLst/>
              </a:rPr>
              <a:t>Odmładzanie się</a:t>
            </a:r>
            <a:endParaRPr lang="pl-PL" sz="3600" b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1A29A8-A836-4044-8164-E94A94101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844675"/>
            <a:ext cx="8675688" cy="5487988"/>
          </a:xfrm>
        </p:spPr>
        <p:txBody>
          <a:bodyPr/>
          <a:lstStyle/>
          <a:p>
            <a:pPr>
              <a:defRPr/>
            </a:pPr>
            <a:r>
              <a:rPr lang="pl-PL" sz="2800" b="1" dirty="0">
                <a:solidFill>
                  <a:srgbClr val="FFFFCC"/>
                </a:solidFill>
              </a:rPr>
              <a:t>Konsekwencje</a:t>
            </a:r>
          </a:p>
          <a:p>
            <a:pPr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1600" dirty="0"/>
              <a:t>Popyt na usługi związane z: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odnową biologiczną </a:t>
            </a:r>
            <a:r>
              <a:rPr lang="pl-PL" sz="1400" dirty="0">
                <a:solidFill>
                  <a:srgbClr val="FFFFCC"/>
                </a:solidFill>
              </a:rPr>
              <a:t>(ośrodki </a:t>
            </a:r>
            <a:r>
              <a:rPr lang="pl-PL" sz="1400" dirty="0" err="1">
                <a:solidFill>
                  <a:srgbClr val="FFFFCC"/>
                </a:solidFill>
              </a:rPr>
              <a:t>wellness</a:t>
            </a:r>
            <a:r>
              <a:rPr lang="pl-PL" sz="1400" dirty="0">
                <a:solidFill>
                  <a:srgbClr val="FFFFCC"/>
                </a:solidFill>
              </a:rPr>
              <a:t> &amp; Spa, fitness)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utrzymaniem równowagi psychicznej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aktywnym wypoczynkiem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dirty="0"/>
          </a:p>
        </p:txBody>
      </p:sp>
      <p:pic>
        <p:nvPicPr>
          <p:cNvPr id="27652" name="Obraz 3">
            <a:extLst>
              <a:ext uri="{FF2B5EF4-FFF2-40B4-BE49-F238E27FC236}">
                <a16:creationId xmlns:a16="http://schemas.microsoft.com/office/drawing/2014/main" id="{CA9D7A15-5130-405E-8018-9071414E3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5321300"/>
            <a:ext cx="26543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Obraz 5">
            <a:extLst>
              <a:ext uri="{FF2B5EF4-FFF2-40B4-BE49-F238E27FC236}">
                <a16:creationId xmlns:a16="http://schemas.microsoft.com/office/drawing/2014/main" id="{22CE86B7-09D5-4813-A447-B312D6537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50" y="3027363"/>
            <a:ext cx="2605088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Obraz 6">
            <a:extLst>
              <a:ext uri="{FF2B5EF4-FFF2-40B4-BE49-F238E27FC236}">
                <a16:creationId xmlns:a16="http://schemas.microsoft.com/office/drawing/2014/main" id="{A04C7181-1F7A-486F-AADB-8C28C908E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33713"/>
            <a:ext cx="18732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Obraz 8">
            <a:extLst>
              <a:ext uri="{FF2B5EF4-FFF2-40B4-BE49-F238E27FC236}">
                <a16:creationId xmlns:a16="http://schemas.microsoft.com/office/drawing/2014/main" id="{ADF26BA0-5929-4914-9762-7965C32C4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5353050"/>
            <a:ext cx="1841500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167CB6-3B9F-477C-AFDF-DD9F48A69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0"/>
            <a:ext cx="8964612" cy="1873250"/>
          </a:xfrm>
        </p:spPr>
        <p:txBody>
          <a:bodyPr/>
          <a:lstStyle/>
          <a:p>
            <a:pPr marL="742950" indent="-742950">
              <a:buFont typeface="+mj-lt"/>
              <a:buAutoNum type="arabicPeriod" startAt="5"/>
              <a:defRPr/>
            </a:pPr>
            <a:r>
              <a:rPr lang="pl-PL" altLang="pl-PL" sz="3600" dirty="0">
                <a:solidFill>
                  <a:srgbClr val="FFFFFF"/>
                </a:solidFill>
                <a:effectLst/>
              </a:rPr>
              <a:t>Niezwykłe przygody</a:t>
            </a:r>
            <a:br>
              <a:rPr lang="pl-PL" altLang="pl-PL" sz="3600" dirty="0">
                <a:solidFill>
                  <a:srgbClr val="FFFFFF"/>
                </a:solidFill>
                <a:effectLst/>
              </a:rPr>
            </a:br>
            <a:br>
              <a:rPr lang="pl-PL" altLang="pl-PL" sz="1800" b="0" dirty="0">
                <a:solidFill>
                  <a:srgbClr val="FFFFCC"/>
                </a:solidFill>
              </a:rPr>
            </a:br>
            <a:r>
              <a:rPr lang="pl-PL" altLang="pl-PL" sz="1800" b="0" dirty="0">
                <a:solidFill>
                  <a:srgbClr val="FFFFCC"/>
                </a:solidFill>
              </a:rPr>
              <a:t>Emocjonalna ucieczka od codziennych kłopotów</a:t>
            </a:r>
            <a:endParaRPr lang="pl-PL" sz="18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F91C08-7E20-47DF-85B7-68C79B700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916113"/>
            <a:ext cx="8675687" cy="5113337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altLang="pl-PL" sz="2800" b="1" dirty="0">
                <a:solidFill>
                  <a:srgbClr val="FFFFCC"/>
                </a:solidFill>
              </a:rPr>
              <a:t>Konsekwencje</a:t>
            </a:r>
          </a:p>
          <a:p>
            <a:pPr>
              <a:defRPr/>
            </a:pPr>
            <a:endParaRPr lang="pl-PL" alt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r>
              <a:rPr lang="pl-PL" altLang="pl-PL" sz="1600" dirty="0"/>
              <a:t>Spędzanie atrakcyjnego urlopu w kontakcie z przyrodą</a:t>
            </a:r>
          </a:p>
          <a:p>
            <a:pPr>
              <a:defRPr/>
            </a:pPr>
            <a:r>
              <a:rPr lang="pl-PL" sz="1600" dirty="0"/>
              <a:t>Aktywny wypoczynek</a:t>
            </a:r>
          </a:p>
          <a:p>
            <a:pPr>
              <a:defRPr/>
            </a:pPr>
            <a:r>
              <a:rPr lang="pl-PL" sz="1600" dirty="0"/>
              <a:t>Ekstremalne sporty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</p:txBody>
      </p:sp>
      <p:pic>
        <p:nvPicPr>
          <p:cNvPr id="28676" name="Obraz 4">
            <a:extLst>
              <a:ext uri="{FF2B5EF4-FFF2-40B4-BE49-F238E27FC236}">
                <a16:creationId xmlns:a16="http://schemas.microsoft.com/office/drawing/2014/main" id="{E40EBE61-6B72-4FCF-8B28-0480C91D5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2911475"/>
            <a:ext cx="2130425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Obraz 5">
            <a:extLst>
              <a:ext uri="{FF2B5EF4-FFF2-40B4-BE49-F238E27FC236}">
                <a16:creationId xmlns:a16="http://schemas.microsoft.com/office/drawing/2014/main" id="{092B3957-7BC1-45D2-86E5-40F98C96D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2881313"/>
            <a:ext cx="2651125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5D7BBE9-8DAF-4B0F-9ABF-1C0DAF20F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71" y="2924944"/>
            <a:ext cx="1869629" cy="1400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633CD7B-CA4A-4745-AC08-2AE0CEB51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3652" y="2880614"/>
            <a:ext cx="2205156" cy="1467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>
            <a:extLst>
              <a:ext uri="{FF2B5EF4-FFF2-40B4-BE49-F238E27FC236}">
                <a16:creationId xmlns:a16="http://schemas.microsoft.com/office/drawing/2014/main" id="{8E9549DD-16AC-4202-AF7E-A62410C3F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2700"/>
            <a:ext cx="8964612" cy="1903413"/>
          </a:xfrm>
        </p:spPr>
        <p:txBody>
          <a:bodyPr/>
          <a:lstStyle/>
          <a:p>
            <a:pPr marL="742950" indent="-742950">
              <a:buFont typeface="Tahoma" panose="020B0604030504040204" pitchFamily="34" charset="0"/>
              <a:buAutoNum type="arabicPeriod" startAt="6"/>
            </a:pPr>
            <a:r>
              <a:rPr lang="pl-PL" altLang="pl-PL" sz="3600">
                <a:effectLst/>
              </a:rPr>
              <a:t>Odpowiedzialność za społeczeństwo, za środowisko naturalne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479AFD-0590-4ED2-8E89-D44D4E904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133600"/>
            <a:ext cx="8675687" cy="4724400"/>
          </a:xfrm>
        </p:spPr>
        <p:txBody>
          <a:bodyPr/>
          <a:lstStyle/>
          <a:p>
            <a:pPr>
              <a:defRPr/>
            </a:pPr>
            <a:r>
              <a:rPr lang="pl-PL" sz="1800" dirty="0">
                <a:solidFill>
                  <a:srgbClr val="FFFFCC"/>
                </a:solidFill>
              </a:rPr>
              <a:t>Prowadzenie zaangażowanego i świadomego życia</a:t>
            </a:r>
          </a:p>
          <a:p>
            <a:pPr>
              <a:defRPr/>
            </a:pPr>
            <a:r>
              <a:rPr lang="pl-PL" sz="1800" dirty="0">
                <a:solidFill>
                  <a:srgbClr val="FFFFCC"/>
                </a:solidFill>
              </a:rPr>
              <a:t>Dbałość o zrównoważony rozwój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2800" b="1" dirty="0"/>
              <a:t>Konsekwencje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Wykorzystanie naturalnych źródeł energii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Efektywne wykorzystanie zasobów poprzez ich współdzielenie 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Wybór regionów oferujących zróżnicowany i zrównoważony produkt:</a:t>
            </a:r>
          </a:p>
          <a:p>
            <a:pPr>
              <a:defRPr/>
            </a:pPr>
            <a:r>
              <a:rPr lang="pl-PL" sz="1600" dirty="0"/>
              <a:t>regionalny charakter i autentyczność </a:t>
            </a:r>
          </a:p>
          <a:p>
            <a:pPr>
              <a:defRPr/>
            </a:pPr>
            <a:r>
              <a:rPr lang="pl-PL" sz="1600" dirty="0"/>
              <a:t>miejsce z duszą i historią</a:t>
            </a:r>
          </a:p>
          <a:p>
            <a:pPr>
              <a:defRPr/>
            </a:pPr>
            <a:r>
              <a:rPr lang="pl-PL" sz="1600" dirty="0"/>
              <a:t>obiekt z dala od licznie odwiedzanych miejsc</a:t>
            </a:r>
          </a:p>
          <a:p>
            <a:pPr>
              <a:defRPr/>
            </a:pPr>
            <a:r>
              <a:rPr lang="pl-PL" sz="1600" dirty="0"/>
              <a:t>„natura” (pro natura, </a:t>
            </a:r>
            <a:r>
              <a:rPr lang="pl-PL" sz="1600" dirty="0" err="1"/>
              <a:t>wellness</a:t>
            </a:r>
            <a:r>
              <a:rPr lang="pl-PL" sz="1600" dirty="0"/>
              <a:t>, powrót do tradycji)</a:t>
            </a:r>
          </a:p>
          <a:p>
            <a:pPr>
              <a:defRPr/>
            </a:pPr>
            <a:r>
              <a:rPr lang="pl-PL" sz="1600" dirty="0"/>
              <a:t>produkty najmniej przetworzone, pochodzące z miejscowej gastronomii, unikanie konserwantów w żywności i w kosmetykach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dirty="0"/>
          </a:p>
        </p:txBody>
      </p:sp>
      <p:pic>
        <p:nvPicPr>
          <p:cNvPr id="29700" name="Obraz 3">
            <a:extLst>
              <a:ext uri="{FF2B5EF4-FFF2-40B4-BE49-F238E27FC236}">
                <a16:creationId xmlns:a16="http://schemas.microsoft.com/office/drawing/2014/main" id="{CB3427A7-93FA-417B-B707-92F3788F4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2614613"/>
            <a:ext cx="4181475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Obraz 9">
            <a:extLst>
              <a:ext uri="{FF2B5EF4-FFF2-40B4-BE49-F238E27FC236}">
                <a16:creationId xmlns:a16="http://schemas.microsoft.com/office/drawing/2014/main" id="{5FF8AB62-315B-42C0-A437-889B7F0C7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82863"/>
            <a:ext cx="1865313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B9FD80F-DC41-4786-8B50-D875EE9F9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657" y="4515212"/>
            <a:ext cx="1865729" cy="139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C5C6E1-C520-4FE2-B519-F61F734A2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1793875"/>
          </a:xfrm>
        </p:spPr>
        <p:txBody>
          <a:bodyPr/>
          <a:lstStyle/>
          <a:p>
            <a:pPr marL="742950" indent="-742950">
              <a:buFont typeface="+mj-lt"/>
              <a:buAutoNum type="arabicPeriod" startAt="7"/>
              <a:defRPr/>
            </a:pPr>
            <a:r>
              <a:rPr lang="pl-PL" altLang="pl-PL" sz="3600" dirty="0">
                <a:solidFill>
                  <a:srgbClr val="FFFFFF"/>
                </a:solidFill>
                <a:effectLst/>
              </a:rPr>
              <a:t>Dążenie do doskonalenia własnej osobowości, chęć bycia postrzeganym inaczej niż wszyscy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B54BB7-ACE5-42EC-ADD1-CE322110E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989138"/>
            <a:ext cx="8675687" cy="4868862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1800" dirty="0">
                <a:solidFill>
                  <a:srgbClr val="FFFFCC"/>
                </a:solidFill>
              </a:rPr>
              <a:t>Przekonanie o konieczności:</a:t>
            </a:r>
          </a:p>
          <a:p>
            <a:pPr>
              <a:defRPr/>
            </a:pPr>
            <a:r>
              <a:rPr lang="pl-PL" sz="1600" dirty="0"/>
              <a:t>podwyższania kwalifikacji w zakresie wykształcenia zawodowego (praktycznego, branżowego) </a:t>
            </a:r>
          </a:p>
          <a:p>
            <a:pPr>
              <a:defRPr/>
            </a:pPr>
            <a:r>
              <a:rPr lang="pl-PL" sz="1600" dirty="0"/>
              <a:t>tzw. lepszego, świadomego i bardziej jakościowego życia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2800" b="1" dirty="0">
                <a:solidFill>
                  <a:srgbClr val="FFFFCC"/>
                </a:solidFill>
              </a:rPr>
              <a:t>Konsekwencje</a:t>
            </a:r>
          </a:p>
          <a:p>
            <a:pPr>
              <a:defRPr/>
            </a:pPr>
            <a:r>
              <a:rPr lang="pl-PL" sz="1600" dirty="0"/>
              <a:t>Łączenie podróży biznesowych z wypoczynkiem psychicznym i fizycznym oraz edukacją w zakresie rozwoju interpersonalnego</a:t>
            </a:r>
          </a:p>
          <a:p>
            <a:pPr>
              <a:defRPr/>
            </a:pPr>
            <a:r>
              <a:rPr lang="pl-PL" sz="1600" dirty="0"/>
              <a:t>Wzrost popytu na pobyty edukacyjne, edukacyjno-zdrowotne: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połączenie przyjemności i nauki (np. organizacja szkoleń i </a:t>
            </a:r>
            <a:r>
              <a:rPr lang="pl-PL" sz="1600" dirty="0" err="1">
                <a:solidFill>
                  <a:srgbClr val="FFFFCC"/>
                </a:solidFill>
              </a:rPr>
              <a:t>workshopów</a:t>
            </a:r>
            <a:r>
              <a:rPr lang="pl-PL" sz="1600" dirty="0">
                <a:solidFill>
                  <a:srgbClr val="FFFFCC"/>
                </a:solidFill>
              </a:rPr>
              <a:t> w obiektach z infrastrukturą rekreacyjno-pielęgnacyjną, pobyty wypoczynkowe połączone z nauką zdrowego sposobu odżywiania się)</a:t>
            </a:r>
          </a:p>
          <a:p>
            <a:pPr>
              <a:defRPr/>
            </a:pPr>
            <a:endParaRPr lang="pl-PL" dirty="0"/>
          </a:p>
        </p:txBody>
      </p:sp>
      <p:pic>
        <p:nvPicPr>
          <p:cNvPr id="30724" name="Obraz 7">
            <a:extLst>
              <a:ext uri="{FF2B5EF4-FFF2-40B4-BE49-F238E27FC236}">
                <a16:creationId xmlns:a16="http://schemas.microsoft.com/office/drawing/2014/main" id="{7B7D2138-5B0E-4144-962F-6D547E53A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3286125"/>
            <a:ext cx="208756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Obraz 5">
            <a:extLst>
              <a:ext uri="{FF2B5EF4-FFF2-40B4-BE49-F238E27FC236}">
                <a16:creationId xmlns:a16="http://schemas.microsoft.com/office/drawing/2014/main" id="{EA65CCE2-3EB7-4ABF-B215-06754B5A4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05175"/>
            <a:ext cx="460216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C5C6E1-C520-4FE2-B519-F61F734A2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1793875"/>
          </a:xfrm>
        </p:spPr>
        <p:txBody>
          <a:bodyPr/>
          <a:lstStyle/>
          <a:p>
            <a:pPr marL="742950" indent="-742950">
              <a:buFont typeface="+mj-lt"/>
              <a:buAutoNum type="arabicPeriod" startAt="7"/>
              <a:defRPr/>
            </a:pPr>
            <a:r>
              <a:rPr lang="pl-PL" altLang="pl-PL" sz="3600" dirty="0">
                <a:solidFill>
                  <a:srgbClr val="FFFFFF"/>
                </a:solidFill>
                <a:effectLst/>
              </a:rPr>
              <a:t>Dążenie do doskonalenia własnej osobowości, chęć bycia postrzeganym inaczej niż wszyscy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B54BB7-ACE5-42EC-ADD1-CE322110E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133600"/>
            <a:ext cx="8675687" cy="47244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1800" dirty="0">
                <a:solidFill>
                  <a:srgbClr val="FFFFCC"/>
                </a:solidFill>
              </a:rPr>
              <a:t>Wzrost zapotrzebowania na podnoszenie kwalifikacji w zakresie:</a:t>
            </a:r>
          </a:p>
          <a:p>
            <a:pPr>
              <a:defRPr/>
            </a:pPr>
            <a:r>
              <a:rPr lang="pl-PL" sz="1600" dirty="0"/>
              <a:t>umiejętności personalnych</a:t>
            </a:r>
          </a:p>
          <a:p>
            <a:pPr>
              <a:defRPr/>
            </a:pPr>
            <a:r>
              <a:rPr lang="pl-PL" sz="1600" dirty="0"/>
              <a:t>zdobywania nowych umiejętności (pasje i zainteresowania w czasie wolnym)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2800" b="1" dirty="0">
                <a:solidFill>
                  <a:srgbClr val="FFFFCC"/>
                </a:solidFill>
              </a:rPr>
              <a:t>Konsekwencje</a:t>
            </a:r>
          </a:p>
          <a:p>
            <a:pPr>
              <a:defRPr/>
            </a:pPr>
            <a:r>
              <a:rPr lang="pl-PL" sz="1600" dirty="0"/>
              <a:t>Poszukiwanie symboli statusu społecznego (podróże luksusowe, fitness, dbałość o kondycję)</a:t>
            </a:r>
          </a:p>
          <a:p>
            <a:pPr>
              <a:defRPr/>
            </a:pPr>
            <a:r>
              <a:rPr lang="pl-PL" sz="1600" dirty="0"/>
              <a:t>Częstsze zainteresowania elementami sztuki, kultury i historii (włączanie tych elementów do imprez zorganizowanych i indywidualnych)</a:t>
            </a:r>
          </a:p>
          <a:p>
            <a:pPr>
              <a:defRPr/>
            </a:pPr>
            <a:r>
              <a:rPr lang="pl-PL" sz="1600" dirty="0"/>
              <a:t>Preferowane ośrodki oferujące zagospodarowanie czasu wolnego, produkty specjalistyczne (odróżniające się), oferty „szyte na miarę” (np. kursy osobowościowe, pola golfowe)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3CB5A65-F4B3-4E4C-8D2B-7D306CE57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514" y="3165414"/>
            <a:ext cx="2733675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C3F5F36-2C67-4D23-A007-870FF853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296" y="3165414"/>
            <a:ext cx="2997408" cy="1684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D05272-872A-472D-814F-5AC994CD6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0"/>
            <a:ext cx="7710487" cy="1844675"/>
          </a:xfrm>
        </p:spPr>
        <p:txBody>
          <a:bodyPr/>
          <a:lstStyle/>
          <a:p>
            <a:pPr>
              <a:defRPr/>
            </a:pPr>
            <a:r>
              <a:rPr lang="pl-PL" sz="3600" dirty="0">
                <a:solidFill>
                  <a:schemeClr val="tx1"/>
                </a:solidFill>
              </a:rPr>
              <a:t>Aktywność fizyczna</a:t>
            </a:r>
            <a:br>
              <a:rPr lang="pl-PL" sz="6000" dirty="0">
                <a:solidFill>
                  <a:schemeClr val="tx1"/>
                </a:solidFill>
              </a:rPr>
            </a:br>
            <a:r>
              <a:rPr lang="pl-PL" sz="1800" b="0" dirty="0">
                <a:solidFill>
                  <a:srgbClr val="FFFFCC"/>
                </a:solidFill>
                <a:effectLst/>
              </a:rPr>
              <a:t>We współczesnym świecie stanowi nieodłączny element stylu życia</a:t>
            </a:r>
            <a:endParaRPr lang="pl-PL" sz="1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27C031-81D3-48A7-BE60-626817759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844675"/>
            <a:ext cx="8604250" cy="5013325"/>
          </a:xfrm>
        </p:spPr>
        <p:txBody>
          <a:bodyPr/>
          <a:lstStyle/>
          <a:p>
            <a:pPr>
              <a:defRPr/>
            </a:pPr>
            <a:r>
              <a:rPr lang="pl-PL" sz="1600" dirty="0">
                <a:effectLst/>
              </a:rPr>
              <a:t>Badania Karolczak-Biernackiej (2000) wykazują, że dużo cech pożądanych przez pracodawców, kształtowanych jest przez aktywność fizyczną/sport: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odporność na wysiłek,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skuteczne działanie w stresie, 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umiejętność funkcjonowania w sytuacji konkurencji.</a:t>
            </a:r>
          </a:p>
          <a:p>
            <a:pPr>
              <a:defRPr/>
            </a:pP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  <a:effectLst/>
            </a:endParaRPr>
          </a:p>
          <a:p>
            <a:pPr>
              <a:defRPr/>
            </a:pPr>
            <a:r>
              <a:rPr lang="pl-PL" sz="1600" dirty="0">
                <a:solidFill>
                  <a:srgbClr val="FFFFFF"/>
                </a:solidFill>
                <a:effectLst/>
              </a:rPr>
              <a:t>W stereotypowym widzeniu, sportowcy odróżniają się do przeciętnych osób (Polaków) aktywnością, gotowością wysiłku, pracowitością, perfekcjonizmem, dbałością o rozwój, szacunkiem dla rywali, akceptacją rywalizacji i dążeniem do osiągnięć </a:t>
            </a:r>
            <a:r>
              <a:rPr lang="pl-PL" sz="1200" dirty="0">
                <a:solidFill>
                  <a:srgbClr val="FFFFFF"/>
                </a:solidFill>
                <a:effectLst/>
              </a:rPr>
              <a:t>(Karolczak-Biernacka 2000). 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Sport sprawia radość, jest źródłem optymizmu, uczy wysiłku, pobudza do osiągnięć, dyscyplinuje, promuje zachowania rycerskie </a:t>
            </a:r>
          </a:p>
          <a:p>
            <a:pPr>
              <a:defRPr/>
            </a:pPr>
            <a:endParaRPr lang="pl-PL" sz="1600" dirty="0">
              <a:effectLst/>
            </a:endParaRPr>
          </a:p>
          <a:p>
            <a:pPr>
              <a:defRPr/>
            </a:pPr>
            <a:r>
              <a:rPr lang="pl-PL" sz="1800" dirty="0">
                <a:solidFill>
                  <a:srgbClr val="FFFFFF"/>
                </a:solidFill>
                <a:effectLst/>
              </a:rPr>
              <a:t>Pozwala to widzieć aktywność fizyczną/sport w szerszej perspektywie nowych zadań, a nie tylko w kategorii ciała, sprawności motorycznej i wyniku</a:t>
            </a:r>
            <a:endParaRPr lang="pl-PL" sz="1800" dirty="0">
              <a:solidFill>
                <a:srgbClr val="FFFFFF"/>
              </a:solidFill>
            </a:endParaRPr>
          </a:p>
        </p:txBody>
      </p:sp>
      <p:pic>
        <p:nvPicPr>
          <p:cNvPr id="32772" name="Obraz 3">
            <a:extLst>
              <a:ext uri="{FF2B5EF4-FFF2-40B4-BE49-F238E27FC236}">
                <a16:creationId xmlns:a16="http://schemas.microsoft.com/office/drawing/2014/main" id="{7FD8D27B-4C8A-4A29-8243-9857A8222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2133600"/>
            <a:ext cx="13525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57AF2F-89B4-43B5-AB2A-0B6ADDE55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0"/>
            <a:ext cx="8964612" cy="1844675"/>
          </a:xfrm>
        </p:spPr>
        <p:txBody>
          <a:bodyPr/>
          <a:lstStyle/>
          <a:p>
            <a:pPr marL="742950" indent="-742950">
              <a:buFont typeface="+mj-lt"/>
              <a:buAutoNum type="arabicPeriod" startAt="8"/>
              <a:defRPr/>
            </a:pPr>
            <a:r>
              <a:rPr lang="pl-PL" sz="3600" dirty="0">
                <a:solidFill>
                  <a:srgbClr val="FFFFFF"/>
                </a:solidFill>
              </a:rPr>
              <a:t>Małe słabostki</a:t>
            </a:r>
            <a:br>
              <a:rPr lang="pl-PL" sz="3600" dirty="0">
                <a:solidFill>
                  <a:srgbClr val="FFFFFF"/>
                </a:solidFill>
              </a:rPr>
            </a:br>
            <a:br>
              <a:rPr lang="pl-PL" sz="3600" dirty="0">
                <a:solidFill>
                  <a:srgbClr val="FFFFFF"/>
                </a:solidFill>
              </a:rPr>
            </a:br>
            <a:r>
              <a:rPr lang="pl-PL" sz="1800" b="0" dirty="0">
                <a:solidFill>
                  <a:srgbClr val="FFFFCC"/>
                </a:solidFill>
              </a:rPr>
              <a:t>Tworzenie i korzystanie z odskoczni emocjonalnych, zadośćuczynienie za straty moralne, np. zafundowanie sobie „wycieczki życia”</a:t>
            </a:r>
            <a:endParaRPr lang="pl-PL" sz="1800" b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6802A-DA9A-44B0-A236-549D84D5C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4292600"/>
            <a:ext cx="8675687" cy="25654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2800" b="1" dirty="0"/>
              <a:t>Konsekwencje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Wzrost znaczenia doznań, „smakowania” życia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  <a:effectLst/>
              </a:rPr>
              <a:t>Cena coraz częściej przestaje być wyznacznikiem wyboru oferty 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Bardziej zróżnicowane zachowania klientów (w tym roku wakacje skromne - w przyszłym luksusowe, w tym roku dalsze - w następnym bliższe)</a:t>
            </a: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/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</p:txBody>
      </p:sp>
      <p:pic>
        <p:nvPicPr>
          <p:cNvPr id="33796" name="Obraz 3">
            <a:extLst>
              <a:ext uri="{FF2B5EF4-FFF2-40B4-BE49-F238E27FC236}">
                <a16:creationId xmlns:a16="http://schemas.microsoft.com/office/drawing/2014/main" id="{D211492B-25F7-4E2A-BD56-37C629905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420938"/>
            <a:ext cx="3267075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8875EA6-15DC-477A-9A13-7748FD628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424" y="2420888"/>
            <a:ext cx="1960739" cy="1762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BDE72DB-83B8-4DC8-AB2A-8EBC6BDAD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422233"/>
            <a:ext cx="2947883" cy="1650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F474ABF7-7561-4C7D-8081-B14EAD09C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880" y="4168823"/>
            <a:ext cx="2124699" cy="1408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57AF2F-89B4-43B5-AB2A-0B6ADDE55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pPr marL="742950" indent="-742950">
              <a:buFont typeface="+mj-lt"/>
              <a:buAutoNum type="arabicPeriod" startAt="9"/>
              <a:defRPr/>
            </a:pPr>
            <a:r>
              <a:rPr lang="pl-PL" sz="3600" dirty="0">
                <a:solidFill>
                  <a:srgbClr val="FFFFFF"/>
                </a:solidFill>
              </a:rPr>
              <a:t>Poszukiwanie usprawniających życie usług i produktów</a:t>
            </a:r>
            <a:endParaRPr lang="pl-PL" sz="3600" b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6802A-DA9A-44B0-A236-549D84D5C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844675"/>
            <a:ext cx="8604250" cy="501332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2800" b="1" dirty="0">
                <a:solidFill>
                  <a:srgbClr val="FFFFCC"/>
                </a:solidFill>
              </a:rPr>
              <a:t>Konsekwencje</a:t>
            </a:r>
          </a:p>
          <a:p>
            <a:pPr>
              <a:defRPr/>
            </a:pPr>
            <a:endParaRPr lang="pl-PL" sz="1600" dirty="0">
              <a:solidFill>
                <a:srgbClr val="FFFFFF"/>
              </a:solidFill>
              <a:effectLst/>
            </a:endParaRPr>
          </a:p>
          <a:p>
            <a:pPr>
              <a:defRPr/>
            </a:pPr>
            <a:r>
              <a:rPr lang="pl-PL" sz="1600" dirty="0">
                <a:solidFill>
                  <a:srgbClr val="FFFFFF"/>
                </a:solidFill>
                <a:effectLst/>
              </a:rPr>
              <a:t>O</a:t>
            </a:r>
            <a:r>
              <a:rPr lang="pl-PL" sz="1600" dirty="0">
                <a:effectLst/>
              </a:rPr>
              <a:t>czekiwanie standardowego wyposażenia obiektów w technologie </a:t>
            </a:r>
            <a:r>
              <a:rPr lang="pl-PL" sz="1600" dirty="0">
                <a:solidFill>
                  <a:srgbClr val="FFFFFF"/>
                </a:solidFill>
              </a:rPr>
              <a:t>informatyczne</a:t>
            </a:r>
            <a:endParaRPr lang="pl-PL" sz="1600" dirty="0"/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szeroki dostęp do Internetu, TV internetowej, internetowych wypożyczalni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możliwość wideokonferencji</a:t>
            </a:r>
          </a:p>
          <a:p>
            <a:pPr>
              <a:defRPr/>
            </a:pPr>
            <a:r>
              <a:rPr lang="pl-PL" sz="1600" dirty="0">
                <a:solidFill>
                  <a:srgbClr val="FFFFCC"/>
                </a:solidFill>
              </a:rPr>
              <a:t>możliwość dokonywania płatności internetowych oraz dokonywania rezerwacji</a:t>
            </a:r>
          </a:p>
          <a:p>
            <a:pPr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CC"/>
              </a:solidFill>
            </a:endParaRPr>
          </a:p>
          <a:p>
            <a:pPr>
              <a:defRPr/>
            </a:pPr>
            <a:endParaRPr lang="pl-PL" altLang="pl-PL" sz="1000" dirty="0"/>
          </a:p>
          <a:p>
            <a:pPr>
              <a:defRPr/>
            </a:pPr>
            <a:r>
              <a:rPr lang="pl-PL" sz="1600" dirty="0">
                <a:solidFill>
                  <a:srgbClr val="FFFFFF"/>
                </a:solidFill>
              </a:rPr>
              <a:t>W związku z nadmiarem obowiązków – pożądane bary szybkiej obsługi, wyposażone apartamenty, pralnie itp. </a:t>
            </a:r>
          </a:p>
          <a:p>
            <a:pPr>
              <a:defRPr/>
            </a:pPr>
            <a:r>
              <a:rPr lang="pl-PL" sz="1600" dirty="0">
                <a:solidFill>
                  <a:srgbClr val="FFFFFF"/>
                </a:solidFill>
              </a:rPr>
              <a:t>Wzrost znaczenia Internetu jako źródła informacji oraz platform służących nabywaniu produktów i usług czasu wolnego</a:t>
            </a:r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F45F23C-4D18-4F64-8266-F2C20356B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570" y="3946253"/>
            <a:ext cx="2259335" cy="1503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AFDA0B9-733E-4BB3-BDBC-0D9E97401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307" y="3946252"/>
            <a:ext cx="2552430" cy="1503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2" name="Obraz 5">
            <a:extLst>
              <a:ext uri="{FF2B5EF4-FFF2-40B4-BE49-F238E27FC236}">
                <a16:creationId xmlns:a16="http://schemas.microsoft.com/office/drawing/2014/main" id="{D2CEB54E-CD44-41C2-9A36-A5C15D871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933825"/>
            <a:ext cx="2792413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57AF2F-89B4-43B5-AB2A-0B6ADDE55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0"/>
            <a:ext cx="8959850" cy="1844675"/>
          </a:xfrm>
        </p:spPr>
        <p:txBody>
          <a:bodyPr/>
          <a:lstStyle/>
          <a:p>
            <a:pPr marL="742950" indent="-742950">
              <a:buFont typeface="+mj-lt"/>
              <a:buAutoNum type="arabicPeriod" startAt="10"/>
              <a:defRPr/>
            </a:pPr>
            <a:r>
              <a:rPr lang="pl-PL" sz="3600" dirty="0">
                <a:solidFill>
                  <a:srgbClr val="FFFFFF"/>
                </a:solidFill>
              </a:rPr>
              <a:t>Konsumenci walczący </a:t>
            </a:r>
            <a:br>
              <a:rPr lang="pl-PL" sz="3600" dirty="0">
                <a:solidFill>
                  <a:srgbClr val="FFFFFF"/>
                </a:solidFill>
              </a:rPr>
            </a:br>
            <a:endParaRPr lang="pl-PL" sz="28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6802A-DA9A-44B0-A236-549D84D5C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449513"/>
            <a:ext cx="8675687" cy="501332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l-PL" sz="2800" b="1" dirty="0">
                <a:solidFill>
                  <a:srgbClr val="FFFFCC"/>
                </a:solidFill>
              </a:rPr>
              <a:t>Konsekwencje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2800" b="1" dirty="0">
              <a:solidFill>
                <a:srgbClr val="FFFFCC"/>
              </a:solidFill>
            </a:endParaRPr>
          </a:p>
          <a:p>
            <a:pPr>
              <a:defRPr/>
            </a:pPr>
            <a:r>
              <a:rPr lang="pl-PL" sz="1600" dirty="0"/>
              <a:t>Wzrost oczekiwań i wymagań gości w stosunku do jakości i komfortu obiektów</a:t>
            </a:r>
          </a:p>
          <a:p>
            <a:pPr>
              <a:defRPr/>
            </a:pPr>
            <a:r>
              <a:rPr lang="pl-PL" sz="1600" dirty="0"/>
              <a:t>Nietolerancja dla tandetnych i bezużytecznych usług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>
                <a:effectLst/>
              </a:rPr>
              <a:t>Oczekiwanie bezpieczeństwa na każdym etapie świadczenia usługi (zabezpieczenie własności materialnej, bezpieczeństwo sanitarne, higieniczne, ze strony personelu usługowego)</a:t>
            </a:r>
          </a:p>
          <a:p>
            <a:pPr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/>
              <a:t>Wzrost pewności konsumentów powoduje, że otwarcie wyrażają swoje potrzeby i dochodzą swoich praw (lepsza ochrona prawna klienta)</a:t>
            </a: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altLang="pl-PL" sz="1600" dirty="0"/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  <a:p>
            <a:pPr>
              <a:defRPr/>
            </a:pPr>
            <a:endParaRPr lang="pl-PL" sz="1600" dirty="0">
              <a:solidFill>
                <a:srgbClr val="FFFFFF"/>
              </a:solidFill>
            </a:endParaRPr>
          </a:p>
        </p:txBody>
      </p:sp>
      <p:pic>
        <p:nvPicPr>
          <p:cNvPr id="35844" name="Obraz 3">
            <a:extLst>
              <a:ext uri="{FF2B5EF4-FFF2-40B4-BE49-F238E27FC236}">
                <a16:creationId xmlns:a16="http://schemas.microsoft.com/office/drawing/2014/main" id="{F18902A7-10DE-4CEE-89EE-2A8D9114C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1804988"/>
            <a:ext cx="113665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F9C43A2-4C50-43EC-8909-E51BCA26F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916" y="1844674"/>
            <a:ext cx="3973686" cy="1338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9BF85-76CB-4F14-9E70-AE80EB143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675"/>
          </a:xfrm>
        </p:spPr>
        <p:txBody>
          <a:bodyPr/>
          <a:lstStyle/>
          <a:p>
            <a:pPr>
              <a:defRPr/>
            </a:pP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sz="4000" dirty="0">
                <a:effectLst/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r>
              <a:rPr lang="pl-PL" altLang="pl-PL" sz="2400" dirty="0">
                <a:solidFill>
                  <a:srgbClr val="FF0000"/>
                </a:solidFill>
              </a:rPr>
              <a:t> </a:t>
            </a: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br>
              <a:rPr lang="pl-PL" altLang="pl-PL" sz="2400" dirty="0">
                <a:solidFill>
                  <a:srgbClr val="FF0000"/>
                </a:solidFill>
              </a:rPr>
            </a:br>
            <a:endParaRPr lang="pl-PL" sz="2400" b="0" dirty="0">
              <a:solidFill>
                <a:srgbClr val="FFFFCC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277606-1287-49DA-B3D8-8A32F38CB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844675"/>
            <a:ext cx="8675687" cy="5113338"/>
          </a:xfrm>
        </p:spPr>
        <p:txBody>
          <a:bodyPr/>
          <a:lstStyle/>
          <a:p>
            <a:pPr>
              <a:defRPr/>
            </a:pPr>
            <a:endParaRPr lang="pl-PL" altLang="pl-PL" sz="1600" dirty="0">
              <a:solidFill>
                <a:srgbClr val="FFC000"/>
              </a:solidFill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pl-PL" sz="2800" b="1" dirty="0">
                <a:solidFill>
                  <a:srgbClr val="FFFF99"/>
                </a:solidFill>
                <a:effectLst/>
              </a:rPr>
              <a:t>Dziękuję bardzo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pl-PL"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blask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blask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blask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blask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blask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blask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blask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blask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blask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blask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blask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8308</TotalTime>
  <Words>2020</Words>
  <Application>Microsoft Office PowerPoint</Application>
  <PresentationFormat>Pokaz na ekranie (4:3)</PresentationFormat>
  <Paragraphs>427</Paragraphs>
  <Slides>32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8" baseType="lpstr">
      <vt:lpstr>Tahoma</vt:lpstr>
      <vt:lpstr>Arial</vt:lpstr>
      <vt:lpstr>Wingdings</vt:lpstr>
      <vt:lpstr>Calibri</vt:lpstr>
      <vt:lpstr>Wingdings 2</vt:lpstr>
      <vt:lpstr>Poblask</vt:lpstr>
      <vt:lpstr>Trend zdrowego stylu życia a budowanie marki agroturystycznej Slow life – slow food – slow travel</vt:lpstr>
      <vt:lpstr>Życie współczesnego człowieka związane jest zarówno z dobrodziejstwami cywilizacji, jak i jej negatywnymi konsekwencjami</vt:lpstr>
      <vt:lpstr>Choroby cywilizacyjne</vt:lpstr>
      <vt:lpstr>Współczesność generuje nowe problemy</vt:lpstr>
      <vt:lpstr>Zdrowie, sprawność fizyczna to warunek podstawowych kompetencji zawodowych i społecznych  Osoby z przewlekłymi chorobami, niesprawne, niezbyt reprezentacyjne itp. mają kłopoty z uzyskaniem ciekawej i dobrze płatnej pracy</vt:lpstr>
      <vt:lpstr>Ile kosztuje choroba? Czy możemy leczyć się skutecznie i efektywnie? Poznaj wyniki Raportu Medicover! Raport „Praca. Zdrowie. Ekonomia. Perspektywa 2009-2013” </vt:lpstr>
      <vt:lpstr>Menedżerowie Raport „Praca. Zdrowie. Ekonomia. Perspektywa 2009-2013”</vt:lpstr>
      <vt:lpstr>Menedżerowie Raport „Praca. Zdrowie. Ekonomia. Perspektywa 2009-2013”</vt:lpstr>
      <vt:lpstr>Koszty absencji i prezenteizmu Raport „Praca. Zdrowie. Ekonomia. Perspektywa 2009-2013” </vt:lpstr>
      <vt:lpstr>Tak po stronie pracownika, jak i pracodawcy wzrosło znaczenie zdrowia pracownika jako najważniejszego czynnika wpływającego na efektywność pracy</vt:lpstr>
      <vt:lpstr>Następują zmiany zachowań społecznych Zmiana hierarchii potrzeb, ich poziomu, środków oraz sposobów zaspokajania </vt:lpstr>
      <vt:lpstr>Zmiana zachowań konsumenckich - postrzeganie własnej tożsamości</vt:lpstr>
      <vt:lpstr>Trendy demograficzne  jako źródło przemian zachowań konsumenckich</vt:lpstr>
      <vt:lpstr>Zmiana stylu życia, przewartościowanie osobistych potrzeb, zwiększenie zapotrzebowania na bardziej intensywne życie - powoduje, że ludzie coraz bardziej kładą nacisk na</vt:lpstr>
      <vt:lpstr>Trendy określające współczesne zachowanie konsumenckie</vt:lpstr>
      <vt:lpstr>Chęć odmiany, zwolnienia tempa życia, powrót do dawnych wartości, czystego otoczenia</vt:lpstr>
      <vt:lpstr>Slow life – slow food – slow travel Wypiera konsumpcjonizm, powierzchowne relacje, szybkie życie i szybkie jedzenie</vt:lpstr>
      <vt:lpstr>Odgradzanie się od zbyt uciążliwego świata </vt:lpstr>
      <vt:lpstr>Trend - dbałość o zdrowie Odejście od niezdrowego stylu życia, od zanieczyszczonego powietrza, od niezdrowego jedzenia, od siedzącego stylu życia, bezpieczeństwo</vt:lpstr>
      <vt:lpstr>Trend - dbałość o zdrowie Zdrowie to dobrostan fizyczny, psychiczny i społeczny, a nie jedynie obecność choroby lub niedołęstwa (WHO)</vt:lpstr>
      <vt:lpstr>Konsekwencje Bezpieczeństwo</vt:lpstr>
      <vt:lpstr>Konsekwencje Turystyka zdrowotna </vt:lpstr>
      <vt:lpstr>Odmładzanie się</vt:lpstr>
      <vt:lpstr>Niezwykłe przygody  Emocjonalna ucieczka od codziennych kłopotów</vt:lpstr>
      <vt:lpstr>Odpowiedzialność za społeczeństwo, za środowisko naturalne</vt:lpstr>
      <vt:lpstr>Dążenie do doskonalenia własnej osobowości, chęć bycia postrzeganym inaczej niż wszyscy</vt:lpstr>
      <vt:lpstr>Dążenie do doskonalenia własnej osobowości, chęć bycia postrzeganym inaczej niż wszyscy</vt:lpstr>
      <vt:lpstr>Aktywność fizyczna We współczesnym świecie stanowi nieodłączny element stylu życia</vt:lpstr>
      <vt:lpstr>Małe słabostki  Tworzenie i korzystanie z odskoczni emocjonalnych, zadośćuczynienie za straty moralne, np. zafundowanie sobie „wycieczki życia”</vt:lpstr>
      <vt:lpstr>Poszukiwanie usprawniających życie usług i produktów</vt:lpstr>
      <vt:lpstr>Konsumenci walczący  </vt:lpstr>
      <vt:lpstr>               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Nowe tendencje w turystyce światowej</dc:title>
  <dc:creator>Ela</dc:creator>
  <cp:lastModifiedBy>Elżbieta Biernat</cp:lastModifiedBy>
  <cp:revision>840</cp:revision>
  <dcterms:created xsi:type="dcterms:W3CDTF">2007-12-02T18:26:42Z</dcterms:created>
  <dcterms:modified xsi:type="dcterms:W3CDTF">2019-10-03T18:38:52Z</dcterms:modified>
</cp:coreProperties>
</file>