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74" r:id="rId3"/>
    <p:sldId id="257" r:id="rId4"/>
    <p:sldId id="265" r:id="rId5"/>
    <p:sldId id="262" r:id="rId6"/>
    <p:sldId id="266" r:id="rId7"/>
    <p:sldId id="267" r:id="rId8"/>
    <p:sldId id="268" r:id="rId9"/>
    <p:sldId id="273" r:id="rId10"/>
    <p:sldId id="280" r:id="rId11"/>
    <p:sldId id="270" r:id="rId12"/>
    <p:sldId id="269" r:id="rId13"/>
    <p:sldId id="272" r:id="rId14"/>
    <p:sldId id="275" r:id="rId15"/>
    <p:sldId id="271" r:id="rId16"/>
    <p:sldId id="276" r:id="rId17"/>
    <p:sldId id="277" r:id="rId18"/>
    <p:sldId id="278" r:id="rId19"/>
    <p:sldId id="279" r:id="rId20"/>
    <p:sldId id="259" r:id="rId2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3224"/>
    <a:srgbClr val="DDDDDC"/>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9BE713-D92D-49B7-AF01-F0F4158069F1}"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pl-PL"/>
        </a:p>
      </dgm:t>
    </dgm:pt>
    <dgm:pt modelId="{C917F4B5-7347-43EE-89B3-5054274CE806}">
      <dgm:prSet phldrT="[Tekst]" custT="1"/>
      <dgm:spPr/>
      <dgm:t>
        <a:bodyPr/>
        <a:lstStyle/>
        <a:p>
          <a:r>
            <a:rPr lang="pl-PL" sz="2000" dirty="0"/>
            <a:t>Chcieliśmy dowiedzieć się:</a:t>
          </a:r>
        </a:p>
      </dgm:t>
    </dgm:pt>
    <dgm:pt modelId="{B6CD40B0-1D14-46EA-85F5-E9F38566AFFE}" type="parTrans" cxnId="{4B79BEE9-62A5-4135-9697-B6BF57FBE3A4}">
      <dgm:prSet/>
      <dgm:spPr/>
      <dgm:t>
        <a:bodyPr/>
        <a:lstStyle/>
        <a:p>
          <a:endParaRPr lang="pl-PL"/>
        </a:p>
      </dgm:t>
    </dgm:pt>
    <dgm:pt modelId="{084CBED5-22D4-4682-97AD-8DCB46BD39DD}" type="sibTrans" cxnId="{4B79BEE9-62A5-4135-9697-B6BF57FBE3A4}">
      <dgm:prSet/>
      <dgm:spPr/>
      <dgm:t>
        <a:bodyPr/>
        <a:lstStyle/>
        <a:p>
          <a:endParaRPr lang="pl-PL"/>
        </a:p>
      </dgm:t>
    </dgm:pt>
    <dgm:pt modelId="{183F29EF-E354-439E-8F10-06CDBEF66DA1}">
      <dgm:prSet phldrT="[Tekst]" custT="1"/>
      <dgm:spPr/>
      <dgm:t>
        <a:bodyPr/>
        <a:lstStyle/>
        <a:p>
          <a:r>
            <a:rPr lang="pl-PL" sz="1600" dirty="0"/>
            <a:t>Jakie są przewagi konkurencyjne regionu?</a:t>
          </a:r>
        </a:p>
      </dgm:t>
    </dgm:pt>
    <dgm:pt modelId="{80A1E5F9-AAF7-47F1-B95B-783E743F407C}" type="parTrans" cxnId="{CB0F6227-91C6-4128-9FB6-D731C982612B}">
      <dgm:prSet/>
      <dgm:spPr/>
      <dgm:t>
        <a:bodyPr/>
        <a:lstStyle/>
        <a:p>
          <a:endParaRPr lang="pl-PL"/>
        </a:p>
      </dgm:t>
    </dgm:pt>
    <dgm:pt modelId="{CB725837-64B3-495F-B629-F9AFEB46B780}" type="sibTrans" cxnId="{CB0F6227-91C6-4128-9FB6-D731C982612B}">
      <dgm:prSet/>
      <dgm:spPr/>
      <dgm:t>
        <a:bodyPr/>
        <a:lstStyle/>
        <a:p>
          <a:endParaRPr lang="pl-PL"/>
        </a:p>
      </dgm:t>
    </dgm:pt>
    <dgm:pt modelId="{31DC66EA-F5FA-4F39-A744-A3452E66F1CA}">
      <dgm:prSet phldrT="[Tekst]"/>
      <dgm:spPr/>
      <dgm:t>
        <a:bodyPr/>
        <a:lstStyle/>
        <a:p>
          <a:endParaRPr lang="pl-PL" sz="3900" dirty="0"/>
        </a:p>
      </dgm:t>
    </dgm:pt>
    <dgm:pt modelId="{FD22ED1B-3E20-4A76-A6E6-9DF42C023AE7}" type="parTrans" cxnId="{D7C8972B-535F-4995-8AC4-7297548841C4}">
      <dgm:prSet/>
      <dgm:spPr/>
      <dgm:t>
        <a:bodyPr/>
        <a:lstStyle/>
        <a:p>
          <a:endParaRPr lang="pl-PL"/>
        </a:p>
      </dgm:t>
    </dgm:pt>
    <dgm:pt modelId="{6E9A4A85-7742-4C72-9193-7B03E741A755}" type="sibTrans" cxnId="{D7C8972B-535F-4995-8AC4-7297548841C4}">
      <dgm:prSet/>
      <dgm:spPr/>
      <dgm:t>
        <a:bodyPr/>
        <a:lstStyle/>
        <a:p>
          <a:endParaRPr lang="pl-PL"/>
        </a:p>
      </dgm:t>
    </dgm:pt>
    <dgm:pt modelId="{ABE31E42-0EF5-4CC5-9E59-8AB768AF1F98}">
      <dgm:prSet phldrT="[Tekst]" custT="1"/>
      <dgm:spPr/>
      <dgm:t>
        <a:bodyPr/>
        <a:lstStyle/>
        <a:p>
          <a:r>
            <a:rPr lang="pl-PL" sz="1600" dirty="0"/>
            <a:t>Jaka jest faktyczna wartość gospodarcza sektora?</a:t>
          </a:r>
        </a:p>
      </dgm:t>
    </dgm:pt>
    <dgm:pt modelId="{AFF86216-F52A-4599-8549-D74C5A439AED}" type="parTrans" cxnId="{9AB93D1A-2E48-4D60-A965-ABA94E0AEE9B}">
      <dgm:prSet/>
      <dgm:spPr/>
      <dgm:t>
        <a:bodyPr/>
        <a:lstStyle/>
        <a:p>
          <a:endParaRPr lang="pl-PL"/>
        </a:p>
      </dgm:t>
    </dgm:pt>
    <dgm:pt modelId="{671B46FF-3BE3-419A-8093-D88D8FB64E61}" type="sibTrans" cxnId="{9AB93D1A-2E48-4D60-A965-ABA94E0AEE9B}">
      <dgm:prSet/>
      <dgm:spPr/>
      <dgm:t>
        <a:bodyPr/>
        <a:lstStyle/>
        <a:p>
          <a:endParaRPr lang="pl-PL"/>
        </a:p>
      </dgm:t>
    </dgm:pt>
    <dgm:pt modelId="{345988FA-41C7-44B3-ACC7-5C93332E08F8}">
      <dgm:prSet phldrT="[Tekst]" custT="1"/>
      <dgm:spPr/>
      <dgm:t>
        <a:bodyPr/>
        <a:lstStyle/>
        <a:p>
          <a:r>
            <a:rPr lang="pl-PL" sz="1600" dirty="0"/>
            <a:t>Jakie rynki są naszymi docelowymi?</a:t>
          </a:r>
        </a:p>
      </dgm:t>
    </dgm:pt>
    <dgm:pt modelId="{54A868B7-8802-4551-A7C7-8AA63F710C44}" type="parTrans" cxnId="{F547AFE2-1233-40ED-8E75-10D609209F0B}">
      <dgm:prSet/>
      <dgm:spPr/>
      <dgm:t>
        <a:bodyPr/>
        <a:lstStyle/>
        <a:p>
          <a:endParaRPr lang="pl-PL"/>
        </a:p>
      </dgm:t>
    </dgm:pt>
    <dgm:pt modelId="{1E99A350-5C40-4136-B6F7-3D7249257D5A}" type="sibTrans" cxnId="{F547AFE2-1233-40ED-8E75-10D609209F0B}">
      <dgm:prSet/>
      <dgm:spPr/>
      <dgm:t>
        <a:bodyPr/>
        <a:lstStyle/>
        <a:p>
          <a:endParaRPr lang="pl-PL"/>
        </a:p>
      </dgm:t>
    </dgm:pt>
    <dgm:pt modelId="{0FCCAADA-1D52-4549-8FD5-67236BA12702}">
      <dgm:prSet phldrT="[Tekst]" custT="1"/>
      <dgm:spPr/>
      <dgm:t>
        <a:bodyPr/>
        <a:lstStyle/>
        <a:p>
          <a:endParaRPr lang="pl-PL" sz="1600" dirty="0"/>
        </a:p>
      </dgm:t>
    </dgm:pt>
    <dgm:pt modelId="{D554AE23-C9E7-4029-A2D6-50726ED570BE}" type="parTrans" cxnId="{F004158D-5C89-406B-AB3B-90AD64F7A569}">
      <dgm:prSet/>
      <dgm:spPr/>
      <dgm:t>
        <a:bodyPr/>
        <a:lstStyle/>
        <a:p>
          <a:endParaRPr lang="pl-PL"/>
        </a:p>
      </dgm:t>
    </dgm:pt>
    <dgm:pt modelId="{86244503-2F19-48BE-9992-91996AEE3C82}" type="sibTrans" cxnId="{F004158D-5C89-406B-AB3B-90AD64F7A569}">
      <dgm:prSet/>
      <dgm:spPr/>
      <dgm:t>
        <a:bodyPr/>
        <a:lstStyle/>
        <a:p>
          <a:endParaRPr lang="pl-PL"/>
        </a:p>
      </dgm:t>
    </dgm:pt>
    <dgm:pt modelId="{E2855510-7E51-43C6-A7D3-038C7A86BDD3}">
      <dgm:prSet phldrT="[Tekst]" custT="1"/>
      <dgm:spPr/>
      <dgm:t>
        <a:bodyPr/>
        <a:lstStyle/>
        <a:p>
          <a:endParaRPr lang="pl-PL" sz="1600" dirty="0"/>
        </a:p>
      </dgm:t>
    </dgm:pt>
    <dgm:pt modelId="{09BBA5EC-E847-416E-AD98-C477264AA8F7}" type="parTrans" cxnId="{23132D01-02E2-4B58-952D-126AEE8682EB}">
      <dgm:prSet/>
      <dgm:spPr/>
      <dgm:t>
        <a:bodyPr/>
        <a:lstStyle/>
        <a:p>
          <a:endParaRPr lang="pl-PL"/>
        </a:p>
      </dgm:t>
    </dgm:pt>
    <dgm:pt modelId="{426F38F9-B70C-4F02-96CC-DB08A8788310}" type="sibTrans" cxnId="{23132D01-02E2-4B58-952D-126AEE8682EB}">
      <dgm:prSet/>
      <dgm:spPr/>
      <dgm:t>
        <a:bodyPr/>
        <a:lstStyle/>
        <a:p>
          <a:endParaRPr lang="pl-PL"/>
        </a:p>
      </dgm:t>
    </dgm:pt>
    <dgm:pt modelId="{F2C340D9-410D-49E2-AA04-C21C0AD61277}">
      <dgm:prSet phldrT="[Tekst]" custT="1"/>
      <dgm:spPr/>
      <dgm:t>
        <a:bodyPr/>
        <a:lstStyle/>
        <a:p>
          <a:endParaRPr lang="pl-PL" sz="1600" dirty="0"/>
        </a:p>
      </dgm:t>
    </dgm:pt>
    <dgm:pt modelId="{4D06C3E5-0391-48B1-8289-28BD81705E25}" type="parTrans" cxnId="{C65CD1D1-D244-4EC8-B4A1-8525B93C72C4}">
      <dgm:prSet/>
      <dgm:spPr/>
      <dgm:t>
        <a:bodyPr/>
        <a:lstStyle/>
        <a:p>
          <a:endParaRPr lang="pl-PL"/>
        </a:p>
      </dgm:t>
    </dgm:pt>
    <dgm:pt modelId="{6E6E0E25-9A27-45B3-9F4A-398C5580220C}" type="sibTrans" cxnId="{C65CD1D1-D244-4EC8-B4A1-8525B93C72C4}">
      <dgm:prSet/>
      <dgm:spPr/>
      <dgm:t>
        <a:bodyPr/>
        <a:lstStyle/>
        <a:p>
          <a:endParaRPr lang="pl-PL"/>
        </a:p>
      </dgm:t>
    </dgm:pt>
    <dgm:pt modelId="{EB33181A-872E-47D6-9D85-65F6F7324252}">
      <dgm:prSet phldrT="[Tekst]" custT="1"/>
      <dgm:spPr/>
      <dgm:t>
        <a:bodyPr/>
        <a:lstStyle/>
        <a:p>
          <a:r>
            <a:rPr lang="pl-PL" sz="1600" dirty="0"/>
            <a:t>Jakie grupy możemy przyciągnąć?</a:t>
          </a:r>
        </a:p>
      </dgm:t>
    </dgm:pt>
    <dgm:pt modelId="{66D96439-6EA6-4897-8B3A-2A56D65B7D17}" type="parTrans" cxnId="{DF316807-2D68-4C31-A9EE-E084D8631C92}">
      <dgm:prSet/>
      <dgm:spPr/>
      <dgm:t>
        <a:bodyPr/>
        <a:lstStyle/>
        <a:p>
          <a:endParaRPr lang="pl-PL"/>
        </a:p>
      </dgm:t>
    </dgm:pt>
    <dgm:pt modelId="{631E67C6-8B2A-4942-90EB-B72694484F48}" type="sibTrans" cxnId="{DF316807-2D68-4C31-A9EE-E084D8631C92}">
      <dgm:prSet/>
      <dgm:spPr/>
      <dgm:t>
        <a:bodyPr/>
        <a:lstStyle/>
        <a:p>
          <a:endParaRPr lang="pl-PL"/>
        </a:p>
      </dgm:t>
    </dgm:pt>
    <dgm:pt modelId="{2319427E-3004-4578-8644-912CCDA7EABE}">
      <dgm:prSet phldrT="[Tekst]" custT="1"/>
      <dgm:spPr/>
      <dgm:t>
        <a:bodyPr/>
        <a:lstStyle/>
        <a:p>
          <a:r>
            <a:rPr lang="pl-PL" sz="1600" dirty="0"/>
            <a:t>Jak do nich dotrzeć?</a:t>
          </a:r>
        </a:p>
      </dgm:t>
    </dgm:pt>
    <dgm:pt modelId="{F18975D8-8167-4CC8-AE2B-7C71666E2FBC}" type="parTrans" cxnId="{23132A7A-333E-4BD3-B5FA-961B901ACD3B}">
      <dgm:prSet/>
      <dgm:spPr/>
      <dgm:t>
        <a:bodyPr/>
        <a:lstStyle/>
        <a:p>
          <a:endParaRPr lang="pl-PL"/>
        </a:p>
      </dgm:t>
    </dgm:pt>
    <dgm:pt modelId="{E458A051-C940-4B83-97FC-DB050C0E79CD}" type="sibTrans" cxnId="{23132A7A-333E-4BD3-B5FA-961B901ACD3B}">
      <dgm:prSet/>
      <dgm:spPr/>
      <dgm:t>
        <a:bodyPr/>
        <a:lstStyle/>
        <a:p>
          <a:endParaRPr lang="pl-PL"/>
        </a:p>
      </dgm:t>
    </dgm:pt>
    <dgm:pt modelId="{43AAF1D2-0DA9-4F10-B7B8-49B3D15C8120}">
      <dgm:prSet phldrT="[Tekst]" custT="1"/>
      <dgm:spPr/>
      <dgm:t>
        <a:bodyPr/>
        <a:lstStyle/>
        <a:p>
          <a:r>
            <a:rPr lang="pl-PL" sz="1600" dirty="0"/>
            <a:t>Jakie mamy perspektywy rozwoju?</a:t>
          </a:r>
        </a:p>
      </dgm:t>
    </dgm:pt>
    <dgm:pt modelId="{407018D6-0528-43CC-B3D7-3E309258352C}" type="parTrans" cxnId="{544DD8DE-3E92-4ED2-909C-B2BB4802FDA1}">
      <dgm:prSet/>
      <dgm:spPr/>
      <dgm:t>
        <a:bodyPr/>
        <a:lstStyle/>
        <a:p>
          <a:endParaRPr lang="pl-PL"/>
        </a:p>
      </dgm:t>
    </dgm:pt>
    <dgm:pt modelId="{35634DD0-CA7A-4461-A0E7-D1533987824D}" type="sibTrans" cxnId="{544DD8DE-3E92-4ED2-909C-B2BB4802FDA1}">
      <dgm:prSet/>
      <dgm:spPr/>
      <dgm:t>
        <a:bodyPr/>
        <a:lstStyle/>
        <a:p>
          <a:endParaRPr lang="pl-PL"/>
        </a:p>
      </dgm:t>
    </dgm:pt>
    <dgm:pt modelId="{E2735C3E-C69F-46A9-AF65-CF6C22817075}">
      <dgm:prSet phldrT="[Tekst]" custT="1"/>
      <dgm:spPr/>
      <dgm:t>
        <a:bodyPr/>
        <a:lstStyle/>
        <a:p>
          <a:r>
            <a:rPr lang="pl-PL" sz="1600" dirty="0"/>
            <a:t>Z jakimi wyzwaniami niedługo się zmierzymy?</a:t>
          </a:r>
        </a:p>
      </dgm:t>
    </dgm:pt>
    <dgm:pt modelId="{B9171B90-2D54-455B-88B0-D8AD0313BED6}" type="parTrans" cxnId="{DDB2A7E7-2C15-483C-922A-2F288DC30C35}">
      <dgm:prSet/>
      <dgm:spPr/>
      <dgm:t>
        <a:bodyPr/>
        <a:lstStyle/>
        <a:p>
          <a:endParaRPr lang="pl-PL"/>
        </a:p>
      </dgm:t>
    </dgm:pt>
    <dgm:pt modelId="{6053E868-3CBE-4521-BCDF-F1AE2F058F75}" type="sibTrans" cxnId="{DDB2A7E7-2C15-483C-922A-2F288DC30C35}">
      <dgm:prSet/>
      <dgm:spPr/>
      <dgm:t>
        <a:bodyPr/>
        <a:lstStyle/>
        <a:p>
          <a:endParaRPr lang="pl-PL"/>
        </a:p>
      </dgm:t>
    </dgm:pt>
    <dgm:pt modelId="{A1383200-FC93-424C-B796-58477D696535}" type="pres">
      <dgm:prSet presAssocID="{559BE713-D92D-49B7-AF01-F0F4158069F1}" presName="linear" presStyleCnt="0">
        <dgm:presLayoutVars>
          <dgm:animLvl val="lvl"/>
          <dgm:resizeHandles val="exact"/>
        </dgm:presLayoutVars>
      </dgm:prSet>
      <dgm:spPr/>
    </dgm:pt>
    <dgm:pt modelId="{CA08D608-6170-438B-856D-209CB97FD3E3}" type="pres">
      <dgm:prSet presAssocID="{C917F4B5-7347-43EE-89B3-5054274CE806}" presName="parentText" presStyleLbl="node1" presStyleIdx="0" presStyleCnt="1" custScaleY="37094">
        <dgm:presLayoutVars>
          <dgm:chMax val="0"/>
          <dgm:bulletEnabled val="1"/>
        </dgm:presLayoutVars>
      </dgm:prSet>
      <dgm:spPr/>
    </dgm:pt>
    <dgm:pt modelId="{E5E071AF-971C-4C12-945D-A3679A48C89B}" type="pres">
      <dgm:prSet presAssocID="{C917F4B5-7347-43EE-89B3-5054274CE806}" presName="childText" presStyleLbl="revTx" presStyleIdx="0" presStyleCnt="1">
        <dgm:presLayoutVars>
          <dgm:bulletEnabled val="1"/>
        </dgm:presLayoutVars>
      </dgm:prSet>
      <dgm:spPr/>
    </dgm:pt>
  </dgm:ptLst>
  <dgm:cxnLst>
    <dgm:cxn modelId="{23132D01-02E2-4B58-952D-126AEE8682EB}" srcId="{C917F4B5-7347-43EE-89B3-5054274CE806}" destId="{E2855510-7E51-43C6-A7D3-038C7A86BDD3}" srcOrd="7" destOrd="0" parTransId="{09BBA5EC-E847-416E-AD98-C477264AA8F7}" sibTransId="{426F38F9-B70C-4F02-96CC-DB08A8788310}"/>
    <dgm:cxn modelId="{DF316807-2D68-4C31-A9EE-E084D8631C92}" srcId="{C917F4B5-7347-43EE-89B3-5054274CE806}" destId="{EB33181A-872E-47D6-9D85-65F6F7324252}" srcOrd="3" destOrd="0" parTransId="{66D96439-6EA6-4897-8B3A-2A56D65B7D17}" sibTransId="{631E67C6-8B2A-4942-90EB-B72694484F48}"/>
    <dgm:cxn modelId="{9411D213-56C3-46FD-A9F3-240EAE1CA674}" type="presOf" srcId="{31DC66EA-F5FA-4F39-A744-A3452E66F1CA}" destId="{E5E071AF-971C-4C12-945D-A3679A48C89B}" srcOrd="0" destOrd="10" presId="urn:microsoft.com/office/officeart/2005/8/layout/vList2"/>
    <dgm:cxn modelId="{B9259716-5B3D-4B9A-AA44-700CB4D9E984}" type="presOf" srcId="{EB33181A-872E-47D6-9D85-65F6F7324252}" destId="{E5E071AF-971C-4C12-945D-A3679A48C89B}" srcOrd="0" destOrd="3" presId="urn:microsoft.com/office/officeart/2005/8/layout/vList2"/>
    <dgm:cxn modelId="{9AB93D1A-2E48-4D60-A965-ABA94E0AEE9B}" srcId="{C917F4B5-7347-43EE-89B3-5054274CE806}" destId="{ABE31E42-0EF5-4CC5-9E59-8AB768AF1F98}" srcOrd="1" destOrd="0" parTransId="{AFF86216-F52A-4599-8549-D74C5A439AED}" sibTransId="{671B46FF-3BE3-419A-8093-D88D8FB64E61}"/>
    <dgm:cxn modelId="{07268A1A-60E1-428F-8A36-6BF2936D6CDF}" type="presOf" srcId="{559BE713-D92D-49B7-AF01-F0F4158069F1}" destId="{A1383200-FC93-424C-B796-58477D696535}" srcOrd="0" destOrd="0" presId="urn:microsoft.com/office/officeart/2005/8/layout/vList2"/>
    <dgm:cxn modelId="{4FFFE31E-8F20-40CD-AB5E-ABE2721AEF36}" type="presOf" srcId="{43AAF1D2-0DA9-4F10-B7B8-49B3D15C8120}" destId="{E5E071AF-971C-4C12-945D-A3679A48C89B}" srcOrd="0" destOrd="5" presId="urn:microsoft.com/office/officeart/2005/8/layout/vList2"/>
    <dgm:cxn modelId="{CB0F6227-91C6-4128-9FB6-D731C982612B}" srcId="{C917F4B5-7347-43EE-89B3-5054274CE806}" destId="{183F29EF-E354-439E-8F10-06CDBEF66DA1}" srcOrd="0" destOrd="0" parTransId="{80A1E5F9-AAF7-47F1-B95B-783E743F407C}" sibTransId="{CB725837-64B3-495F-B629-F9AFEB46B780}"/>
    <dgm:cxn modelId="{D7C8972B-535F-4995-8AC4-7297548841C4}" srcId="{C917F4B5-7347-43EE-89B3-5054274CE806}" destId="{31DC66EA-F5FA-4F39-A744-A3452E66F1CA}" srcOrd="10" destOrd="0" parTransId="{FD22ED1B-3E20-4A76-A6E6-9DF42C023AE7}" sibTransId="{6E9A4A85-7742-4C72-9193-7B03E741A755}"/>
    <dgm:cxn modelId="{7E91AA3B-4AA9-485F-8018-72AC5F858D3F}" type="presOf" srcId="{E2855510-7E51-43C6-A7D3-038C7A86BDD3}" destId="{E5E071AF-971C-4C12-945D-A3679A48C89B}" srcOrd="0" destOrd="7" presId="urn:microsoft.com/office/officeart/2005/8/layout/vList2"/>
    <dgm:cxn modelId="{97C49952-7BED-4D34-8C07-302907468C94}" type="presOf" srcId="{345988FA-41C7-44B3-ACC7-5C93332E08F8}" destId="{E5E071AF-971C-4C12-945D-A3679A48C89B}" srcOrd="0" destOrd="2" presId="urn:microsoft.com/office/officeart/2005/8/layout/vList2"/>
    <dgm:cxn modelId="{23132A7A-333E-4BD3-B5FA-961B901ACD3B}" srcId="{C917F4B5-7347-43EE-89B3-5054274CE806}" destId="{2319427E-3004-4578-8644-912CCDA7EABE}" srcOrd="4" destOrd="0" parTransId="{F18975D8-8167-4CC8-AE2B-7C71666E2FBC}" sibTransId="{E458A051-C940-4B83-97FC-DB050C0E79CD}"/>
    <dgm:cxn modelId="{92CB8986-51EC-467F-BA84-80E2AA6986AA}" type="presOf" srcId="{E2735C3E-C69F-46A9-AF65-CF6C22817075}" destId="{E5E071AF-971C-4C12-945D-A3679A48C89B}" srcOrd="0" destOrd="6" presId="urn:microsoft.com/office/officeart/2005/8/layout/vList2"/>
    <dgm:cxn modelId="{7FC3818C-6D23-4723-88DF-84D3337560C0}" type="presOf" srcId="{ABE31E42-0EF5-4CC5-9E59-8AB768AF1F98}" destId="{E5E071AF-971C-4C12-945D-A3679A48C89B}" srcOrd="0" destOrd="1" presId="urn:microsoft.com/office/officeart/2005/8/layout/vList2"/>
    <dgm:cxn modelId="{F004158D-5C89-406B-AB3B-90AD64F7A569}" srcId="{C917F4B5-7347-43EE-89B3-5054274CE806}" destId="{0FCCAADA-1D52-4549-8FD5-67236BA12702}" srcOrd="9" destOrd="0" parTransId="{D554AE23-C9E7-4029-A2D6-50726ED570BE}" sibTransId="{86244503-2F19-48BE-9992-91996AEE3C82}"/>
    <dgm:cxn modelId="{C65CD1D1-D244-4EC8-B4A1-8525B93C72C4}" srcId="{C917F4B5-7347-43EE-89B3-5054274CE806}" destId="{F2C340D9-410D-49E2-AA04-C21C0AD61277}" srcOrd="8" destOrd="0" parTransId="{4D06C3E5-0391-48B1-8289-28BD81705E25}" sibTransId="{6E6E0E25-9A27-45B3-9F4A-398C5580220C}"/>
    <dgm:cxn modelId="{BAAFCFD7-396B-497E-BB70-5060432DFD37}" type="presOf" srcId="{2319427E-3004-4578-8644-912CCDA7EABE}" destId="{E5E071AF-971C-4C12-945D-A3679A48C89B}" srcOrd="0" destOrd="4" presId="urn:microsoft.com/office/officeart/2005/8/layout/vList2"/>
    <dgm:cxn modelId="{544DD8DE-3E92-4ED2-909C-B2BB4802FDA1}" srcId="{C917F4B5-7347-43EE-89B3-5054274CE806}" destId="{43AAF1D2-0DA9-4F10-B7B8-49B3D15C8120}" srcOrd="5" destOrd="0" parTransId="{407018D6-0528-43CC-B3D7-3E309258352C}" sibTransId="{35634DD0-CA7A-4461-A0E7-D1533987824D}"/>
    <dgm:cxn modelId="{F547AFE2-1233-40ED-8E75-10D609209F0B}" srcId="{C917F4B5-7347-43EE-89B3-5054274CE806}" destId="{345988FA-41C7-44B3-ACC7-5C93332E08F8}" srcOrd="2" destOrd="0" parTransId="{54A868B7-8802-4551-A7C7-8AA63F710C44}" sibTransId="{1E99A350-5C40-4136-B6F7-3D7249257D5A}"/>
    <dgm:cxn modelId="{DDB2A7E7-2C15-483C-922A-2F288DC30C35}" srcId="{C917F4B5-7347-43EE-89B3-5054274CE806}" destId="{E2735C3E-C69F-46A9-AF65-CF6C22817075}" srcOrd="6" destOrd="0" parTransId="{B9171B90-2D54-455B-88B0-D8AD0313BED6}" sibTransId="{6053E868-3CBE-4521-BCDF-F1AE2F058F75}"/>
    <dgm:cxn modelId="{D37FBFE7-C68F-4457-86A7-2C4EB8FEDAB1}" type="presOf" srcId="{0FCCAADA-1D52-4549-8FD5-67236BA12702}" destId="{E5E071AF-971C-4C12-945D-A3679A48C89B}" srcOrd="0" destOrd="9" presId="urn:microsoft.com/office/officeart/2005/8/layout/vList2"/>
    <dgm:cxn modelId="{4B79BEE9-62A5-4135-9697-B6BF57FBE3A4}" srcId="{559BE713-D92D-49B7-AF01-F0F4158069F1}" destId="{C917F4B5-7347-43EE-89B3-5054274CE806}" srcOrd="0" destOrd="0" parTransId="{B6CD40B0-1D14-46EA-85F5-E9F38566AFFE}" sibTransId="{084CBED5-22D4-4682-97AD-8DCB46BD39DD}"/>
    <dgm:cxn modelId="{FBA9E4E9-5F41-476B-B4A8-F9BA6FDBA539}" type="presOf" srcId="{C917F4B5-7347-43EE-89B3-5054274CE806}" destId="{CA08D608-6170-438B-856D-209CB97FD3E3}" srcOrd="0" destOrd="0" presId="urn:microsoft.com/office/officeart/2005/8/layout/vList2"/>
    <dgm:cxn modelId="{15BEE8EC-5FE3-4FE1-A080-CA65834340B9}" type="presOf" srcId="{F2C340D9-410D-49E2-AA04-C21C0AD61277}" destId="{E5E071AF-971C-4C12-945D-A3679A48C89B}" srcOrd="0" destOrd="8" presId="urn:microsoft.com/office/officeart/2005/8/layout/vList2"/>
    <dgm:cxn modelId="{83B578F1-9932-445A-A786-B71D96022629}" type="presOf" srcId="{183F29EF-E354-439E-8F10-06CDBEF66DA1}" destId="{E5E071AF-971C-4C12-945D-A3679A48C89B}" srcOrd="0" destOrd="0" presId="urn:microsoft.com/office/officeart/2005/8/layout/vList2"/>
    <dgm:cxn modelId="{721C295B-EE88-44DA-A326-90466A1A2641}" type="presParOf" srcId="{A1383200-FC93-424C-B796-58477D696535}" destId="{CA08D608-6170-438B-856D-209CB97FD3E3}" srcOrd="0" destOrd="0" presId="urn:microsoft.com/office/officeart/2005/8/layout/vList2"/>
    <dgm:cxn modelId="{EF20CF15-B1DA-41FA-91CB-5BE6C32C8C23}" type="presParOf" srcId="{A1383200-FC93-424C-B796-58477D696535}" destId="{E5E071AF-971C-4C12-945D-A3679A48C89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A64F8E-48F7-489E-B4DF-FB1BFCFA4B27}" type="doc">
      <dgm:prSet loTypeId="urn:microsoft.com/office/officeart/2005/8/layout/orgChart1" loCatId="hierarchy" qsTypeId="urn:microsoft.com/office/officeart/2005/8/quickstyle/simple4" qsCatId="simple" csTypeId="urn:microsoft.com/office/officeart/2005/8/colors/colorful4" csCatId="colorful" phldr="1"/>
      <dgm:spPr/>
      <dgm:t>
        <a:bodyPr/>
        <a:lstStyle/>
        <a:p>
          <a:endParaRPr lang="pl-PL"/>
        </a:p>
      </dgm:t>
    </dgm:pt>
    <dgm:pt modelId="{73FED8B9-EE47-42CE-AA14-D066459CD78A}">
      <dgm:prSet phldrT="[Tekst]"/>
      <dgm:spPr/>
      <dgm:t>
        <a:bodyPr/>
        <a:lstStyle/>
        <a:p>
          <a:r>
            <a:rPr lang="pl-PL" dirty="0"/>
            <a:t>Lubelskie Regionalne Obserwatorium Turystyczne</a:t>
          </a:r>
        </a:p>
      </dgm:t>
    </dgm:pt>
    <dgm:pt modelId="{16EA4C29-8997-4443-905F-ED5D8B96C480}" type="parTrans" cxnId="{B7698C88-9E95-4A04-B4C9-FBBC5D013DCD}">
      <dgm:prSet/>
      <dgm:spPr/>
      <dgm:t>
        <a:bodyPr/>
        <a:lstStyle/>
        <a:p>
          <a:endParaRPr lang="pl-PL"/>
        </a:p>
      </dgm:t>
    </dgm:pt>
    <dgm:pt modelId="{DE55D125-8A97-49A5-9224-F38E6E5E6808}" type="sibTrans" cxnId="{B7698C88-9E95-4A04-B4C9-FBBC5D013DCD}">
      <dgm:prSet/>
      <dgm:spPr/>
      <dgm:t>
        <a:bodyPr/>
        <a:lstStyle/>
        <a:p>
          <a:endParaRPr lang="pl-PL"/>
        </a:p>
      </dgm:t>
    </dgm:pt>
    <dgm:pt modelId="{10D85017-8A31-4547-944F-A2793166FBBD}" type="asst">
      <dgm:prSet phldrT="[Tekst]"/>
      <dgm:spPr/>
      <dgm:t>
        <a:bodyPr/>
        <a:lstStyle/>
        <a:p>
          <a:r>
            <a:rPr lang="pl-PL" dirty="0"/>
            <a:t>Badanie ruchu turystycznego</a:t>
          </a:r>
        </a:p>
      </dgm:t>
    </dgm:pt>
    <dgm:pt modelId="{6BFD8529-D158-4527-876E-2D85B0286C34}" type="parTrans" cxnId="{B342BEE5-518A-4DBF-BD45-AAF8CD5C53FA}">
      <dgm:prSet/>
      <dgm:spPr/>
      <dgm:t>
        <a:bodyPr/>
        <a:lstStyle/>
        <a:p>
          <a:endParaRPr lang="pl-PL"/>
        </a:p>
      </dgm:t>
    </dgm:pt>
    <dgm:pt modelId="{7F1F6CCC-52C4-4B07-B9A4-4962F407D44E}" type="sibTrans" cxnId="{B342BEE5-518A-4DBF-BD45-AAF8CD5C53FA}">
      <dgm:prSet/>
      <dgm:spPr/>
      <dgm:t>
        <a:bodyPr/>
        <a:lstStyle/>
        <a:p>
          <a:endParaRPr lang="pl-PL"/>
        </a:p>
      </dgm:t>
    </dgm:pt>
    <dgm:pt modelId="{9798662A-4FA2-4B2E-A778-EF17346F9F9F}" type="asst">
      <dgm:prSet/>
      <dgm:spPr/>
      <dgm:t>
        <a:bodyPr/>
        <a:lstStyle/>
        <a:p>
          <a:r>
            <a:rPr lang="pl-PL" dirty="0"/>
            <a:t>Badanie wpływu turystyki na gospodarkę</a:t>
          </a:r>
        </a:p>
      </dgm:t>
    </dgm:pt>
    <dgm:pt modelId="{A2F39FD0-96EE-47BE-ABE5-66DF4B753C3E}" type="parTrans" cxnId="{8A295FB7-E26B-41C0-9EC3-AB77EB5A25BF}">
      <dgm:prSet/>
      <dgm:spPr/>
      <dgm:t>
        <a:bodyPr/>
        <a:lstStyle/>
        <a:p>
          <a:endParaRPr lang="pl-PL"/>
        </a:p>
      </dgm:t>
    </dgm:pt>
    <dgm:pt modelId="{5B06D02C-08D4-43D6-BBB8-3F015604F73A}" type="sibTrans" cxnId="{8A295FB7-E26B-41C0-9EC3-AB77EB5A25BF}">
      <dgm:prSet/>
      <dgm:spPr/>
      <dgm:t>
        <a:bodyPr/>
        <a:lstStyle/>
        <a:p>
          <a:endParaRPr lang="pl-PL"/>
        </a:p>
      </dgm:t>
    </dgm:pt>
    <dgm:pt modelId="{2899FCE0-6CCB-4493-9C56-B5D9D189D863}" type="pres">
      <dgm:prSet presAssocID="{95A64F8E-48F7-489E-B4DF-FB1BFCFA4B27}" presName="hierChild1" presStyleCnt="0">
        <dgm:presLayoutVars>
          <dgm:orgChart val="1"/>
          <dgm:chPref val="1"/>
          <dgm:dir/>
          <dgm:animOne val="branch"/>
          <dgm:animLvl val="lvl"/>
          <dgm:resizeHandles/>
        </dgm:presLayoutVars>
      </dgm:prSet>
      <dgm:spPr/>
    </dgm:pt>
    <dgm:pt modelId="{6D7CC2EB-54A1-4277-AF4F-FE1D8CF000D3}" type="pres">
      <dgm:prSet presAssocID="{73FED8B9-EE47-42CE-AA14-D066459CD78A}" presName="hierRoot1" presStyleCnt="0">
        <dgm:presLayoutVars>
          <dgm:hierBranch val="init"/>
        </dgm:presLayoutVars>
      </dgm:prSet>
      <dgm:spPr/>
    </dgm:pt>
    <dgm:pt modelId="{8921DA07-E0B2-4E31-A01A-1D159976764D}" type="pres">
      <dgm:prSet presAssocID="{73FED8B9-EE47-42CE-AA14-D066459CD78A}" presName="rootComposite1" presStyleCnt="0"/>
      <dgm:spPr/>
    </dgm:pt>
    <dgm:pt modelId="{525BA88A-E58A-4CD0-BCED-DE5284352A65}" type="pres">
      <dgm:prSet presAssocID="{73FED8B9-EE47-42CE-AA14-D066459CD78A}" presName="rootText1" presStyleLbl="node0" presStyleIdx="0" presStyleCnt="1">
        <dgm:presLayoutVars>
          <dgm:chPref val="3"/>
        </dgm:presLayoutVars>
      </dgm:prSet>
      <dgm:spPr/>
    </dgm:pt>
    <dgm:pt modelId="{51AB5983-60C3-4709-BE90-45A9518E7024}" type="pres">
      <dgm:prSet presAssocID="{73FED8B9-EE47-42CE-AA14-D066459CD78A}" presName="rootConnector1" presStyleLbl="node1" presStyleIdx="0" presStyleCnt="0"/>
      <dgm:spPr/>
    </dgm:pt>
    <dgm:pt modelId="{3683521A-0C01-4E40-BE39-DB2802E7BA8C}" type="pres">
      <dgm:prSet presAssocID="{73FED8B9-EE47-42CE-AA14-D066459CD78A}" presName="hierChild2" presStyleCnt="0"/>
      <dgm:spPr/>
    </dgm:pt>
    <dgm:pt modelId="{ADF1F52C-4A65-4157-B900-7E821947ACFD}" type="pres">
      <dgm:prSet presAssocID="{73FED8B9-EE47-42CE-AA14-D066459CD78A}" presName="hierChild3" presStyleCnt="0"/>
      <dgm:spPr/>
    </dgm:pt>
    <dgm:pt modelId="{35946D4C-CA5A-4291-B766-6A0C9FFB5363}" type="pres">
      <dgm:prSet presAssocID="{6BFD8529-D158-4527-876E-2D85B0286C34}" presName="Name111" presStyleLbl="parChTrans1D2" presStyleIdx="0" presStyleCnt="2"/>
      <dgm:spPr/>
    </dgm:pt>
    <dgm:pt modelId="{0693E751-AE14-48C5-85E7-0D06A49655C9}" type="pres">
      <dgm:prSet presAssocID="{10D85017-8A31-4547-944F-A2793166FBBD}" presName="hierRoot3" presStyleCnt="0">
        <dgm:presLayoutVars>
          <dgm:hierBranch val="init"/>
        </dgm:presLayoutVars>
      </dgm:prSet>
      <dgm:spPr/>
    </dgm:pt>
    <dgm:pt modelId="{E70A0E70-163A-4EE5-A000-45041FCBDB68}" type="pres">
      <dgm:prSet presAssocID="{10D85017-8A31-4547-944F-A2793166FBBD}" presName="rootComposite3" presStyleCnt="0"/>
      <dgm:spPr/>
    </dgm:pt>
    <dgm:pt modelId="{F9575465-DE73-4E38-BA3D-EF2779EDF273}" type="pres">
      <dgm:prSet presAssocID="{10D85017-8A31-4547-944F-A2793166FBBD}" presName="rootText3" presStyleLbl="asst1" presStyleIdx="0" presStyleCnt="2">
        <dgm:presLayoutVars>
          <dgm:chPref val="3"/>
        </dgm:presLayoutVars>
      </dgm:prSet>
      <dgm:spPr/>
    </dgm:pt>
    <dgm:pt modelId="{D55D548A-7017-4646-BD79-FD34DFF62A93}" type="pres">
      <dgm:prSet presAssocID="{10D85017-8A31-4547-944F-A2793166FBBD}" presName="rootConnector3" presStyleLbl="asst1" presStyleIdx="0" presStyleCnt="2"/>
      <dgm:spPr/>
    </dgm:pt>
    <dgm:pt modelId="{814C7825-0B07-42D6-AAA0-DFB548846E02}" type="pres">
      <dgm:prSet presAssocID="{10D85017-8A31-4547-944F-A2793166FBBD}" presName="hierChild6" presStyleCnt="0"/>
      <dgm:spPr/>
    </dgm:pt>
    <dgm:pt modelId="{32435C57-41DB-4E0D-B263-BE64383A2A34}" type="pres">
      <dgm:prSet presAssocID="{10D85017-8A31-4547-944F-A2793166FBBD}" presName="hierChild7" presStyleCnt="0"/>
      <dgm:spPr/>
    </dgm:pt>
    <dgm:pt modelId="{F0C3FEC7-C336-4EFA-B20C-0F633F16E2B8}" type="pres">
      <dgm:prSet presAssocID="{A2F39FD0-96EE-47BE-ABE5-66DF4B753C3E}" presName="Name111" presStyleLbl="parChTrans1D2" presStyleIdx="1" presStyleCnt="2"/>
      <dgm:spPr/>
    </dgm:pt>
    <dgm:pt modelId="{55106A15-C3F4-4546-B0F5-F493D15D7240}" type="pres">
      <dgm:prSet presAssocID="{9798662A-4FA2-4B2E-A778-EF17346F9F9F}" presName="hierRoot3" presStyleCnt="0">
        <dgm:presLayoutVars>
          <dgm:hierBranch val="init"/>
        </dgm:presLayoutVars>
      </dgm:prSet>
      <dgm:spPr/>
    </dgm:pt>
    <dgm:pt modelId="{85990132-E701-40D1-89F0-66F978CB23C8}" type="pres">
      <dgm:prSet presAssocID="{9798662A-4FA2-4B2E-A778-EF17346F9F9F}" presName="rootComposite3" presStyleCnt="0"/>
      <dgm:spPr/>
    </dgm:pt>
    <dgm:pt modelId="{BFEFDA40-67E1-41EE-88FC-79CE2CEBA05A}" type="pres">
      <dgm:prSet presAssocID="{9798662A-4FA2-4B2E-A778-EF17346F9F9F}" presName="rootText3" presStyleLbl="asst1" presStyleIdx="1" presStyleCnt="2">
        <dgm:presLayoutVars>
          <dgm:chPref val="3"/>
        </dgm:presLayoutVars>
      </dgm:prSet>
      <dgm:spPr/>
    </dgm:pt>
    <dgm:pt modelId="{946357B5-46BD-4F5F-9985-746FC5BA5478}" type="pres">
      <dgm:prSet presAssocID="{9798662A-4FA2-4B2E-A778-EF17346F9F9F}" presName="rootConnector3" presStyleLbl="asst1" presStyleIdx="1" presStyleCnt="2"/>
      <dgm:spPr/>
    </dgm:pt>
    <dgm:pt modelId="{B8FFAA90-E58F-4FA0-868B-447ED20080BC}" type="pres">
      <dgm:prSet presAssocID="{9798662A-4FA2-4B2E-A778-EF17346F9F9F}" presName="hierChild6" presStyleCnt="0"/>
      <dgm:spPr/>
    </dgm:pt>
    <dgm:pt modelId="{A806C85A-5B8A-46A5-988C-77B3692726A9}" type="pres">
      <dgm:prSet presAssocID="{9798662A-4FA2-4B2E-A778-EF17346F9F9F}" presName="hierChild7" presStyleCnt="0"/>
      <dgm:spPr/>
    </dgm:pt>
  </dgm:ptLst>
  <dgm:cxnLst>
    <dgm:cxn modelId="{71372F15-DAA6-4AFE-8ED2-B5315A0B1A7A}" type="presOf" srcId="{A2F39FD0-96EE-47BE-ABE5-66DF4B753C3E}" destId="{F0C3FEC7-C336-4EFA-B20C-0F633F16E2B8}" srcOrd="0" destOrd="0" presId="urn:microsoft.com/office/officeart/2005/8/layout/orgChart1"/>
    <dgm:cxn modelId="{7DA56D24-C76C-41F8-BEAD-D6A4EFC0968D}" type="presOf" srcId="{95A64F8E-48F7-489E-B4DF-FB1BFCFA4B27}" destId="{2899FCE0-6CCB-4493-9C56-B5D9D189D863}" srcOrd="0" destOrd="0" presId="urn:microsoft.com/office/officeart/2005/8/layout/orgChart1"/>
    <dgm:cxn modelId="{A75FB444-B137-4609-B199-9D9B2C136013}" type="presOf" srcId="{73FED8B9-EE47-42CE-AA14-D066459CD78A}" destId="{525BA88A-E58A-4CD0-BCED-DE5284352A65}" srcOrd="0" destOrd="0" presId="urn:microsoft.com/office/officeart/2005/8/layout/orgChart1"/>
    <dgm:cxn modelId="{FC81BE70-AEB1-4313-A9D5-C7F4ECF415C2}" type="presOf" srcId="{73FED8B9-EE47-42CE-AA14-D066459CD78A}" destId="{51AB5983-60C3-4709-BE90-45A9518E7024}" srcOrd="1" destOrd="0" presId="urn:microsoft.com/office/officeart/2005/8/layout/orgChart1"/>
    <dgm:cxn modelId="{70CA5E78-C5DE-4054-8328-886432EA6DA4}" type="presOf" srcId="{9798662A-4FA2-4B2E-A778-EF17346F9F9F}" destId="{946357B5-46BD-4F5F-9985-746FC5BA5478}" srcOrd="1" destOrd="0" presId="urn:microsoft.com/office/officeart/2005/8/layout/orgChart1"/>
    <dgm:cxn modelId="{B7698C88-9E95-4A04-B4C9-FBBC5D013DCD}" srcId="{95A64F8E-48F7-489E-B4DF-FB1BFCFA4B27}" destId="{73FED8B9-EE47-42CE-AA14-D066459CD78A}" srcOrd="0" destOrd="0" parTransId="{16EA4C29-8997-4443-905F-ED5D8B96C480}" sibTransId="{DE55D125-8A97-49A5-9224-F38E6E5E6808}"/>
    <dgm:cxn modelId="{B01654A1-6EF8-4A5D-A6EE-D0A3AFBE52D3}" type="presOf" srcId="{6BFD8529-D158-4527-876E-2D85B0286C34}" destId="{35946D4C-CA5A-4291-B766-6A0C9FFB5363}" srcOrd="0" destOrd="0" presId="urn:microsoft.com/office/officeart/2005/8/layout/orgChart1"/>
    <dgm:cxn modelId="{DECEB4A8-9D38-46ED-88D2-873D1A675559}" type="presOf" srcId="{10D85017-8A31-4547-944F-A2793166FBBD}" destId="{F9575465-DE73-4E38-BA3D-EF2779EDF273}" srcOrd="0" destOrd="0" presId="urn:microsoft.com/office/officeart/2005/8/layout/orgChart1"/>
    <dgm:cxn modelId="{8A295FB7-E26B-41C0-9EC3-AB77EB5A25BF}" srcId="{73FED8B9-EE47-42CE-AA14-D066459CD78A}" destId="{9798662A-4FA2-4B2E-A778-EF17346F9F9F}" srcOrd="1" destOrd="0" parTransId="{A2F39FD0-96EE-47BE-ABE5-66DF4B753C3E}" sibTransId="{5B06D02C-08D4-43D6-BBB8-3F015604F73A}"/>
    <dgm:cxn modelId="{2B09C9C4-DB6F-4DB9-AE38-B845346F76AF}" type="presOf" srcId="{10D85017-8A31-4547-944F-A2793166FBBD}" destId="{D55D548A-7017-4646-BD79-FD34DFF62A93}" srcOrd="1" destOrd="0" presId="urn:microsoft.com/office/officeart/2005/8/layout/orgChart1"/>
    <dgm:cxn modelId="{FECCFCE3-C117-4D24-B476-4154548F1821}" type="presOf" srcId="{9798662A-4FA2-4B2E-A778-EF17346F9F9F}" destId="{BFEFDA40-67E1-41EE-88FC-79CE2CEBA05A}" srcOrd="0" destOrd="0" presId="urn:microsoft.com/office/officeart/2005/8/layout/orgChart1"/>
    <dgm:cxn modelId="{B342BEE5-518A-4DBF-BD45-AAF8CD5C53FA}" srcId="{73FED8B9-EE47-42CE-AA14-D066459CD78A}" destId="{10D85017-8A31-4547-944F-A2793166FBBD}" srcOrd="0" destOrd="0" parTransId="{6BFD8529-D158-4527-876E-2D85B0286C34}" sibTransId="{7F1F6CCC-52C4-4B07-B9A4-4962F407D44E}"/>
    <dgm:cxn modelId="{A90EF44B-E8C1-4C7D-A7ED-837737E2700C}" type="presParOf" srcId="{2899FCE0-6CCB-4493-9C56-B5D9D189D863}" destId="{6D7CC2EB-54A1-4277-AF4F-FE1D8CF000D3}" srcOrd="0" destOrd="0" presId="urn:microsoft.com/office/officeart/2005/8/layout/orgChart1"/>
    <dgm:cxn modelId="{C1302D8B-883E-4511-80C2-B92D62DBB755}" type="presParOf" srcId="{6D7CC2EB-54A1-4277-AF4F-FE1D8CF000D3}" destId="{8921DA07-E0B2-4E31-A01A-1D159976764D}" srcOrd="0" destOrd="0" presId="urn:microsoft.com/office/officeart/2005/8/layout/orgChart1"/>
    <dgm:cxn modelId="{AF3D1A24-30BB-49B4-8C23-76BFBDB2B057}" type="presParOf" srcId="{8921DA07-E0B2-4E31-A01A-1D159976764D}" destId="{525BA88A-E58A-4CD0-BCED-DE5284352A65}" srcOrd="0" destOrd="0" presId="urn:microsoft.com/office/officeart/2005/8/layout/orgChart1"/>
    <dgm:cxn modelId="{5E4CD444-FC5D-4070-8CF8-663F4C23E50D}" type="presParOf" srcId="{8921DA07-E0B2-4E31-A01A-1D159976764D}" destId="{51AB5983-60C3-4709-BE90-45A9518E7024}" srcOrd="1" destOrd="0" presId="urn:microsoft.com/office/officeart/2005/8/layout/orgChart1"/>
    <dgm:cxn modelId="{800760B7-F27F-44FF-BF2D-983E85956CCC}" type="presParOf" srcId="{6D7CC2EB-54A1-4277-AF4F-FE1D8CF000D3}" destId="{3683521A-0C01-4E40-BE39-DB2802E7BA8C}" srcOrd="1" destOrd="0" presId="urn:microsoft.com/office/officeart/2005/8/layout/orgChart1"/>
    <dgm:cxn modelId="{E4511255-516C-4A69-B173-4FCF17A07B8A}" type="presParOf" srcId="{6D7CC2EB-54A1-4277-AF4F-FE1D8CF000D3}" destId="{ADF1F52C-4A65-4157-B900-7E821947ACFD}" srcOrd="2" destOrd="0" presId="urn:microsoft.com/office/officeart/2005/8/layout/orgChart1"/>
    <dgm:cxn modelId="{5C63F4C4-9DE7-430E-BF15-78227EB4C110}" type="presParOf" srcId="{ADF1F52C-4A65-4157-B900-7E821947ACFD}" destId="{35946D4C-CA5A-4291-B766-6A0C9FFB5363}" srcOrd="0" destOrd="0" presId="urn:microsoft.com/office/officeart/2005/8/layout/orgChart1"/>
    <dgm:cxn modelId="{D2731D11-4DAE-469C-A10C-9543C840A69A}" type="presParOf" srcId="{ADF1F52C-4A65-4157-B900-7E821947ACFD}" destId="{0693E751-AE14-48C5-85E7-0D06A49655C9}" srcOrd="1" destOrd="0" presId="urn:microsoft.com/office/officeart/2005/8/layout/orgChart1"/>
    <dgm:cxn modelId="{C9A55C7A-888D-428B-96E8-0740947EA83F}" type="presParOf" srcId="{0693E751-AE14-48C5-85E7-0D06A49655C9}" destId="{E70A0E70-163A-4EE5-A000-45041FCBDB68}" srcOrd="0" destOrd="0" presId="urn:microsoft.com/office/officeart/2005/8/layout/orgChart1"/>
    <dgm:cxn modelId="{E664478B-2642-4741-A972-562E3C945BE4}" type="presParOf" srcId="{E70A0E70-163A-4EE5-A000-45041FCBDB68}" destId="{F9575465-DE73-4E38-BA3D-EF2779EDF273}" srcOrd="0" destOrd="0" presId="urn:microsoft.com/office/officeart/2005/8/layout/orgChart1"/>
    <dgm:cxn modelId="{1BA937FD-8CBE-4001-8340-35CB5F07F36E}" type="presParOf" srcId="{E70A0E70-163A-4EE5-A000-45041FCBDB68}" destId="{D55D548A-7017-4646-BD79-FD34DFF62A93}" srcOrd="1" destOrd="0" presId="urn:microsoft.com/office/officeart/2005/8/layout/orgChart1"/>
    <dgm:cxn modelId="{991B5ADC-73B6-46DE-9F0F-19959FCC041C}" type="presParOf" srcId="{0693E751-AE14-48C5-85E7-0D06A49655C9}" destId="{814C7825-0B07-42D6-AAA0-DFB548846E02}" srcOrd="1" destOrd="0" presId="urn:microsoft.com/office/officeart/2005/8/layout/orgChart1"/>
    <dgm:cxn modelId="{C38604AD-33A4-4817-89E0-6112E1F9D273}" type="presParOf" srcId="{0693E751-AE14-48C5-85E7-0D06A49655C9}" destId="{32435C57-41DB-4E0D-B263-BE64383A2A34}" srcOrd="2" destOrd="0" presId="urn:microsoft.com/office/officeart/2005/8/layout/orgChart1"/>
    <dgm:cxn modelId="{258BBFCC-C531-4A2A-B4E4-CA2D827EC014}" type="presParOf" srcId="{ADF1F52C-4A65-4157-B900-7E821947ACFD}" destId="{F0C3FEC7-C336-4EFA-B20C-0F633F16E2B8}" srcOrd="2" destOrd="0" presId="urn:microsoft.com/office/officeart/2005/8/layout/orgChart1"/>
    <dgm:cxn modelId="{978635D6-10C2-4FC9-B6A5-CFF4D6C4F155}" type="presParOf" srcId="{ADF1F52C-4A65-4157-B900-7E821947ACFD}" destId="{55106A15-C3F4-4546-B0F5-F493D15D7240}" srcOrd="3" destOrd="0" presId="urn:microsoft.com/office/officeart/2005/8/layout/orgChart1"/>
    <dgm:cxn modelId="{3C5431BD-4DB8-42F6-809A-A63926EB9B56}" type="presParOf" srcId="{55106A15-C3F4-4546-B0F5-F493D15D7240}" destId="{85990132-E701-40D1-89F0-66F978CB23C8}" srcOrd="0" destOrd="0" presId="urn:microsoft.com/office/officeart/2005/8/layout/orgChart1"/>
    <dgm:cxn modelId="{4723F3C5-3903-4EE8-96AE-1DF99832E05B}" type="presParOf" srcId="{85990132-E701-40D1-89F0-66F978CB23C8}" destId="{BFEFDA40-67E1-41EE-88FC-79CE2CEBA05A}" srcOrd="0" destOrd="0" presId="urn:microsoft.com/office/officeart/2005/8/layout/orgChart1"/>
    <dgm:cxn modelId="{3B194041-006E-4A8A-AD01-791144065DE0}" type="presParOf" srcId="{85990132-E701-40D1-89F0-66F978CB23C8}" destId="{946357B5-46BD-4F5F-9985-746FC5BA5478}" srcOrd="1" destOrd="0" presId="urn:microsoft.com/office/officeart/2005/8/layout/orgChart1"/>
    <dgm:cxn modelId="{0420CCC3-5510-4598-A735-B6A2C631F388}" type="presParOf" srcId="{55106A15-C3F4-4546-B0F5-F493D15D7240}" destId="{B8FFAA90-E58F-4FA0-868B-447ED20080BC}" srcOrd="1" destOrd="0" presId="urn:microsoft.com/office/officeart/2005/8/layout/orgChart1"/>
    <dgm:cxn modelId="{C28326E3-3451-49E1-A89A-C10F1ECE8E42}" type="presParOf" srcId="{55106A15-C3F4-4546-B0F5-F493D15D7240}" destId="{A806C85A-5B8A-46A5-988C-77B3692726A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7BE657-FDD2-4767-8F53-D5A2E11FCEDA}"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pl-PL"/>
        </a:p>
      </dgm:t>
    </dgm:pt>
    <dgm:pt modelId="{04572018-3948-4DF6-AF05-455AF0C87FF0}">
      <dgm:prSet phldrT="[Tekst]" custT="1"/>
      <dgm:spPr/>
      <dgm:t>
        <a:bodyPr/>
        <a:lstStyle/>
        <a:p>
          <a:r>
            <a:rPr lang="pl-PL" sz="1800" dirty="0"/>
            <a:t>Analiza danych zastanych</a:t>
          </a:r>
        </a:p>
      </dgm:t>
    </dgm:pt>
    <dgm:pt modelId="{24752D15-35C2-4EC9-952B-5284A79A2C6A}" type="parTrans" cxnId="{A06D3B5A-D6AE-4843-8C53-130F8BF75590}">
      <dgm:prSet/>
      <dgm:spPr/>
      <dgm:t>
        <a:bodyPr/>
        <a:lstStyle/>
        <a:p>
          <a:endParaRPr lang="pl-PL" sz="1400"/>
        </a:p>
      </dgm:t>
    </dgm:pt>
    <dgm:pt modelId="{7E227CCC-AD66-40B2-8457-0BCD0384D847}" type="sibTrans" cxnId="{A06D3B5A-D6AE-4843-8C53-130F8BF75590}">
      <dgm:prSet/>
      <dgm:spPr/>
      <dgm:t>
        <a:bodyPr/>
        <a:lstStyle/>
        <a:p>
          <a:endParaRPr lang="pl-PL" sz="1400"/>
        </a:p>
      </dgm:t>
    </dgm:pt>
    <dgm:pt modelId="{6D3DDAA7-779D-4F6C-B481-F16A391349E5}">
      <dgm:prSet phldrT="[Tekst]" custT="1"/>
      <dgm:spPr/>
      <dgm:t>
        <a:bodyPr/>
        <a:lstStyle/>
        <a:p>
          <a:r>
            <a:rPr lang="pl-PL" sz="1600" dirty="0"/>
            <a:t>dane statystyczne</a:t>
          </a:r>
        </a:p>
      </dgm:t>
    </dgm:pt>
    <dgm:pt modelId="{45E726D7-DFD6-4105-B692-B25603A15042}" type="parTrans" cxnId="{745609FD-C122-4FB3-A178-AEDD207DB556}">
      <dgm:prSet/>
      <dgm:spPr/>
      <dgm:t>
        <a:bodyPr/>
        <a:lstStyle/>
        <a:p>
          <a:endParaRPr lang="pl-PL" sz="1400"/>
        </a:p>
      </dgm:t>
    </dgm:pt>
    <dgm:pt modelId="{DAF26D7D-4A30-4269-AC37-397BBEBF9D64}" type="sibTrans" cxnId="{745609FD-C122-4FB3-A178-AEDD207DB556}">
      <dgm:prSet/>
      <dgm:spPr/>
      <dgm:t>
        <a:bodyPr/>
        <a:lstStyle/>
        <a:p>
          <a:endParaRPr lang="pl-PL" sz="1400"/>
        </a:p>
      </dgm:t>
    </dgm:pt>
    <dgm:pt modelId="{418A0C8D-7340-45B9-ABA3-6F1540AFA326}">
      <dgm:prSet phldrT="[Tekst]" custT="1"/>
      <dgm:spPr/>
      <dgm:t>
        <a:bodyPr/>
        <a:lstStyle/>
        <a:p>
          <a:r>
            <a:rPr lang="pl-PL" sz="1800" dirty="0"/>
            <a:t>Badanie ilościowe</a:t>
          </a:r>
        </a:p>
      </dgm:t>
    </dgm:pt>
    <dgm:pt modelId="{E2E2B6AC-BDE6-414A-A4E1-ADDE192C802D}" type="parTrans" cxnId="{83EE056E-3632-4055-B0D6-E6591C03FE19}">
      <dgm:prSet/>
      <dgm:spPr/>
      <dgm:t>
        <a:bodyPr/>
        <a:lstStyle/>
        <a:p>
          <a:endParaRPr lang="pl-PL" sz="1400"/>
        </a:p>
      </dgm:t>
    </dgm:pt>
    <dgm:pt modelId="{B336B694-FF32-4169-9C0D-24244B797A4A}" type="sibTrans" cxnId="{83EE056E-3632-4055-B0D6-E6591C03FE19}">
      <dgm:prSet/>
      <dgm:spPr/>
      <dgm:t>
        <a:bodyPr/>
        <a:lstStyle/>
        <a:p>
          <a:endParaRPr lang="pl-PL" sz="1400"/>
        </a:p>
      </dgm:t>
    </dgm:pt>
    <dgm:pt modelId="{B45D2233-FEF3-438A-9C30-5B78015A10E1}">
      <dgm:prSet phldrT="[Tekst]" custT="1"/>
      <dgm:spPr/>
      <dgm:t>
        <a:bodyPr/>
        <a:lstStyle/>
        <a:p>
          <a:r>
            <a:rPr lang="pl-PL" sz="1600" dirty="0"/>
            <a:t>obiekty noclegowe</a:t>
          </a:r>
        </a:p>
      </dgm:t>
    </dgm:pt>
    <dgm:pt modelId="{B9435497-627A-43BD-88D3-7CA0103204BC}" type="parTrans" cxnId="{C9165DB2-E99C-48A7-B13F-0930C102A8F9}">
      <dgm:prSet/>
      <dgm:spPr/>
      <dgm:t>
        <a:bodyPr/>
        <a:lstStyle/>
        <a:p>
          <a:endParaRPr lang="pl-PL" sz="1400"/>
        </a:p>
      </dgm:t>
    </dgm:pt>
    <dgm:pt modelId="{D154ABDC-43AD-4CB6-B2C6-48280F873AAF}" type="sibTrans" cxnId="{C9165DB2-E99C-48A7-B13F-0930C102A8F9}">
      <dgm:prSet/>
      <dgm:spPr/>
      <dgm:t>
        <a:bodyPr/>
        <a:lstStyle/>
        <a:p>
          <a:endParaRPr lang="pl-PL" sz="1400"/>
        </a:p>
      </dgm:t>
    </dgm:pt>
    <dgm:pt modelId="{8F0A3BAE-2B95-436F-B5A8-09A582CB1464}">
      <dgm:prSet phldrT="[Tekst]" custT="1"/>
      <dgm:spPr/>
      <dgm:t>
        <a:bodyPr/>
        <a:lstStyle/>
        <a:p>
          <a:r>
            <a:rPr lang="pl-PL" sz="1600" dirty="0"/>
            <a:t>raporty badawcze</a:t>
          </a:r>
        </a:p>
      </dgm:t>
    </dgm:pt>
    <dgm:pt modelId="{7EE496C2-CD3D-46C0-A27C-E20B593B5973}" type="parTrans" cxnId="{BF186FB0-F5BF-495D-A0BB-A0C41DA1BBC7}">
      <dgm:prSet/>
      <dgm:spPr/>
      <dgm:t>
        <a:bodyPr/>
        <a:lstStyle/>
        <a:p>
          <a:endParaRPr lang="pl-PL" sz="1400"/>
        </a:p>
      </dgm:t>
    </dgm:pt>
    <dgm:pt modelId="{CFE8EFEE-7F8B-4A07-8203-6114F2DD196F}" type="sibTrans" cxnId="{BF186FB0-F5BF-495D-A0BB-A0C41DA1BBC7}">
      <dgm:prSet/>
      <dgm:spPr/>
      <dgm:t>
        <a:bodyPr/>
        <a:lstStyle/>
        <a:p>
          <a:endParaRPr lang="pl-PL" sz="1400"/>
        </a:p>
      </dgm:t>
    </dgm:pt>
    <dgm:pt modelId="{F3E7ED85-FA75-484B-B531-E107B4547ABF}">
      <dgm:prSet phldrT="[Tekst]" custT="1"/>
      <dgm:spPr/>
      <dgm:t>
        <a:bodyPr/>
        <a:lstStyle/>
        <a:p>
          <a:r>
            <a:rPr lang="pl-PL" sz="1600" dirty="0"/>
            <a:t>publikacje</a:t>
          </a:r>
        </a:p>
      </dgm:t>
    </dgm:pt>
    <dgm:pt modelId="{7D3ACF12-9B4F-41B4-9066-6FC4752A7AA1}" type="parTrans" cxnId="{DAFB78F6-8A33-4833-9C75-3DAB8DE7A7AA}">
      <dgm:prSet/>
      <dgm:spPr/>
      <dgm:t>
        <a:bodyPr/>
        <a:lstStyle/>
        <a:p>
          <a:endParaRPr lang="pl-PL" sz="1400"/>
        </a:p>
      </dgm:t>
    </dgm:pt>
    <dgm:pt modelId="{2DE6FA79-E84C-4474-9193-2F24800C68B3}" type="sibTrans" cxnId="{DAFB78F6-8A33-4833-9C75-3DAB8DE7A7AA}">
      <dgm:prSet/>
      <dgm:spPr/>
      <dgm:t>
        <a:bodyPr/>
        <a:lstStyle/>
        <a:p>
          <a:endParaRPr lang="pl-PL" sz="1400"/>
        </a:p>
      </dgm:t>
    </dgm:pt>
    <dgm:pt modelId="{EA43659C-78CA-4F69-9615-DEA026236FEA}">
      <dgm:prSet phldrT="[Tekst]" custT="1"/>
      <dgm:spPr/>
      <dgm:t>
        <a:bodyPr/>
        <a:lstStyle/>
        <a:p>
          <a:r>
            <a:rPr lang="pl-PL" sz="1600" dirty="0"/>
            <a:t>miejsca i wydarzenia generujące ruch turystyczny</a:t>
          </a:r>
        </a:p>
      </dgm:t>
    </dgm:pt>
    <dgm:pt modelId="{3656A46E-E578-4C2C-B3AE-C607AE98BB1A}" type="parTrans" cxnId="{AE7FC76F-6E54-4115-B7DC-F15BFEBBD939}">
      <dgm:prSet/>
      <dgm:spPr/>
      <dgm:t>
        <a:bodyPr/>
        <a:lstStyle/>
        <a:p>
          <a:endParaRPr lang="pl-PL" sz="1400"/>
        </a:p>
      </dgm:t>
    </dgm:pt>
    <dgm:pt modelId="{916C8F63-C61E-4C63-8C11-CC0222E17CA7}" type="sibTrans" cxnId="{AE7FC76F-6E54-4115-B7DC-F15BFEBBD939}">
      <dgm:prSet/>
      <dgm:spPr/>
      <dgm:t>
        <a:bodyPr/>
        <a:lstStyle/>
        <a:p>
          <a:endParaRPr lang="pl-PL" sz="1400"/>
        </a:p>
      </dgm:t>
    </dgm:pt>
    <dgm:pt modelId="{30A1319F-5CCF-49D2-BA69-0604DFDE816B}">
      <dgm:prSet phldrT="[Tekst]" custT="1"/>
      <dgm:spPr/>
      <dgm:t>
        <a:bodyPr/>
        <a:lstStyle/>
        <a:p>
          <a:r>
            <a:rPr lang="pl-PL" sz="1600" dirty="0"/>
            <a:t>turyści i odwiedzający</a:t>
          </a:r>
        </a:p>
      </dgm:t>
    </dgm:pt>
    <dgm:pt modelId="{7C54673A-9028-4C6B-AE42-BE62D8B48BB4}" type="parTrans" cxnId="{807CF767-6212-4F67-B61C-1F0D0B1474F5}">
      <dgm:prSet/>
      <dgm:spPr/>
      <dgm:t>
        <a:bodyPr/>
        <a:lstStyle/>
        <a:p>
          <a:endParaRPr lang="pl-PL" sz="1400"/>
        </a:p>
      </dgm:t>
    </dgm:pt>
    <dgm:pt modelId="{BA2DFB94-99D3-49FB-B557-B00E6AB0A460}" type="sibTrans" cxnId="{807CF767-6212-4F67-B61C-1F0D0B1474F5}">
      <dgm:prSet/>
      <dgm:spPr/>
      <dgm:t>
        <a:bodyPr/>
        <a:lstStyle/>
        <a:p>
          <a:endParaRPr lang="pl-PL" sz="1400"/>
        </a:p>
      </dgm:t>
    </dgm:pt>
    <dgm:pt modelId="{2B764184-3C4A-415A-A7D6-399525104FA3}">
      <dgm:prSet phldrT="[Tekst]" custT="1"/>
      <dgm:spPr/>
      <dgm:t>
        <a:bodyPr/>
        <a:lstStyle/>
        <a:p>
          <a:r>
            <a:rPr lang="pl-PL" sz="1600" dirty="0"/>
            <a:t>pracujący w branży turystycznej</a:t>
          </a:r>
        </a:p>
      </dgm:t>
    </dgm:pt>
    <dgm:pt modelId="{E5398151-4B58-416C-95E3-4C30CE959513}" type="parTrans" cxnId="{C613C590-5598-4EBF-9251-7D9CFDC8F519}">
      <dgm:prSet/>
      <dgm:spPr/>
      <dgm:t>
        <a:bodyPr/>
        <a:lstStyle/>
        <a:p>
          <a:endParaRPr lang="pl-PL" sz="1400"/>
        </a:p>
      </dgm:t>
    </dgm:pt>
    <dgm:pt modelId="{897DDF09-163E-4BB3-A049-4E9D5C9FEA8E}" type="sibTrans" cxnId="{C613C590-5598-4EBF-9251-7D9CFDC8F519}">
      <dgm:prSet/>
      <dgm:spPr/>
      <dgm:t>
        <a:bodyPr/>
        <a:lstStyle/>
        <a:p>
          <a:endParaRPr lang="pl-PL" sz="1400"/>
        </a:p>
      </dgm:t>
    </dgm:pt>
    <dgm:pt modelId="{14A86B0F-D07B-4FB8-B4C6-D170C863126E}">
      <dgm:prSet custT="1"/>
      <dgm:spPr/>
      <dgm:t>
        <a:bodyPr/>
        <a:lstStyle/>
        <a:p>
          <a:r>
            <a:rPr lang="pl-PL" sz="1800" dirty="0"/>
            <a:t>Badanie jakościowe</a:t>
          </a:r>
        </a:p>
      </dgm:t>
    </dgm:pt>
    <dgm:pt modelId="{B8ECA7D1-9DA9-4AEC-A599-B933BADC669D}" type="parTrans" cxnId="{77B7C97D-5E59-44F3-840F-C559859B4094}">
      <dgm:prSet/>
      <dgm:spPr/>
      <dgm:t>
        <a:bodyPr/>
        <a:lstStyle/>
        <a:p>
          <a:endParaRPr lang="pl-PL" sz="1400"/>
        </a:p>
      </dgm:t>
    </dgm:pt>
    <dgm:pt modelId="{CC574732-8B28-43C4-994F-949CEDDFB87B}" type="sibTrans" cxnId="{77B7C97D-5E59-44F3-840F-C559859B4094}">
      <dgm:prSet/>
      <dgm:spPr/>
      <dgm:t>
        <a:bodyPr/>
        <a:lstStyle/>
        <a:p>
          <a:endParaRPr lang="pl-PL" sz="1400"/>
        </a:p>
      </dgm:t>
    </dgm:pt>
    <dgm:pt modelId="{EA62D703-C293-41D9-BBAC-52F4DA0FBDF6}">
      <dgm:prSet custT="1"/>
      <dgm:spPr/>
      <dgm:t>
        <a:bodyPr/>
        <a:lstStyle/>
        <a:p>
          <a:r>
            <a:rPr lang="pl-PL" sz="1600" dirty="0"/>
            <a:t>osoby aktywne turystycznie</a:t>
          </a:r>
        </a:p>
      </dgm:t>
    </dgm:pt>
    <dgm:pt modelId="{40681F97-C2E9-493C-BC5F-7291F80D3594}" type="sibTrans" cxnId="{03106018-BA3E-40FE-8BAA-775D85AB600F}">
      <dgm:prSet/>
      <dgm:spPr/>
      <dgm:t>
        <a:bodyPr/>
        <a:lstStyle/>
        <a:p>
          <a:endParaRPr lang="pl-PL" sz="1400"/>
        </a:p>
      </dgm:t>
    </dgm:pt>
    <dgm:pt modelId="{883F81E6-0CE5-4C9A-92F6-C481D329B49B}" type="parTrans" cxnId="{03106018-BA3E-40FE-8BAA-775D85AB600F}">
      <dgm:prSet/>
      <dgm:spPr/>
      <dgm:t>
        <a:bodyPr/>
        <a:lstStyle/>
        <a:p>
          <a:endParaRPr lang="pl-PL" sz="1400"/>
        </a:p>
      </dgm:t>
    </dgm:pt>
    <dgm:pt modelId="{F22EAF9B-D402-4C1F-8B62-239C5AF16F74}">
      <dgm:prSet custT="1"/>
      <dgm:spPr/>
      <dgm:t>
        <a:bodyPr/>
        <a:lstStyle/>
        <a:p>
          <a:r>
            <a:rPr lang="pl-PL" sz="1600" dirty="0"/>
            <a:t>eksperci i praktycy branżowi</a:t>
          </a:r>
        </a:p>
      </dgm:t>
    </dgm:pt>
    <dgm:pt modelId="{4655F77C-8BCB-4073-839B-8B22309686A3}" type="parTrans" cxnId="{D0F1C3C2-6DAE-4B2B-A53C-15DF8A9A44A0}">
      <dgm:prSet/>
      <dgm:spPr/>
      <dgm:t>
        <a:bodyPr/>
        <a:lstStyle/>
        <a:p>
          <a:endParaRPr lang="pl-PL" sz="1400"/>
        </a:p>
      </dgm:t>
    </dgm:pt>
    <dgm:pt modelId="{7DD04E5D-15C0-46EC-B815-32FFBACD3A4B}" type="sibTrans" cxnId="{D0F1C3C2-6DAE-4B2B-A53C-15DF8A9A44A0}">
      <dgm:prSet/>
      <dgm:spPr/>
      <dgm:t>
        <a:bodyPr/>
        <a:lstStyle/>
        <a:p>
          <a:endParaRPr lang="pl-PL" sz="1400"/>
        </a:p>
      </dgm:t>
    </dgm:pt>
    <dgm:pt modelId="{4D32C4B8-0A6D-4A28-AEDB-61C3D56A1472}" type="pres">
      <dgm:prSet presAssocID="{A27BE657-FDD2-4767-8F53-D5A2E11FCEDA}" presName="linear" presStyleCnt="0">
        <dgm:presLayoutVars>
          <dgm:animLvl val="lvl"/>
          <dgm:resizeHandles val="exact"/>
        </dgm:presLayoutVars>
      </dgm:prSet>
      <dgm:spPr/>
    </dgm:pt>
    <dgm:pt modelId="{86BE72CC-665E-4DA8-946E-F5AE7E00C437}" type="pres">
      <dgm:prSet presAssocID="{04572018-3948-4DF6-AF05-455AF0C87FF0}" presName="parentText" presStyleLbl="node1" presStyleIdx="0" presStyleCnt="3" custScaleY="77963" custLinFactNeighborY="2146">
        <dgm:presLayoutVars>
          <dgm:chMax val="0"/>
          <dgm:bulletEnabled val="1"/>
        </dgm:presLayoutVars>
      </dgm:prSet>
      <dgm:spPr/>
    </dgm:pt>
    <dgm:pt modelId="{5834805A-4733-4E39-A5E6-432EDBACC710}" type="pres">
      <dgm:prSet presAssocID="{04572018-3948-4DF6-AF05-455AF0C87FF0}" presName="childText" presStyleLbl="revTx" presStyleIdx="0" presStyleCnt="3">
        <dgm:presLayoutVars>
          <dgm:bulletEnabled val="1"/>
        </dgm:presLayoutVars>
      </dgm:prSet>
      <dgm:spPr/>
    </dgm:pt>
    <dgm:pt modelId="{C153ECE1-1B3B-4D4C-A45B-528686CB24B4}" type="pres">
      <dgm:prSet presAssocID="{418A0C8D-7340-45B9-ABA3-6F1540AFA326}" presName="parentText" presStyleLbl="node1" presStyleIdx="1" presStyleCnt="3" custScaleY="73964">
        <dgm:presLayoutVars>
          <dgm:chMax val="0"/>
          <dgm:bulletEnabled val="1"/>
        </dgm:presLayoutVars>
      </dgm:prSet>
      <dgm:spPr/>
    </dgm:pt>
    <dgm:pt modelId="{55C322E4-5CCF-4650-9519-7B435A9431B1}" type="pres">
      <dgm:prSet presAssocID="{418A0C8D-7340-45B9-ABA3-6F1540AFA326}" presName="childText" presStyleLbl="revTx" presStyleIdx="1" presStyleCnt="3">
        <dgm:presLayoutVars>
          <dgm:bulletEnabled val="1"/>
        </dgm:presLayoutVars>
      </dgm:prSet>
      <dgm:spPr/>
    </dgm:pt>
    <dgm:pt modelId="{B1D23C67-C815-4B6E-8293-F11605630820}" type="pres">
      <dgm:prSet presAssocID="{14A86B0F-D07B-4FB8-B4C6-D170C863126E}" presName="parentText" presStyleLbl="node1" presStyleIdx="2" presStyleCnt="3" custScaleY="68681">
        <dgm:presLayoutVars>
          <dgm:chMax val="0"/>
          <dgm:bulletEnabled val="1"/>
        </dgm:presLayoutVars>
      </dgm:prSet>
      <dgm:spPr/>
    </dgm:pt>
    <dgm:pt modelId="{E4E4ADE4-3A91-4A54-991B-BB4B81F4298D}" type="pres">
      <dgm:prSet presAssocID="{14A86B0F-D07B-4FB8-B4C6-D170C863126E}" presName="childText" presStyleLbl="revTx" presStyleIdx="2" presStyleCnt="3">
        <dgm:presLayoutVars>
          <dgm:bulletEnabled val="1"/>
        </dgm:presLayoutVars>
      </dgm:prSet>
      <dgm:spPr/>
    </dgm:pt>
  </dgm:ptLst>
  <dgm:cxnLst>
    <dgm:cxn modelId="{D32A2603-89BE-4A42-8602-8CB9D57AE9F8}" type="presOf" srcId="{04572018-3948-4DF6-AF05-455AF0C87FF0}" destId="{86BE72CC-665E-4DA8-946E-F5AE7E00C437}" srcOrd="0" destOrd="0" presId="urn:microsoft.com/office/officeart/2005/8/layout/vList2"/>
    <dgm:cxn modelId="{03106018-BA3E-40FE-8BAA-775D85AB600F}" srcId="{14A86B0F-D07B-4FB8-B4C6-D170C863126E}" destId="{EA62D703-C293-41D9-BBAC-52F4DA0FBDF6}" srcOrd="0" destOrd="0" parTransId="{883F81E6-0CE5-4C9A-92F6-C481D329B49B}" sibTransId="{40681F97-C2E9-493C-BC5F-7291F80D3594}"/>
    <dgm:cxn modelId="{95283B22-A3BD-4F7E-B4F4-9105AB9CA8B3}" type="presOf" srcId="{8F0A3BAE-2B95-436F-B5A8-09A582CB1464}" destId="{5834805A-4733-4E39-A5E6-432EDBACC710}" srcOrd="0" destOrd="1" presId="urn:microsoft.com/office/officeart/2005/8/layout/vList2"/>
    <dgm:cxn modelId="{EF688429-C31F-46A4-AC7F-E638CE36347E}" type="presOf" srcId="{14A86B0F-D07B-4FB8-B4C6-D170C863126E}" destId="{B1D23C67-C815-4B6E-8293-F11605630820}" srcOrd="0" destOrd="0" presId="urn:microsoft.com/office/officeart/2005/8/layout/vList2"/>
    <dgm:cxn modelId="{439FE12D-056D-4E65-8C7A-7CE676A3865A}" type="presOf" srcId="{F22EAF9B-D402-4C1F-8B62-239C5AF16F74}" destId="{E4E4ADE4-3A91-4A54-991B-BB4B81F4298D}" srcOrd="0" destOrd="1" presId="urn:microsoft.com/office/officeart/2005/8/layout/vList2"/>
    <dgm:cxn modelId="{E2271137-7C7A-47CF-8478-E23ACB3A9ACE}" type="presOf" srcId="{418A0C8D-7340-45B9-ABA3-6F1540AFA326}" destId="{C153ECE1-1B3B-4D4C-A45B-528686CB24B4}" srcOrd="0" destOrd="0" presId="urn:microsoft.com/office/officeart/2005/8/layout/vList2"/>
    <dgm:cxn modelId="{0193593E-401C-4CA3-9336-CAA5D978BDBE}" type="presOf" srcId="{F3E7ED85-FA75-484B-B531-E107B4547ABF}" destId="{5834805A-4733-4E39-A5E6-432EDBACC710}" srcOrd="0" destOrd="2" presId="urn:microsoft.com/office/officeart/2005/8/layout/vList2"/>
    <dgm:cxn modelId="{807CF767-6212-4F67-B61C-1F0D0B1474F5}" srcId="{418A0C8D-7340-45B9-ABA3-6F1540AFA326}" destId="{30A1319F-5CCF-49D2-BA69-0604DFDE816B}" srcOrd="2" destOrd="0" parTransId="{7C54673A-9028-4C6B-AE42-BE62D8B48BB4}" sibTransId="{BA2DFB94-99D3-49FB-B557-B00E6AB0A460}"/>
    <dgm:cxn modelId="{2735504B-B5D1-4B07-AAD6-B6950FC63823}" type="presOf" srcId="{6D3DDAA7-779D-4F6C-B481-F16A391349E5}" destId="{5834805A-4733-4E39-A5E6-432EDBACC710}" srcOrd="0" destOrd="0" presId="urn:microsoft.com/office/officeart/2005/8/layout/vList2"/>
    <dgm:cxn modelId="{83EE056E-3632-4055-B0D6-E6591C03FE19}" srcId="{A27BE657-FDD2-4767-8F53-D5A2E11FCEDA}" destId="{418A0C8D-7340-45B9-ABA3-6F1540AFA326}" srcOrd="1" destOrd="0" parTransId="{E2E2B6AC-BDE6-414A-A4E1-ADDE192C802D}" sibTransId="{B336B694-FF32-4169-9C0D-24244B797A4A}"/>
    <dgm:cxn modelId="{AE7FC76F-6E54-4115-B7DC-F15BFEBBD939}" srcId="{418A0C8D-7340-45B9-ABA3-6F1540AFA326}" destId="{EA43659C-78CA-4F69-9615-DEA026236FEA}" srcOrd="1" destOrd="0" parTransId="{3656A46E-E578-4C2C-B3AE-C607AE98BB1A}" sibTransId="{916C8F63-C61E-4C63-8C11-CC0222E17CA7}"/>
    <dgm:cxn modelId="{7F002450-A96E-4FCE-9BC7-E0771619391F}" type="presOf" srcId="{2B764184-3C4A-415A-A7D6-399525104FA3}" destId="{55C322E4-5CCF-4650-9519-7B435A9431B1}" srcOrd="0" destOrd="3" presId="urn:microsoft.com/office/officeart/2005/8/layout/vList2"/>
    <dgm:cxn modelId="{127CEF70-5733-4644-8524-ECC7805D756D}" type="presOf" srcId="{EA62D703-C293-41D9-BBAC-52F4DA0FBDF6}" destId="{E4E4ADE4-3A91-4A54-991B-BB4B81F4298D}" srcOrd="0" destOrd="0" presId="urn:microsoft.com/office/officeart/2005/8/layout/vList2"/>
    <dgm:cxn modelId="{A06D3B5A-D6AE-4843-8C53-130F8BF75590}" srcId="{A27BE657-FDD2-4767-8F53-D5A2E11FCEDA}" destId="{04572018-3948-4DF6-AF05-455AF0C87FF0}" srcOrd="0" destOrd="0" parTransId="{24752D15-35C2-4EC9-952B-5284A79A2C6A}" sibTransId="{7E227CCC-AD66-40B2-8457-0BCD0384D847}"/>
    <dgm:cxn modelId="{77B7C97D-5E59-44F3-840F-C559859B4094}" srcId="{A27BE657-FDD2-4767-8F53-D5A2E11FCEDA}" destId="{14A86B0F-D07B-4FB8-B4C6-D170C863126E}" srcOrd="2" destOrd="0" parTransId="{B8ECA7D1-9DA9-4AEC-A599-B933BADC669D}" sibTransId="{CC574732-8B28-43C4-994F-949CEDDFB87B}"/>
    <dgm:cxn modelId="{C613C590-5598-4EBF-9251-7D9CFDC8F519}" srcId="{418A0C8D-7340-45B9-ABA3-6F1540AFA326}" destId="{2B764184-3C4A-415A-A7D6-399525104FA3}" srcOrd="3" destOrd="0" parTransId="{E5398151-4B58-416C-95E3-4C30CE959513}" sibTransId="{897DDF09-163E-4BB3-A049-4E9D5C9FEA8E}"/>
    <dgm:cxn modelId="{020ED799-3D59-45F5-B59A-2A9BDFC01FB8}" type="presOf" srcId="{EA43659C-78CA-4F69-9615-DEA026236FEA}" destId="{55C322E4-5CCF-4650-9519-7B435A9431B1}" srcOrd="0" destOrd="1" presId="urn:microsoft.com/office/officeart/2005/8/layout/vList2"/>
    <dgm:cxn modelId="{8802A09E-218C-496B-8BF7-D0F5F3BD5D41}" type="presOf" srcId="{A27BE657-FDD2-4767-8F53-D5A2E11FCEDA}" destId="{4D32C4B8-0A6D-4A28-AEDB-61C3D56A1472}" srcOrd="0" destOrd="0" presId="urn:microsoft.com/office/officeart/2005/8/layout/vList2"/>
    <dgm:cxn modelId="{A1616FA7-4C74-4736-985E-2C8BFDE20C54}" type="presOf" srcId="{B45D2233-FEF3-438A-9C30-5B78015A10E1}" destId="{55C322E4-5CCF-4650-9519-7B435A9431B1}" srcOrd="0" destOrd="0" presId="urn:microsoft.com/office/officeart/2005/8/layout/vList2"/>
    <dgm:cxn modelId="{BF186FB0-F5BF-495D-A0BB-A0C41DA1BBC7}" srcId="{04572018-3948-4DF6-AF05-455AF0C87FF0}" destId="{8F0A3BAE-2B95-436F-B5A8-09A582CB1464}" srcOrd="1" destOrd="0" parTransId="{7EE496C2-CD3D-46C0-A27C-E20B593B5973}" sibTransId="{CFE8EFEE-7F8B-4A07-8203-6114F2DD196F}"/>
    <dgm:cxn modelId="{C9165DB2-E99C-48A7-B13F-0930C102A8F9}" srcId="{418A0C8D-7340-45B9-ABA3-6F1540AFA326}" destId="{B45D2233-FEF3-438A-9C30-5B78015A10E1}" srcOrd="0" destOrd="0" parTransId="{B9435497-627A-43BD-88D3-7CA0103204BC}" sibTransId="{D154ABDC-43AD-4CB6-B2C6-48280F873AAF}"/>
    <dgm:cxn modelId="{D0F1C3C2-6DAE-4B2B-A53C-15DF8A9A44A0}" srcId="{14A86B0F-D07B-4FB8-B4C6-D170C863126E}" destId="{F22EAF9B-D402-4C1F-8B62-239C5AF16F74}" srcOrd="1" destOrd="0" parTransId="{4655F77C-8BCB-4073-839B-8B22309686A3}" sibTransId="{7DD04E5D-15C0-46EC-B815-32FFBACD3A4B}"/>
    <dgm:cxn modelId="{18CBDCED-87F9-4215-BCFF-5E62C323B5EF}" type="presOf" srcId="{30A1319F-5CCF-49D2-BA69-0604DFDE816B}" destId="{55C322E4-5CCF-4650-9519-7B435A9431B1}" srcOrd="0" destOrd="2" presId="urn:microsoft.com/office/officeart/2005/8/layout/vList2"/>
    <dgm:cxn modelId="{DAFB78F6-8A33-4833-9C75-3DAB8DE7A7AA}" srcId="{04572018-3948-4DF6-AF05-455AF0C87FF0}" destId="{F3E7ED85-FA75-484B-B531-E107B4547ABF}" srcOrd="2" destOrd="0" parTransId="{7D3ACF12-9B4F-41B4-9066-6FC4752A7AA1}" sibTransId="{2DE6FA79-E84C-4474-9193-2F24800C68B3}"/>
    <dgm:cxn modelId="{745609FD-C122-4FB3-A178-AEDD207DB556}" srcId="{04572018-3948-4DF6-AF05-455AF0C87FF0}" destId="{6D3DDAA7-779D-4F6C-B481-F16A391349E5}" srcOrd="0" destOrd="0" parTransId="{45E726D7-DFD6-4105-B692-B25603A15042}" sibTransId="{DAF26D7D-4A30-4269-AC37-397BBEBF9D64}"/>
    <dgm:cxn modelId="{3BCB265C-B2DB-4B08-ADCC-919C362A36D4}" type="presParOf" srcId="{4D32C4B8-0A6D-4A28-AEDB-61C3D56A1472}" destId="{86BE72CC-665E-4DA8-946E-F5AE7E00C437}" srcOrd="0" destOrd="0" presId="urn:microsoft.com/office/officeart/2005/8/layout/vList2"/>
    <dgm:cxn modelId="{BB460BEC-AFFF-489F-96D4-20963D303DD7}" type="presParOf" srcId="{4D32C4B8-0A6D-4A28-AEDB-61C3D56A1472}" destId="{5834805A-4733-4E39-A5E6-432EDBACC710}" srcOrd="1" destOrd="0" presId="urn:microsoft.com/office/officeart/2005/8/layout/vList2"/>
    <dgm:cxn modelId="{D993A853-626A-42AA-96A6-4795AF379A36}" type="presParOf" srcId="{4D32C4B8-0A6D-4A28-AEDB-61C3D56A1472}" destId="{C153ECE1-1B3B-4D4C-A45B-528686CB24B4}" srcOrd="2" destOrd="0" presId="urn:microsoft.com/office/officeart/2005/8/layout/vList2"/>
    <dgm:cxn modelId="{1B05BC7C-CC98-48A0-BB35-219FEDA1CDBE}" type="presParOf" srcId="{4D32C4B8-0A6D-4A28-AEDB-61C3D56A1472}" destId="{55C322E4-5CCF-4650-9519-7B435A9431B1}" srcOrd="3" destOrd="0" presId="urn:microsoft.com/office/officeart/2005/8/layout/vList2"/>
    <dgm:cxn modelId="{5ABAE651-FFD5-4F90-9C93-691388B61219}" type="presParOf" srcId="{4D32C4B8-0A6D-4A28-AEDB-61C3D56A1472}" destId="{B1D23C67-C815-4B6E-8293-F11605630820}" srcOrd="4" destOrd="0" presId="urn:microsoft.com/office/officeart/2005/8/layout/vList2"/>
    <dgm:cxn modelId="{5713DE92-94DF-4A86-94AA-E301B4F0CE38}" type="presParOf" srcId="{4D32C4B8-0A6D-4A28-AEDB-61C3D56A1472}" destId="{E4E4ADE4-3A91-4A54-991B-BB4B81F4298D}"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67DEA5-A865-49FD-853C-53FBFAF3D30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pl-PL"/>
        </a:p>
      </dgm:t>
    </dgm:pt>
    <dgm:pt modelId="{08282442-F374-459F-BF4E-E6473A3EDAFF}">
      <dgm:prSet phldrT="[Tekst]" custT="1"/>
      <dgm:spPr/>
      <dgm:t>
        <a:bodyPr/>
        <a:lstStyle/>
        <a:p>
          <a:r>
            <a:rPr lang="pl-PL" sz="2000" dirty="0"/>
            <a:t>Zidentyfikowane trendy</a:t>
          </a:r>
        </a:p>
      </dgm:t>
    </dgm:pt>
    <dgm:pt modelId="{19D88FF8-6404-41E0-B6EC-EFC21A42F0DF}" type="parTrans" cxnId="{22CC2B00-6FAE-4888-9FB9-BDC129A90C66}">
      <dgm:prSet/>
      <dgm:spPr/>
      <dgm:t>
        <a:bodyPr/>
        <a:lstStyle/>
        <a:p>
          <a:endParaRPr lang="pl-PL"/>
        </a:p>
      </dgm:t>
    </dgm:pt>
    <dgm:pt modelId="{A1C1195E-1BBA-4D83-A579-E420B9669060}" type="sibTrans" cxnId="{22CC2B00-6FAE-4888-9FB9-BDC129A90C66}">
      <dgm:prSet/>
      <dgm:spPr/>
      <dgm:t>
        <a:bodyPr/>
        <a:lstStyle/>
        <a:p>
          <a:endParaRPr lang="pl-PL"/>
        </a:p>
      </dgm:t>
    </dgm:pt>
    <dgm:pt modelId="{CF84DA96-5F54-4478-83B7-36F2A7A04299}">
      <dgm:prSet phldrT="[Tekst]" custT="1"/>
      <dgm:spPr/>
      <dgm:t>
        <a:bodyPr/>
        <a:lstStyle/>
        <a:p>
          <a:r>
            <a:rPr lang="pl-PL" sz="1600" dirty="0"/>
            <a:t>Nacisk na aktywność</a:t>
          </a:r>
        </a:p>
      </dgm:t>
    </dgm:pt>
    <dgm:pt modelId="{5BE2C2BC-97C1-4B86-8E69-284B1CAB7789}" type="parTrans" cxnId="{75BFEC53-9ACE-44EA-8410-DF4447A28A07}">
      <dgm:prSet/>
      <dgm:spPr/>
      <dgm:t>
        <a:bodyPr/>
        <a:lstStyle/>
        <a:p>
          <a:endParaRPr lang="pl-PL"/>
        </a:p>
      </dgm:t>
    </dgm:pt>
    <dgm:pt modelId="{04960C50-554A-4936-976F-78C849BDF659}" type="sibTrans" cxnId="{75BFEC53-9ACE-44EA-8410-DF4447A28A07}">
      <dgm:prSet/>
      <dgm:spPr/>
      <dgm:t>
        <a:bodyPr/>
        <a:lstStyle/>
        <a:p>
          <a:endParaRPr lang="pl-PL"/>
        </a:p>
      </dgm:t>
    </dgm:pt>
    <dgm:pt modelId="{89AD28A1-8985-49F3-8EDA-2BB5E46645A0}">
      <dgm:prSet phldrT="[Tekst]" custT="1"/>
      <dgm:spPr/>
      <dgm:t>
        <a:bodyPr/>
        <a:lstStyle/>
        <a:p>
          <a:r>
            <a:rPr lang="pl-PL" sz="1600" dirty="0"/>
            <a:t>Doświadczanie, przeżycia duchowe, egzotyka</a:t>
          </a:r>
        </a:p>
      </dgm:t>
    </dgm:pt>
    <dgm:pt modelId="{9CBE16C0-A90D-4BAE-9716-02E7AFAB1840}" type="parTrans" cxnId="{ADE99096-9303-4C3A-9A42-4C2C8321A7E2}">
      <dgm:prSet/>
      <dgm:spPr/>
      <dgm:t>
        <a:bodyPr/>
        <a:lstStyle/>
        <a:p>
          <a:endParaRPr lang="pl-PL"/>
        </a:p>
      </dgm:t>
    </dgm:pt>
    <dgm:pt modelId="{5B28EDF9-AE4C-4CBA-8802-829666B28BDC}" type="sibTrans" cxnId="{ADE99096-9303-4C3A-9A42-4C2C8321A7E2}">
      <dgm:prSet/>
      <dgm:spPr/>
      <dgm:t>
        <a:bodyPr/>
        <a:lstStyle/>
        <a:p>
          <a:endParaRPr lang="pl-PL"/>
        </a:p>
      </dgm:t>
    </dgm:pt>
    <dgm:pt modelId="{3BBADC3F-0095-49F2-A42C-D295D9D887A1}">
      <dgm:prSet phldrT="[Tekst]" custT="1"/>
      <dgm:spPr/>
      <dgm:t>
        <a:bodyPr/>
        <a:lstStyle/>
        <a:p>
          <a:r>
            <a:rPr lang="pl-PL" sz="1600" dirty="0"/>
            <a:t>Wzrost znaczenia kulinariów</a:t>
          </a:r>
        </a:p>
      </dgm:t>
    </dgm:pt>
    <dgm:pt modelId="{88089056-61E7-46DB-B10E-FBD1E03DBF49}" type="parTrans" cxnId="{F181F47F-6302-44C1-978F-06FA822249EB}">
      <dgm:prSet/>
      <dgm:spPr/>
      <dgm:t>
        <a:bodyPr/>
        <a:lstStyle/>
        <a:p>
          <a:endParaRPr lang="pl-PL"/>
        </a:p>
      </dgm:t>
    </dgm:pt>
    <dgm:pt modelId="{25D769BE-6D69-4308-A19E-EC76BA4BF91A}" type="sibTrans" cxnId="{F181F47F-6302-44C1-978F-06FA822249EB}">
      <dgm:prSet/>
      <dgm:spPr/>
      <dgm:t>
        <a:bodyPr/>
        <a:lstStyle/>
        <a:p>
          <a:endParaRPr lang="pl-PL"/>
        </a:p>
      </dgm:t>
    </dgm:pt>
    <dgm:pt modelId="{70B527C7-C92C-41A2-B025-8BF8F6E6FA17}">
      <dgm:prSet phldrT="[Tekst]" custT="1"/>
      <dgm:spPr/>
      <dgm:t>
        <a:bodyPr/>
        <a:lstStyle/>
        <a:p>
          <a:r>
            <a:rPr lang="pl-PL" sz="1600" dirty="0"/>
            <a:t>Zainteresowanie tematyczną ofertą przewodnicką</a:t>
          </a:r>
        </a:p>
      </dgm:t>
    </dgm:pt>
    <dgm:pt modelId="{F91A8223-D670-4FB9-B796-006BD95121F4}" type="parTrans" cxnId="{AAF7CF62-D6F7-47ED-8D5C-8247622E4F67}">
      <dgm:prSet/>
      <dgm:spPr/>
      <dgm:t>
        <a:bodyPr/>
        <a:lstStyle/>
        <a:p>
          <a:endParaRPr lang="pl-PL"/>
        </a:p>
      </dgm:t>
    </dgm:pt>
    <dgm:pt modelId="{389AE095-2808-4A77-B721-3ABD039B527B}" type="sibTrans" cxnId="{AAF7CF62-D6F7-47ED-8D5C-8247622E4F67}">
      <dgm:prSet/>
      <dgm:spPr/>
      <dgm:t>
        <a:bodyPr/>
        <a:lstStyle/>
        <a:p>
          <a:endParaRPr lang="pl-PL"/>
        </a:p>
      </dgm:t>
    </dgm:pt>
    <dgm:pt modelId="{ACE5376A-A209-4F9D-AAEA-67B91F1686E9}">
      <dgm:prSet phldrT="[Tekst]" custT="1"/>
      <dgm:spPr/>
      <dgm:t>
        <a:bodyPr/>
        <a:lstStyle/>
        <a:p>
          <a:r>
            <a:rPr lang="pl-PL" sz="1600" dirty="0"/>
            <a:t>Oczekiwania oferty dostępnej „na już”, dostępnej cyfrowo</a:t>
          </a:r>
        </a:p>
      </dgm:t>
    </dgm:pt>
    <dgm:pt modelId="{759B2FAE-A82E-4DA1-A7EC-3CD419EFF72A}" type="parTrans" cxnId="{68B14CA5-7FFA-445C-9168-B74118CFF878}">
      <dgm:prSet/>
      <dgm:spPr/>
      <dgm:t>
        <a:bodyPr/>
        <a:lstStyle/>
        <a:p>
          <a:endParaRPr lang="pl-PL"/>
        </a:p>
      </dgm:t>
    </dgm:pt>
    <dgm:pt modelId="{67C5FC7A-F232-475B-A309-1074A0B72A14}" type="sibTrans" cxnId="{68B14CA5-7FFA-445C-9168-B74118CFF878}">
      <dgm:prSet/>
      <dgm:spPr/>
      <dgm:t>
        <a:bodyPr/>
        <a:lstStyle/>
        <a:p>
          <a:endParaRPr lang="pl-PL"/>
        </a:p>
      </dgm:t>
    </dgm:pt>
    <dgm:pt modelId="{22EDF209-69E7-4DCE-A2AF-4BEC8A9BB05A}">
      <dgm:prSet phldrT="[Tekst]"/>
      <dgm:spPr/>
      <dgm:t>
        <a:bodyPr/>
        <a:lstStyle/>
        <a:p>
          <a:endParaRPr lang="pl-PL" sz="2200" dirty="0"/>
        </a:p>
      </dgm:t>
    </dgm:pt>
    <dgm:pt modelId="{604D98FC-F1CF-44DA-9CF6-B1918EE63E79}" type="parTrans" cxnId="{EF6E0D47-7060-488E-B2C7-1482B17956D5}">
      <dgm:prSet/>
      <dgm:spPr/>
      <dgm:t>
        <a:bodyPr/>
        <a:lstStyle/>
        <a:p>
          <a:endParaRPr lang="pl-PL"/>
        </a:p>
      </dgm:t>
    </dgm:pt>
    <dgm:pt modelId="{6D46F0F4-A40E-40E8-B589-49AB89037604}" type="sibTrans" cxnId="{EF6E0D47-7060-488E-B2C7-1482B17956D5}">
      <dgm:prSet/>
      <dgm:spPr/>
      <dgm:t>
        <a:bodyPr/>
        <a:lstStyle/>
        <a:p>
          <a:endParaRPr lang="pl-PL"/>
        </a:p>
      </dgm:t>
    </dgm:pt>
    <dgm:pt modelId="{EFC49CA3-EC86-410B-AB60-FBC18953ED0E}">
      <dgm:prSet phldrT="[Tekst]" custT="1"/>
      <dgm:spPr/>
      <dgm:t>
        <a:bodyPr/>
        <a:lstStyle/>
        <a:p>
          <a:r>
            <a:rPr lang="pl-PL" sz="1600" dirty="0"/>
            <a:t>Zwracanie uwagi na standard noclegu</a:t>
          </a:r>
        </a:p>
      </dgm:t>
    </dgm:pt>
    <dgm:pt modelId="{AF675460-535A-4180-A931-58AF281EF240}" type="parTrans" cxnId="{3D6A018F-FBAE-4673-A5B7-EDA253BAC035}">
      <dgm:prSet/>
      <dgm:spPr/>
      <dgm:t>
        <a:bodyPr/>
        <a:lstStyle/>
        <a:p>
          <a:endParaRPr lang="pl-PL"/>
        </a:p>
      </dgm:t>
    </dgm:pt>
    <dgm:pt modelId="{9D84E262-EEA8-47DE-BC1A-F073D8CFC5BE}" type="sibTrans" cxnId="{3D6A018F-FBAE-4673-A5B7-EDA253BAC035}">
      <dgm:prSet/>
      <dgm:spPr/>
      <dgm:t>
        <a:bodyPr/>
        <a:lstStyle/>
        <a:p>
          <a:endParaRPr lang="pl-PL"/>
        </a:p>
      </dgm:t>
    </dgm:pt>
    <dgm:pt modelId="{65BB45CE-8258-4F61-B5DD-779A9659C780}">
      <dgm:prSet phldrT="[Tekst]" custT="1"/>
      <dgm:spPr/>
      <dgm:t>
        <a:bodyPr/>
        <a:lstStyle/>
        <a:p>
          <a:r>
            <a:rPr lang="pl-PL" sz="1600" dirty="0"/>
            <a:t>Zainteresowanie zamożnego turysty</a:t>
          </a:r>
        </a:p>
      </dgm:t>
    </dgm:pt>
    <dgm:pt modelId="{48C805C6-289C-4668-AB61-60FECFD57D5B}" type="parTrans" cxnId="{855EA65D-4278-4D8E-AFA3-E9D6295A8E32}">
      <dgm:prSet/>
      <dgm:spPr/>
      <dgm:t>
        <a:bodyPr/>
        <a:lstStyle/>
        <a:p>
          <a:endParaRPr lang="pl-PL"/>
        </a:p>
      </dgm:t>
    </dgm:pt>
    <dgm:pt modelId="{05AB6E72-106E-4C0D-BF6C-A2813BA40DF9}" type="sibTrans" cxnId="{855EA65D-4278-4D8E-AFA3-E9D6295A8E32}">
      <dgm:prSet/>
      <dgm:spPr/>
      <dgm:t>
        <a:bodyPr/>
        <a:lstStyle/>
        <a:p>
          <a:endParaRPr lang="pl-PL"/>
        </a:p>
      </dgm:t>
    </dgm:pt>
    <dgm:pt modelId="{412F5DB0-E939-4794-94A6-B1DDE5E5B361}" type="pres">
      <dgm:prSet presAssocID="{CA67DEA5-A865-49FD-853C-53FBFAF3D300}" presName="linear" presStyleCnt="0">
        <dgm:presLayoutVars>
          <dgm:animLvl val="lvl"/>
          <dgm:resizeHandles val="exact"/>
        </dgm:presLayoutVars>
      </dgm:prSet>
      <dgm:spPr/>
    </dgm:pt>
    <dgm:pt modelId="{43E13D76-CF17-4848-8250-E4051EE74201}" type="pres">
      <dgm:prSet presAssocID="{08282442-F374-459F-BF4E-E6473A3EDAFF}" presName="parentText" presStyleLbl="node1" presStyleIdx="0" presStyleCnt="1" custScaleY="33469">
        <dgm:presLayoutVars>
          <dgm:chMax val="0"/>
          <dgm:bulletEnabled val="1"/>
        </dgm:presLayoutVars>
      </dgm:prSet>
      <dgm:spPr/>
    </dgm:pt>
    <dgm:pt modelId="{36FFACF7-302A-492E-89E2-0A4E1F94427E}" type="pres">
      <dgm:prSet presAssocID="{08282442-F374-459F-BF4E-E6473A3EDAFF}" presName="childText" presStyleLbl="revTx" presStyleIdx="0" presStyleCnt="1">
        <dgm:presLayoutVars>
          <dgm:bulletEnabled val="1"/>
        </dgm:presLayoutVars>
      </dgm:prSet>
      <dgm:spPr/>
    </dgm:pt>
  </dgm:ptLst>
  <dgm:cxnLst>
    <dgm:cxn modelId="{22CC2B00-6FAE-4888-9FB9-BDC129A90C66}" srcId="{CA67DEA5-A865-49FD-853C-53FBFAF3D300}" destId="{08282442-F374-459F-BF4E-E6473A3EDAFF}" srcOrd="0" destOrd="0" parTransId="{19D88FF8-6404-41E0-B6EC-EFC21A42F0DF}" sibTransId="{A1C1195E-1BBA-4D83-A579-E420B9669060}"/>
    <dgm:cxn modelId="{9E57053C-4425-4699-BEC3-C34F40C06133}" type="presOf" srcId="{ACE5376A-A209-4F9D-AAEA-67B91F1686E9}" destId="{36FFACF7-302A-492E-89E2-0A4E1F94427E}" srcOrd="0" destOrd="4" presId="urn:microsoft.com/office/officeart/2005/8/layout/vList2"/>
    <dgm:cxn modelId="{855EA65D-4278-4D8E-AFA3-E9D6295A8E32}" srcId="{08282442-F374-459F-BF4E-E6473A3EDAFF}" destId="{65BB45CE-8258-4F61-B5DD-779A9659C780}" srcOrd="6" destOrd="0" parTransId="{48C805C6-289C-4668-AB61-60FECFD57D5B}" sibTransId="{05AB6E72-106E-4C0D-BF6C-A2813BA40DF9}"/>
    <dgm:cxn modelId="{AAF7CF62-D6F7-47ED-8D5C-8247622E4F67}" srcId="{08282442-F374-459F-BF4E-E6473A3EDAFF}" destId="{70B527C7-C92C-41A2-B025-8BF8F6E6FA17}" srcOrd="3" destOrd="0" parTransId="{F91A8223-D670-4FB9-B796-006BD95121F4}" sibTransId="{389AE095-2808-4A77-B721-3ABD039B527B}"/>
    <dgm:cxn modelId="{EF6E0D47-7060-488E-B2C7-1482B17956D5}" srcId="{08282442-F374-459F-BF4E-E6473A3EDAFF}" destId="{22EDF209-69E7-4DCE-A2AF-4BEC8A9BB05A}" srcOrd="7" destOrd="0" parTransId="{604D98FC-F1CF-44DA-9CF6-B1918EE63E79}" sibTransId="{6D46F0F4-A40E-40E8-B589-49AB89037604}"/>
    <dgm:cxn modelId="{E08C5D4D-53DC-413A-BC8D-F1D435DBA32C}" type="presOf" srcId="{CF84DA96-5F54-4478-83B7-36F2A7A04299}" destId="{36FFACF7-302A-492E-89E2-0A4E1F94427E}" srcOrd="0" destOrd="0" presId="urn:microsoft.com/office/officeart/2005/8/layout/vList2"/>
    <dgm:cxn modelId="{75BFEC53-9ACE-44EA-8410-DF4447A28A07}" srcId="{08282442-F374-459F-BF4E-E6473A3EDAFF}" destId="{CF84DA96-5F54-4478-83B7-36F2A7A04299}" srcOrd="0" destOrd="0" parTransId="{5BE2C2BC-97C1-4B86-8E69-284B1CAB7789}" sibTransId="{04960C50-554A-4936-976F-78C849BDF659}"/>
    <dgm:cxn modelId="{F181F47F-6302-44C1-978F-06FA822249EB}" srcId="{08282442-F374-459F-BF4E-E6473A3EDAFF}" destId="{3BBADC3F-0095-49F2-A42C-D295D9D887A1}" srcOrd="2" destOrd="0" parTransId="{88089056-61E7-46DB-B10E-FBD1E03DBF49}" sibTransId="{25D769BE-6D69-4308-A19E-EC76BA4BF91A}"/>
    <dgm:cxn modelId="{1D9C3C81-0D63-4D12-979F-5E612769A03F}" type="presOf" srcId="{70B527C7-C92C-41A2-B025-8BF8F6E6FA17}" destId="{36FFACF7-302A-492E-89E2-0A4E1F94427E}" srcOrd="0" destOrd="3" presId="urn:microsoft.com/office/officeart/2005/8/layout/vList2"/>
    <dgm:cxn modelId="{5C088C8B-91CA-4BA1-8CA8-4BA0DB1B0281}" type="presOf" srcId="{3BBADC3F-0095-49F2-A42C-D295D9D887A1}" destId="{36FFACF7-302A-492E-89E2-0A4E1F94427E}" srcOrd="0" destOrd="2" presId="urn:microsoft.com/office/officeart/2005/8/layout/vList2"/>
    <dgm:cxn modelId="{3D6A018F-FBAE-4673-A5B7-EDA253BAC035}" srcId="{08282442-F374-459F-BF4E-E6473A3EDAFF}" destId="{EFC49CA3-EC86-410B-AB60-FBC18953ED0E}" srcOrd="5" destOrd="0" parTransId="{AF675460-535A-4180-A931-58AF281EF240}" sibTransId="{9D84E262-EEA8-47DE-BC1A-F073D8CFC5BE}"/>
    <dgm:cxn modelId="{ADE99096-9303-4C3A-9A42-4C2C8321A7E2}" srcId="{08282442-F374-459F-BF4E-E6473A3EDAFF}" destId="{89AD28A1-8985-49F3-8EDA-2BB5E46645A0}" srcOrd="1" destOrd="0" parTransId="{9CBE16C0-A90D-4BAE-9716-02E7AFAB1840}" sibTransId="{5B28EDF9-AE4C-4CBA-8802-829666B28BDC}"/>
    <dgm:cxn modelId="{68B14CA5-7FFA-445C-9168-B74118CFF878}" srcId="{08282442-F374-459F-BF4E-E6473A3EDAFF}" destId="{ACE5376A-A209-4F9D-AAEA-67B91F1686E9}" srcOrd="4" destOrd="0" parTransId="{759B2FAE-A82E-4DA1-A7EC-3CD419EFF72A}" sibTransId="{67C5FC7A-F232-475B-A309-1074A0B72A14}"/>
    <dgm:cxn modelId="{D2A6E4B0-CA85-4206-8447-B15616FC3362}" type="presOf" srcId="{08282442-F374-459F-BF4E-E6473A3EDAFF}" destId="{43E13D76-CF17-4848-8250-E4051EE74201}" srcOrd="0" destOrd="0" presId="urn:microsoft.com/office/officeart/2005/8/layout/vList2"/>
    <dgm:cxn modelId="{BDB320D2-C12A-49D3-87FD-7E5170D4A6B1}" type="presOf" srcId="{65BB45CE-8258-4F61-B5DD-779A9659C780}" destId="{36FFACF7-302A-492E-89E2-0A4E1F94427E}" srcOrd="0" destOrd="6" presId="urn:microsoft.com/office/officeart/2005/8/layout/vList2"/>
    <dgm:cxn modelId="{D65BD7D9-FF91-49AF-9E47-2DB4DD1E19CA}" type="presOf" srcId="{22EDF209-69E7-4DCE-A2AF-4BEC8A9BB05A}" destId="{36FFACF7-302A-492E-89E2-0A4E1F94427E}" srcOrd="0" destOrd="7" presId="urn:microsoft.com/office/officeart/2005/8/layout/vList2"/>
    <dgm:cxn modelId="{A2009FDA-1727-4C04-902E-34A1A65D85B6}" type="presOf" srcId="{CA67DEA5-A865-49FD-853C-53FBFAF3D300}" destId="{412F5DB0-E939-4794-94A6-B1DDE5E5B361}" srcOrd="0" destOrd="0" presId="urn:microsoft.com/office/officeart/2005/8/layout/vList2"/>
    <dgm:cxn modelId="{192587DF-B7BC-454B-9F6C-9322156A0F00}" type="presOf" srcId="{EFC49CA3-EC86-410B-AB60-FBC18953ED0E}" destId="{36FFACF7-302A-492E-89E2-0A4E1F94427E}" srcOrd="0" destOrd="5" presId="urn:microsoft.com/office/officeart/2005/8/layout/vList2"/>
    <dgm:cxn modelId="{5B795AE4-AE05-49ED-8BCB-EFC66BF890F9}" type="presOf" srcId="{89AD28A1-8985-49F3-8EDA-2BB5E46645A0}" destId="{36FFACF7-302A-492E-89E2-0A4E1F94427E}" srcOrd="0" destOrd="1" presId="urn:microsoft.com/office/officeart/2005/8/layout/vList2"/>
    <dgm:cxn modelId="{DB6E3254-F880-4D30-8D7A-B4BFC0415F84}" type="presParOf" srcId="{412F5DB0-E939-4794-94A6-B1DDE5E5B361}" destId="{43E13D76-CF17-4848-8250-E4051EE74201}" srcOrd="0" destOrd="0" presId="urn:microsoft.com/office/officeart/2005/8/layout/vList2"/>
    <dgm:cxn modelId="{8188DB1D-3136-4913-83E8-79D164039D6B}" type="presParOf" srcId="{412F5DB0-E939-4794-94A6-B1DDE5E5B361}" destId="{36FFACF7-302A-492E-89E2-0A4E1F94427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67DEA5-A865-49FD-853C-53FBFAF3D30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pl-PL"/>
        </a:p>
      </dgm:t>
    </dgm:pt>
    <dgm:pt modelId="{08282442-F374-459F-BF4E-E6473A3EDAFF}">
      <dgm:prSet phldrT="[Tekst]" custT="1"/>
      <dgm:spPr/>
      <dgm:t>
        <a:bodyPr/>
        <a:lstStyle/>
        <a:p>
          <a:r>
            <a:rPr lang="pl-PL" sz="2000" dirty="0"/>
            <a:t>Zidentyfikowane problemy</a:t>
          </a:r>
        </a:p>
      </dgm:t>
    </dgm:pt>
    <dgm:pt modelId="{19D88FF8-6404-41E0-B6EC-EFC21A42F0DF}" type="parTrans" cxnId="{22CC2B00-6FAE-4888-9FB9-BDC129A90C66}">
      <dgm:prSet/>
      <dgm:spPr/>
      <dgm:t>
        <a:bodyPr/>
        <a:lstStyle/>
        <a:p>
          <a:endParaRPr lang="pl-PL"/>
        </a:p>
      </dgm:t>
    </dgm:pt>
    <dgm:pt modelId="{A1C1195E-1BBA-4D83-A579-E420B9669060}" type="sibTrans" cxnId="{22CC2B00-6FAE-4888-9FB9-BDC129A90C66}">
      <dgm:prSet/>
      <dgm:spPr/>
      <dgm:t>
        <a:bodyPr/>
        <a:lstStyle/>
        <a:p>
          <a:endParaRPr lang="pl-PL"/>
        </a:p>
      </dgm:t>
    </dgm:pt>
    <dgm:pt modelId="{CF84DA96-5F54-4478-83B7-36F2A7A04299}">
      <dgm:prSet phldrT="[Tekst]" custT="1"/>
      <dgm:spPr/>
      <dgm:t>
        <a:bodyPr/>
        <a:lstStyle/>
        <a:p>
          <a:r>
            <a:rPr lang="pl-PL" sz="1600" dirty="0"/>
            <a:t>Niewielka baza noclegowa wysokiego standardu</a:t>
          </a:r>
        </a:p>
      </dgm:t>
    </dgm:pt>
    <dgm:pt modelId="{5BE2C2BC-97C1-4B86-8E69-284B1CAB7789}" type="parTrans" cxnId="{75BFEC53-9ACE-44EA-8410-DF4447A28A07}">
      <dgm:prSet/>
      <dgm:spPr/>
      <dgm:t>
        <a:bodyPr/>
        <a:lstStyle/>
        <a:p>
          <a:endParaRPr lang="pl-PL"/>
        </a:p>
      </dgm:t>
    </dgm:pt>
    <dgm:pt modelId="{04960C50-554A-4936-976F-78C849BDF659}" type="sibTrans" cxnId="{75BFEC53-9ACE-44EA-8410-DF4447A28A07}">
      <dgm:prSet/>
      <dgm:spPr/>
      <dgm:t>
        <a:bodyPr/>
        <a:lstStyle/>
        <a:p>
          <a:endParaRPr lang="pl-PL"/>
        </a:p>
      </dgm:t>
    </dgm:pt>
    <dgm:pt modelId="{89AD28A1-8985-49F3-8EDA-2BB5E46645A0}">
      <dgm:prSet phldrT="[Tekst]" custT="1"/>
      <dgm:spPr/>
      <dgm:t>
        <a:bodyPr/>
        <a:lstStyle/>
        <a:p>
          <a:r>
            <a:rPr lang="pl-PL" sz="1600" dirty="0"/>
            <a:t>Opakowanie wydarzeniami liniowych produktów turystycznych</a:t>
          </a:r>
        </a:p>
      </dgm:t>
    </dgm:pt>
    <dgm:pt modelId="{9CBE16C0-A90D-4BAE-9716-02E7AFAB1840}" type="parTrans" cxnId="{ADE99096-9303-4C3A-9A42-4C2C8321A7E2}">
      <dgm:prSet/>
      <dgm:spPr/>
      <dgm:t>
        <a:bodyPr/>
        <a:lstStyle/>
        <a:p>
          <a:endParaRPr lang="pl-PL"/>
        </a:p>
      </dgm:t>
    </dgm:pt>
    <dgm:pt modelId="{5B28EDF9-AE4C-4CBA-8802-829666B28BDC}" type="sibTrans" cxnId="{ADE99096-9303-4C3A-9A42-4C2C8321A7E2}">
      <dgm:prSet/>
      <dgm:spPr/>
      <dgm:t>
        <a:bodyPr/>
        <a:lstStyle/>
        <a:p>
          <a:endParaRPr lang="pl-PL"/>
        </a:p>
      </dgm:t>
    </dgm:pt>
    <dgm:pt modelId="{3BBADC3F-0095-49F2-A42C-D295D9D887A1}">
      <dgm:prSet phldrT="[Tekst]" custT="1"/>
      <dgm:spPr/>
      <dgm:t>
        <a:bodyPr/>
        <a:lstStyle/>
        <a:p>
          <a:r>
            <a:rPr lang="pl-PL" sz="1600" dirty="0"/>
            <a:t>Sezonowość oferty</a:t>
          </a:r>
        </a:p>
      </dgm:t>
    </dgm:pt>
    <dgm:pt modelId="{88089056-61E7-46DB-B10E-FBD1E03DBF49}" type="parTrans" cxnId="{F181F47F-6302-44C1-978F-06FA822249EB}">
      <dgm:prSet/>
      <dgm:spPr/>
      <dgm:t>
        <a:bodyPr/>
        <a:lstStyle/>
        <a:p>
          <a:endParaRPr lang="pl-PL"/>
        </a:p>
      </dgm:t>
    </dgm:pt>
    <dgm:pt modelId="{25D769BE-6D69-4308-A19E-EC76BA4BF91A}" type="sibTrans" cxnId="{F181F47F-6302-44C1-978F-06FA822249EB}">
      <dgm:prSet/>
      <dgm:spPr/>
      <dgm:t>
        <a:bodyPr/>
        <a:lstStyle/>
        <a:p>
          <a:endParaRPr lang="pl-PL"/>
        </a:p>
      </dgm:t>
    </dgm:pt>
    <dgm:pt modelId="{70B527C7-C92C-41A2-B025-8BF8F6E6FA17}">
      <dgm:prSet phldrT="[Tekst]" custT="1"/>
      <dgm:spPr/>
      <dgm:t>
        <a:bodyPr/>
        <a:lstStyle/>
        <a:p>
          <a:r>
            <a:rPr lang="pl-PL" sz="1600" dirty="0"/>
            <a:t>Przeszkody komunikacyjne</a:t>
          </a:r>
        </a:p>
      </dgm:t>
    </dgm:pt>
    <dgm:pt modelId="{F91A8223-D670-4FB9-B796-006BD95121F4}" type="parTrans" cxnId="{AAF7CF62-D6F7-47ED-8D5C-8247622E4F67}">
      <dgm:prSet/>
      <dgm:spPr/>
      <dgm:t>
        <a:bodyPr/>
        <a:lstStyle/>
        <a:p>
          <a:endParaRPr lang="pl-PL"/>
        </a:p>
      </dgm:t>
    </dgm:pt>
    <dgm:pt modelId="{389AE095-2808-4A77-B721-3ABD039B527B}" type="sibTrans" cxnId="{AAF7CF62-D6F7-47ED-8D5C-8247622E4F67}">
      <dgm:prSet/>
      <dgm:spPr/>
      <dgm:t>
        <a:bodyPr/>
        <a:lstStyle/>
        <a:p>
          <a:endParaRPr lang="pl-PL"/>
        </a:p>
      </dgm:t>
    </dgm:pt>
    <dgm:pt modelId="{ACE5376A-A209-4F9D-AAEA-67B91F1686E9}">
      <dgm:prSet phldrT="[Tekst]" custT="1"/>
      <dgm:spPr/>
      <dgm:t>
        <a:bodyPr/>
        <a:lstStyle/>
        <a:p>
          <a:r>
            <a:rPr lang="pl-PL" sz="1600" dirty="0"/>
            <a:t>Słaba baza gastronomiczna poza większymi miastami</a:t>
          </a:r>
        </a:p>
      </dgm:t>
    </dgm:pt>
    <dgm:pt modelId="{759B2FAE-A82E-4DA1-A7EC-3CD419EFF72A}" type="parTrans" cxnId="{68B14CA5-7FFA-445C-9168-B74118CFF878}">
      <dgm:prSet/>
      <dgm:spPr/>
      <dgm:t>
        <a:bodyPr/>
        <a:lstStyle/>
        <a:p>
          <a:endParaRPr lang="pl-PL"/>
        </a:p>
      </dgm:t>
    </dgm:pt>
    <dgm:pt modelId="{67C5FC7A-F232-475B-A309-1074A0B72A14}" type="sibTrans" cxnId="{68B14CA5-7FFA-445C-9168-B74118CFF878}">
      <dgm:prSet/>
      <dgm:spPr/>
      <dgm:t>
        <a:bodyPr/>
        <a:lstStyle/>
        <a:p>
          <a:endParaRPr lang="pl-PL"/>
        </a:p>
      </dgm:t>
    </dgm:pt>
    <dgm:pt modelId="{22EDF209-69E7-4DCE-A2AF-4BEC8A9BB05A}">
      <dgm:prSet phldrT="[Tekst]"/>
      <dgm:spPr/>
      <dgm:t>
        <a:bodyPr/>
        <a:lstStyle/>
        <a:p>
          <a:endParaRPr lang="pl-PL" sz="2200" dirty="0"/>
        </a:p>
      </dgm:t>
    </dgm:pt>
    <dgm:pt modelId="{604D98FC-F1CF-44DA-9CF6-B1918EE63E79}" type="parTrans" cxnId="{EF6E0D47-7060-488E-B2C7-1482B17956D5}">
      <dgm:prSet/>
      <dgm:spPr/>
      <dgm:t>
        <a:bodyPr/>
        <a:lstStyle/>
        <a:p>
          <a:endParaRPr lang="pl-PL"/>
        </a:p>
      </dgm:t>
    </dgm:pt>
    <dgm:pt modelId="{6D46F0F4-A40E-40E8-B589-49AB89037604}" type="sibTrans" cxnId="{EF6E0D47-7060-488E-B2C7-1482B17956D5}">
      <dgm:prSet/>
      <dgm:spPr/>
      <dgm:t>
        <a:bodyPr/>
        <a:lstStyle/>
        <a:p>
          <a:endParaRPr lang="pl-PL"/>
        </a:p>
      </dgm:t>
    </dgm:pt>
    <dgm:pt modelId="{EFC49CA3-EC86-410B-AB60-FBC18953ED0E}">
      <dgm:prSet phldrT="[Tekst]" custT="1"/>
      <dgm:spPr/>
      <dgm:t>
        <a:bodyPr/>
        <a:lstStyle/>
        <a:p>
          <a:r>
            <a:rPr lang="pl-PL" sz="1600" dirty="0"/>
            <a:t>Profesjonalizm kadry</a:t>
          </a:r>
        </a:p>
      </dgm:t>
    </dgm:pt>
    <dgm:pt modelId="{AF675460-535A-4180-A931-58AF281EF240}" type="parTrans" cxnId="{3D6A018F-FBAE-4673-A5B7-EDA253BAC035}">
      <dgm:prSet/>
      <dgm:spPr/>
      <dgm:t>
        <a:bodyPr/>
        <a:lstStyle/>
        <a:p>
          <a:endParaRPr lang="pl-PL"/>
        </a:p>
      </dgm:t>
    </dgm:pt>
    <dgm:pt modelId="{9D84E262-EEA8-47DE-BC1A-F073D8CFC5BE}" type="sibTrans" cxnId="{3D6A018F-FBAE-4673-A5B7-EDA253BAC035}">
      <dgm:prSet/>
      <dgm:spPr/>
      <dgm:t>
        <a:bodyPr/>
        <a:lstStyle/>
        <a:p>
          <a:endParaRPr lang="pl-PL"/>
        </a:p>
      </dgm:t>
    </dgm:pt>
    <dgm:pt modelId="{412F5DB0-E939-4794-94A6-B1DDE5E5B361}" type="pres">
      <dgm:prSet presAssocID="{CA67DEA5-A865-49FD-853C-53FBFAF3D300}" presName="linear" presStyleCnt="0">
        <dgm:presLayoutVars>
          <dgm:animLvl val="lvl"/>
          <dgm:resizeHandles val="exact"/>
        </dgm:presLayoutVars>
      </dgm:prSet>
      <dgm:spPr/>
    </dgm:pt>
    <dgm:pt modelId="{43E13D76-CF17-4848-8250-E4051EE74201}" type="pres">
      <dgm:prSet presAssocID="{08282442-F374-459F-BF4E-E6473A3EDAFF}" presName="parentText" presStyleLbl="node1" presStyleIdx="0" presStyleCnt="1" custScaleY="33469">
        <dgm:presLayoutVars>
          <dgm:chMax val="0"/>
          <dgm:bulletEnabled val="1"/>
        </dgm:presLayoutVars>
      </dgm:prSet>
      <dgm:spPr/>
    </dgm:pt>
    <dgm:pt modelId="{36FFACF7-302A-492E-89E2-0A4E1F94427E}" type="pres">
      <dgm:prSet presAssocID="{08282442-F374-459F-BF4E-E6473A3EDAFF}" presName="childText" presStyleLbl="revTx" presStyleIdx="0" presStyleCnt="1">
        <dgm:presLayoutVars>
          <dgm:bulletEnabled val="1"/>
        </dgm:presLayoutVars>
      </dgm:prSet>
      <dgm:spPr/>
    </dgm:pt>
  </dgm:ptLst>
  <dgm:cxnLst>
    <dgm:cxn modelId="{22CC2B00-6FAE-4888-9FB9-BDC129A90C66}" srcId="{CA67DEA5-A865-49FD-853C-53FBFAF3D300}" destId="{08282442-F374-459F-BF4E-E6473A3EDAFF}" srcOrd="0" destOrd="0" parTransId="{19D88FF8-6404-41E0-B6EC-EFC21A42F0DF}" sibTransId="{A1C1195E-1BBA-4D83-A579-E420B9669060}"/>
    <dgm:cxn modelId="{9E57053C-4425-4699-BEC3-C34F40C06133}" type="presOf" srcId="{ACE5376A-A209-4F9D-AAEA-67B91F1686E9}" destId="{36FFACF7-302A-492E-89E2-0A4E1F94427E}" srcOrd="0" destOrd="4" presId="urn:microsoft.com/office/officeart/2005/8/layout/vList2"/>
    <dgm:cxn modelId="{AAF7CF62-D6F7-47ED-8D5C-8247622E4F67}" srcId="{08282442-F374-459F-BF4E-E6473A3EDAFF}" destId="{70B527C7-C92C-41A2-B025-8BF8F6E6FA17}" srcOrd="3" destOrd="0" parTransId="{F91A8223-D670-4FB9-B796-006BD95121F4}" sibTransId="{389AE095-2808-4A77-B721-3ABD039B527B}"/>
    <dgm:cxn modelId="{EF6E0D47-7060-488E-B2C7-1482B17956D5}" srcId="{08282442-F374-459F-BF4E-E6473A3EDAFF}" destId="{22EDF209-69E7-4DCE-A2AF-4BEC8A9BB05A}" srcOrd="6" destOrd="0" parTransId="{604D98FC-F1CF-44DA-9CF6-B1918EE63E79}" sibTransId="{6D46F0F4-A40E-40E8-B589-49AB89037604}"/>
    <dgm:cxn modelId="{E08C5D4D-53DC-413A-BC8D-F1D435DBA32C}" type="presOf" srcId="{CF84DA96-5F54-4478-83B7-36F2A7A04299}" destId="{36FFACF7-302A-492E-89E2-0A4E1F94427E}" srcOrd="0" destOrd="0" presId="urn:microsoft.com/office/officeart/2005/8/layout/vList2"/>
    <dgm:cxn modelId="{75BFEC53-9ACE-44EA-8410-DF4447A28A07}" srcId="{08282442-F374-459F-BF4E-E6473A3EDAFF}" destId="{CF84DA96-5F54-4478-83B7-36F2A7A04299}" srcOrd="0" destOrd="0" parTransId="{5BE2C2BC-97C1-4B86-8E69-284B1CAB7789}" sibTransId="{04960C50-554A-4936-976F-78C849BDF659}"/>
    <dgm:cxn modelId="{F181F47F-6302-44C1-978F-06FA822249EB}" srcId="{08282442-F374-459F-BF4E-E6473A3EDAFF}" destId="{3BBADC3F-0095-49F2-A42C-D295D9D887A1}" srcOrd="2" destOrd="0" parTransId="{88089056-61E7-46DB-B10E-FBD1E03DBF49}" sibTransId="{25D769BE-6D69-4308-A19E-EC76BA4BF91A}"/>
    <dgm:cxn modelId="{1D9C3C81-0D63-4D12-979F-5E612769A03F}" type="presOf" srcId="{70B527C7-C92C-41A2-B025-8BF8F6E6FA17}" destId="{36FFACF7-302A-492E-89E2-0A4E1F94427E}" srcOrd="0" destOrd="3" presId="urn:microsoft.com/office/officeart/2005/8/layout/vList2"/>
    <dgm:cxn modelId="{5C088C8B-91CA-4BA1-8CA8-4BA0DB1B0281}" type="presOf" srcId="{3BBADC3F-0095-49F2-A42C-D295D9D887A1}" destId="{36FFACF7-302A-492E-89E2-0A4E1F94427E}" srcOrd="0" destOrd="2" presId="urn:microsoft.com/office/officeart/2005/8/layout/vList2"/>
    <dgm:cxn modelId="{3D6A018F-FBAE-4673-A5B7-EDA253BAC035}" srcId="{08282442-F374-459F-BF4E-E6473A3EDAFF}" destId="{EFC49CA3-EC86-410B-AB60-FBC18953ED0E}" srcOrd="5" destOrd="0" parTransId="{AF675460-535A-4180-A931-58AF281EF240}" sibTransId="{9D84E262-EEA8-47DE-BC1A-F073D8CFC5BE}"/>
    <dgm:cxn modelId="{ADE99096-9303-4C3A-9A42-4C2C8321A7E2}" srcId="{08282442-F374-459F-BF4E-E6473A3EDAFF}" destId="{89AD28A1-8985-49F3-8EDA-2BB5E46645A0}" srcOrd="1" destOrd="0" parTransId="{9CBE16C0-A90D-4BAE-9716-02E7AFAB1840}" sibTransId="{5B28EDF9-AE4C-4CBA-8802-829666B28BDC}"/>
    <dgm:cxn modelId="{68B14CA5-7FFA-445C-9168-B74118CFF878}" srcId="{08282442-F374-459F-BF4E-E6473A3EDAFF}" destId="{ACE5376A-A209-4F9D-AAEA-67B91F1686E9}" srcOrd="4" destOrd="0" parTransId="{759B2FAE-A82E-4DA1-A7EC-3CD419EFF72A}" sibTransId="{67C5FC7A-F232-475B-A309-1074A0B72A14}"/>
    <dgm:cxn modelId="{D2A6E4B0-CA85-4206-8447-B15616FC3362}" type="presOf" srcId="{08282442-F374-459F-BF4E-E6473A3EDAFF}" destId="{43E13D76-CF17-4848-8250-E4051EE74201}" srcOrd="0" destOrd="0" presId="urn:microsoft.com/office/officeart/2005/8/layout/vList2"/>
    <dgm:cxn modelId="{D65BD7D9-FF91-49AF-9E47-2DB4DD1E19CA}" type="presOf" srcId="{22EDF209-69E7-4DCE-A2AF-4BEC8A9BB05A}" destId="{36FFACF7-302A-492E-89E2-0A4E1F94427E}" srcOrd="0" destOrd="6" presId="urn:microsoft.com/office/officeart/2005/8/layout/vList2"/>
    <dgm:cxn modelId="{A2009FDA-1727-4C04-902E-34A1A65D85B6}" type="presOf" srcId="{CA67DEA5-A865-49FD-853C-53FBFAF3D300}" destId="{412F5DB0-E939-4794-94A6-B1DDE5E5B361}" srcOrd="0" destOrd="0" presId="urn:microsoft.com/office/officeart/2005/8/layout/vList2"/>
    <dgm:cxn modelId="{192587DF-B7BC-454B-9F6C-9322156A0F00}" type="presOf" srcId="{EFC49CA3-EC86-410B-AB60-FBC18953ED0E}" destId="{36FFACF7-302A-492E-89E2-0A4E1F94427E}" srcOrd="0" destOrd="5" presId="urn:microsoft.com/office/officeart/2005/8/layout/vList2"/>
    <dgm:cxn modelId="{5B795AE4-AE05-49ED-8BCB-EFC66BF890F9}" type="presOf" srcId="{89AD28A1-8985-49F3-8EDA-2BB5E46645A0}" destId="{36FFACF7-302A-492E-89E2-0A4E1F94427E}" srcOrd="0" destOrd="1" presId="urn:microsoft.com/office/officeart/2005/8/layout/vList2"/>
    <dgm:cxn modelId="{DB6E3254-F880-4D30-8D7A-B4BFC0415F84}" type="presParOf" srcId="{412F5DB0-E939-4794-94A6-B1DDE5E5B361}" destId="{43E13D76-CF17-4848-8250-E4051EE74201}" srcOrd="0" destOrd="0" presId="urn:microsoft.com/office/officeart/2005/8/layout/vList2"/>
    <dgm:cxn modelId="{8188DB1D-3136-4913-83E8-79D164039D6B}" type="presParOf" srcId="{412F5DB0-E939-4794-94A6-B1DDE5E5B361}" destId="{36FFACF7-302A-492E-89E2-0A4E1F94427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67DEA5-A865-49FD-853C-53FBFAF3D30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pl-PL"/>
        </a:p>
      </dgm:t>
    </dgm:pt>
    <dgm:pt modelId="{08282442-F374-459F-BF4E-E6473A3EDAFF}">
      <dgm:prSet phldrT="[Tekst]" custT="1"/>
      <dgm:spPr/>
      <dgm:t>
        <a:bodyPr/>
        <a:lstStyle/>
        <a:p>
          <a:r>
            <a:rPr lang="pl-PL" sz="2000" dirty="0"/>
            <a:t>Wyzwania na najbliższe lata</a:t>
          </a:r>
        </a:p>
      </dgm:t>
    </dgm:pt>
    <dgm:pt modelId="{19D88FF8-6404-41E0-B6EC-EFC21A42F0DF}" type="parTrans" cxnId="{22CC2B00-6FAE-4888-9FB9-BDC129A90C66}">
      <dgm:prSet/>
      <dgm:spPr/>
      <dgm:t>
        <a:bodyPr/>
        <a:lstStyle/>
        <a:p>
          <a:endParaRPr lang="pl-PL"/>
        </a:p>
      </dgm:t>
    </dgm:pt>
    <dgm:pt modelId="{A1C1195E-1BBA-4D83-A579-E420B9669060}" type="sibTrans" cxnId="{22CC2B00-6FAE-4888-9FB9-BDC129A90C66}">
      <dgm:prSet/>
      <dgm:spPr/>
      <dgm:t>
        <a:bodyPr/>
        <a:lstStyle/>
        <a:p>
          <a:endParaRPr lang="pl-PL"/>
        </a:p>
      </dgm:t>
    </dgm:pt>
    <dgm:pt modelId="{CF84DA96-5F54-4478-83B7-36F2A7A04299}">
      <dgm:prSet phldrT="[Tekst]" custT="1"/>
      <dgm:spPr/>
      <dgm:t>
        <a:bodyPr/>
        <a:lstStyle/>
        <a:p>
          <a:r>
            <a:rPr lang="pl-PL" sz="1400" dirty="0"/>
            <a:t>Poprawianie dostępności komunikacyjnej</a:t>
          </a:r>
        </a:p>
      </dgm:t>
    </dgm:pt>
    <dgm:pt modelId="{5BE2C2BC-97C1-4B86-8E69-284B1CAB7789}" type="parTrans" cxnId="{75BFEC53-9ACE-44EA-8410-DF4447A28A07}">
      <dgm:prSet/>
      <dgm:spPr/>
      <dgm:t>
        <a:bodyPr/>
        <a:lstStyle/>
        <a:p>
          <a:endParaRPr lang="pl-PL"/>
        </a:p>
      </dgm:t>
    </dgm:pt>
    <dgm:pt modelId="{04960C50-554A-4936-976F-78C849BDF659}" type="sibTrans" cxnId="{75BFEC53-9ACE-44EA-8410-DF4447A28A07}">
      <dgm:prSet/>
      <dgm:spPr/>
      <dgm:t>
        <a:bodyPr/>
        <a:lstStyle/>
        <a:p>
          <a:endParaRPr lang="pl-PL"/>
        </a:p>
      </dgm:t>
    </dgm:pt>
    <dgm:pt modelId="{89AD28A1-8985-49F3-8EDA-2BB5E46645A0}">
      <dgm:prSet phldrT="[Tekst]" custT="1"/>
      <dgm:spPr/>
      <dgm:t>
        <a:bodyPr/>
        <a:lstStyle/>
        <a:p>
          <a:r>
            <a:rPr lang="pl-PL" sz="1400" dirty="0"/>
            <a:t>Zmiana mentalności</a:t>
          </a:r>
        </a:p>
      </dgm:t>
    </dgm:pt>
    <dgm:pt modelId="{9CBE16C0-A90D-4BAE-9716-02E7AFAB1840}" type="parTrans" cxnId="{ADE99096-9303-4C3A-9A42-4C2C8321A7E2}">
      <dgm:prSet/>
      <dgm:spPr/>
      <dgm:t>
        <a:bodyPr/>
        <a:lstStyle/>
        <a:p>
          <a:endParaRPr lang="pl-PL"/>
        </a:p>
      </dgm:t>
    </dgm:pt>
    <dgm:pt modelId="{5B28EDF9-AE4C-4CBA-8802-829666B28BDC}" type="sibTrans" cxnId="{ADE99096-9303-4C3A-9A42-4C2C8321A7E2}">
      <dgm:prSet/>
      <dgm:spPr/>
      <dgm:t>
        <a:bodyPr/>
        <a:lstStyle/>
        <a:p>
          <a:endParaRPr lang="pl-PL"/>
        </a:p>
      </dgm:t>
    </dgm:pt>
    <dgm:pt modelId="{3BBADC3F-0095-49F2-A42C-D295D9D887A1}">
      <dgm:prSet phldrT="[Tekst]" custT="1"/>
      <dgm:spPr/>
      <dgm:t>
        <a:bodyPr/>
        <a:lstStyle/>
        <a:p>
          <a:r>
            <a:rPr lang="pl-PL" sz="1400" dirty="0"/>
            <a:t>Profesjonalizacja w zakresie materiałów i nośników promocji</a:t>
          </a:r>
        </a:p>
      </dgm:t>
    </dgm:pt>
    <dgm:pt modelId="{88089056-61E7-46DB-B10E-FBD1E03DBF49}" type="parTrans" cxnId="{F181F47F-6302-44C1-978F-06FA822249EB}">
      <dgm:prSet/>
      <dgm:spPr/>
      <dgm:t>
        <a:bodyPr/>
        <a:lstStyle/>
        <a:p>
          <a:endParaRPr lang="pl-PL"/>
        </a:p>
      </dgm:t>
    </dgm:pt>
    <dgm:pt modelId="{25D769BE-6D69-4308-A19E-EC76BA4BF91A}" type="sibTrans" cxnId="{F181F47F-6302-44C1-978F-06FA822249EB}">
      <dgm:prSet/>
      <dgm:spPr/>
      <dgm:t>
        <a:bodyPr/>
        <a:lstStyle/>
        <a:p>
          <a:endParaRPr lang="pl-PL"/>
        </a:p>
      </dgm:t>
    </dgm:pt>
    <dgm:pt modelId="{70B527C7-C92C-41A2-B025-8BF8F6E6FA17}">
      <dgm:prSet phldrT="[Tekst]" custT="1"/>
      <dgm:spPr/>
      <dgm:t>
        <a:bodyPr/>
        <a:lstStyle/>
        <a:p>
          <a:r>
            <a:rPr lang="pl-PL" sz="1400" dirty="0"/>
            <a:t>Wyhamowanie boomu hotelowego w Lublinie</a:t>
          </a:r>
        </a:p>
      </dgm:t>
    </dgm:pt>
    <dgm:pt modelId="{F91A8223-D670-4FB9-B796-006BD95121F4}" type="parTrans" cxnId="{AAF7CF62-D6F7-47ED-8D5C-8247622E4F67}">
      <dgm:prSet/>
      <dgm:spPr/>
      <dgm:t>
        <a:bodyPr/>
        <a:lstStyle/>
        <a:p>
          <a:endParaRPr lang="pl-PL"/>
        </a:p>
      </dgm:t>
    </dgm:pt>
    <dgm:pt modelId="{389AE095-2808-4A77-B721-3ABD039B527B}" type="sibTrans" cxnId="{AAF7CF62-D6F7-47ED-8D5C-8247622E4F67}">
      <dgm:prSet/>
      <dgm:spPr/>
      <dgm:t>
        <a:bodyPr/>
        <a:lstStyle/>
        <a:p>
          <a:endParaRPr lang="pl-PL"/>
        </a:p>
      </dgm:t>
    </dgm:pt>
    <dgm:pt modelId="{ACE5376A-A209-4F9D-AAEA-67B91F1686E9}">
      <dgm:prSet phldrT="[Tekst]" custT="1"/>
      <dgm:spPr/>
      <dgm:t>
        <a:bodyPr/>
        <a:lstStyle/>
        <a:p>
          <a:r>
            <a:rPr lang="pl-PL" sz="1400" dirty="0"/>
            <a:t>Rozwój bazy noclegowej</a:t>
          </a:r>
        </a:p>
      </dgm:t>
    </dgm:pt>
    <dgm:pt modelId="{759B2FAE-A82E-4DA1-A7EC-3CD419EFF72A}" type="parTrans" cxnId="{68B14CA5-7FFA-445C-9168-B74118CFF878}">
      <dgm:prSet/>
      <dgm:spPr/>
      <dgm:t>
        <a:bodyPr/>
        <a:lstStyle/>
        <a:p>
          <a:endParaRPr lang="pl-PL"/>
        </a:p>
      </dgm:t>
    </dgm:pt>
    <dgm:pt modelId="{67C5FC7A-F232-475B-A309-1074A0B72A14}" type="sibTrans" cxnId="{68B14CA5-7FFA-445C-9168-B74118CFF878}">
      <dgm:prSet/>
      <dgm:spPr/>
      <dgm:t>
        <a:bodyPr/>
        <a:lstStyle/>
        <a:p>
          <a:endParaRPr lang="pl-PL"/>
        </a:p>
      </dgm:t>
    </dgm:pt>
    <dgm:pt modelId="{22EDF209-69E7-4DCE-A2AF-4BEC8A9BB05A}">
      <dgm:prSet phldrT="[Tekst]"/>
      <dgm:spPr/>
      <dgm:t>
        <a:bodyPr/>
        <a:lstStyle/>
        <a:p>
          <a:endParaRPr lang="pl-PL" sz="2200" dirty="0"/>
        </a:p>
      </dgm:t>
    </dgm:pt>
    <dgm:pt modelId="{604D98FC-F1CF-44DA-9CF6-B1918EE63E79}" type="parTrans" cxnId="{EF6E0D47-7060-488E-B2C7-1482B17956D5}">
      <dgm:prSet/>
      <dgm:spPr/>
      <dgm:t>
        <a:bodyPr/>
        <a:lstStyle/>
        <a:p>
          <a:endParaRPr lang="pl-PL"/>
        </a:p>
      </dgm:t>
    </dgm:pt>
    <dgm:pt modelId="{6D46F0F4-A40E-40E8-B589-49AB89037604}" type="sibTrans" cxnId="{EF6E0D47-7060-488E-B2C7-1482B17956D5}">
      <dgm:prSet/>
      <dgm:spPr/>
      <dgm:t>
        <a:bodyPr/>
        <a:lstStyle/>
        <a:p>
          <a:endParaRPr lang="pl-PL"/>
        </a:p>
      </dgm:t>
    </dgm:pt>
    <dgm:pt modelId="{EFC49CA3-EC86-410B-AB60-FBC18953ED0E}">
      <dgm:prSet phldrT="[Tekst]" custT="1"/>
      <dgm:spPr/>
      <dgm:t>
        <a:bodyPr/>
        <a:lstStyle/>
        <a:p>
          <a:r>
            <a:rPr lang="pl-PL" sz="1400" dirty="0"/>
            <a:t>Rozważenie i wprowadzenie działań nastawionych na zachowanie dziedzictwa przyrodniczego</a:t>
          </a:r>
        </a:p>
      </dgm:t>
    </dgm:pt>
    <dgm:pt modelId="{AF675460-535A-4180-A931-58AF281EF240}" type="parTrans" cxnId="{3D6A018F-FBAE-4673-A5B7-EDA253BAC035}">
      <dgm:prSet/>
      <dgm:spPr/>
      <dgm:t>
        <a:bodyPr/>
        <a:lstStyle/>
        <a:p>
          <a:endParaRPr lang="pl-PL"/>
        </a:p>
      </dgm:t>
    </dgm:pt>
    <dgm:pt modelId="{9D84E262-EEA8-47DE-BC1A-F073D8CFC5BE}" type="sibTrans" cxnId="{3D6A018F-FBAE-4673-A5B7-EDA253BAC035}">
      <dgm:prSet/>
      <dgm:spPr/>
      <dgm:t>
        <a:bodyPr/>
        <a:lstStyle/>
        <a:p>
          <a:endParaRPr lang="pl-PL"/>
        </a:p>
      </dgm:t>
    </dgm:pt>
    <dgm:pt modelId="{AE3CC8A1-66FE-421F-B94B-18F485829E3F}">
      <dgm:prSet phldrT="[Tekst]" custT="1"/>
      <dgm:spPr/>
      <dgm:t>
        <a:bodyPr/>
        <a:lstStyle/>
        <a:p>
          <a:r>
            <a:rPr lang="pl-PL" sz="1400" dirty="0"/>
            <a:t>Wyznaczenie kierunków rozwoju oraz inspirowanie branży </a:t>
          </a:r>
        </a:p>
      </dgm:t>
    </dgm:pt>
    <dgm:pt modelId="{6F755075-A2E1-4DC6-884B-6E003CF3A2BF}" type="parTrans" cxnId="{383E7F1A-ABC7-4AA7-8ED6-965E1F860392}">
      <dgm:prSet/>
      <dgm:spPr/>
      <dgm:t>
        <a:bodyPr/>
        <a:lstStyle/>
        <a:p>
          <a:endParaRPr lang="pl-PL"/>
        </a:p>
      </dgm:t>
    </dgm:pt>
    <dgm:pt modelId="{2AEBBBE6-8222-43BC-9530-0421166EAA3C}" type="sibTrans" cxnId="{383E7F1A-ABC7-4AA7-8ED6-965E1F860392}">
      <dgm:prSet/>
      <dgm:spPr/>
      <dgm:t>
        <a:bodyPr/>
        <a:lstStyle/>
        <a:p>
          <a:endParaRPr lang="pl-PL"/>
        </a:p>
      </dgm:t>
    </dgm:pt>
    <dgm:pt modelId="{7E1B07E7-781D-4C06-932A-DE280FBD01AA}">
      <dgm:prSet phldrT="[Tekst]" custT="1"/>
      <dgm:spPr/>
      <dgm:t>
        <a:bodyPr/>
        <a:lstStyle/>
        <a:p>
          <a:r>
            <a:rPr lang="pl-PL" sz="1400" dirty="0"/>
            <a:t>Zagrożenie deficytem pracowników w zawodach branży turystycznej</a:t>
          </a:r>
        </a:p>
      </dgm:t>
    </dgm:pt>
    <dgm:pt modelId="{5C0E45B6-89E1-44D2-AB56-BED6D44A64C8}" type="parTrans" cxnId="{062A1ACC-8DAE-47A6-A730-E3B0C2E38E9C}">
      <dgm:prSet/>
      <dgm:spPr/>
      <dgm:t>
        <a:bodyPr/>
        <a:lstStyle/>
        <a:p>
          <a:endParaRPr lang="pl-PL"/>
        </a:p>
      </dgm:t>
    </dgm:pt>
    <dgm:pt modelId="{877226E6-79B7-4FA8-B9DF-2BA9BC2CC844}" type="sibTrans" cxnId="{062A1ACC-8DAE-47A6-A730-E3B0C2E38E9C}">
      <dgm:prSet/>
      <dgm:spPr/>
      <dgm:t>
        <a:bodyPr/>
        <a:lstStyle/>
        <a:p>
          <a:endParaRPr lang="pl-PL"/>
        </a:p>
      </dgm:t>
    </dgm:pt>
    <dgm:pt modelId="{36934C19-5FF6-4D67-B413-F3B903D68A2D}">
      <dgm:prSet phldrT="[Tekst]" custT="1"/>
      <dgm:spPr/>
      <dgm:t>
        <a:bodyPr/>
        <a:lstStyle/>
        <a:p>
          <a:r>
            <a:rPr lang="pl-PL" sz="1400" dirty="0"/>
            <a:t>Podniesienie roli Lubelskiej Regionalnej Organizacji Turystycznej</a:t>
          </a:r>
        </a:p>
      </dgm:t>
    </dgm:pt>
    <dgm:pt modelId="{7560BDFA-8E69-4461-87BB-4D02C2A46594}" type="parTrans" cxnId="{0D5530B3-E089-4791-A80A-D4A362C880D6}">
      <dgm:prSet/>
      <dgm:spPr/>
      <dgm:t>
        <a:bodyPr/>
        <a:lstStyle/>
        <a:p>
          <a:endParaRPr lang="pl-PL"/>
        </a:p>
      </dgm:t>
    </dgm:pt>
    <dgm:pt modelId="{5455E8D3-2D15-4013-B2B2-BBF84AB8DC3D}" type="sibTrans" cxnId="{0D5530B3-E089-4791-A80A-D4A362C880D6}">
      <dgm:prSet/>
      <dgm:spPr/>
      <dgm:t>
        <a:bodyPr/>
        <a:lstStyle/>
        <a:p>
          <a:endParaRPr lang="pl-PL"/>
        </a:p>
      </dgm:t>
    </dgm:pt>
    <dgm:pt modelId="{4792F412-6E2A-44E1-B953-7B4F5C4876DB}">
      <dgm:prSet phldrT="[Tekst]" custT="1"/>
      <dgm:spPr/>
      <dgm:t>
        <a:bodyPr/>
        <a:lstStyle/>
        <a:p>
          <a:r>
            <a:rPr lang="pl-PL" sz="1400" dirty="0"/>
            <a:t>Konsekwencja w wyborze i zagospodarowaniu zagranicznych rynków docelowych</a:t>
          </a:r>
        </a:p>
      </dgm:t>
    </dgm:pt>
    <dgm:pt modelId="{BF5B2AF7-3849-4EF1-9ECE-B8E3390BE6CF}" type="parTrans" cxnId="{9A33604F-6A20-4262-B269-5EC8F4F19D08}">
      <dgm:prSet/>
      <dgm:spPr/>
      <dgm:t>
        <a:bodyPr/>
        <a:lstStyle/>
        <a:p>
          <a:endParaRPr lang="pl-PL"/>
        </a:p>
      </dgm:t>
    </dgm:pt>
    <dgm:pt modelId="{9F438894-450C-43F5-B45A-3A7BE6500BB0}" type="sibTrans" cxnId="{9A33604F-6A20-4262-B269-5EC8F4F19D08}">
      <dgm:prSet/>
      <dgm:spPr/>
      <dgm:t>
        <a:bodyPr/>
        <a:lstStyle/>
        <a:p>
          <a:endParaRPr lang="pl-PL"/>
        </a:p>
      </dgm:t>
    </dgm:pt>
    <dgm:pt modelId="{6BF4EF4F-A623-4E76-B54D-263425A4A4D9}">
      <dgm:prSet phldrT="[Tekst]" custT="1"/>
      <dgm:spPr/>
      <dgm:t>
        <a:bodyPr/>
        <a:lstStyle/>
        <a:p>
          <a:r>
            <a:rPr lang="pl-PL" sz="1400" dirty="0"/>
            <a:t>Zmiana myślenia o turystyce</a:t>
          </a:r>
        </a:p>
      </dgm:t>
    </dgm:pt>
    <dgm:pt modelId="{2775B253-5B8E-40AA-8973-38E146F15DC1}" type="parTrans" cxnId="{177387FA-8311-4607-8240-9B83AB925D15}">
      <dgm:prSet/>
      <dgm:spPr/>
      <dgm:t>
        <a:bodyPr/>
        <a:lstStyle/>
        <a:p>
          <a:endParaRPr lang="pl-PL"/>
        </a:p>
      </dgm:t>
    </dgm:pt>
    <dgm:pt modelId="{6A57FD31-5947-4968-A673-55E464C29CF5}" type="sibTrans" cxnId="{177387FA-8311-4607-8240-9B83AB925D15}">
      <dgm:prSet/>
      <dgm:spPr/>
      <dgm:t>
        <a:bodyPr/>
        <a:lstStyle/>
        <a:p>
          <a:endParaRPr lang="pl-PL"/>
        </a:p>
      </dgm:t>
    </dgm:pt>
    <dgm:pt modelId="{1669EE34-FA1C-4CDB-A65D-ED7CDE49E918}">
      <dgm:prSet phldrT="[Tekst]" custT="1"/>
      <dgm:spPr/>
      <dgm:t>
        <a:bodyPr/>
        <a:lstStyle/>
        <a:p>
          <a:r>
            <a:rPr lang="pl-PL" sz="1400" dirty="0"/>
            <a:t>Rozwijanie turystycznych produktów transgranicznych</a:t>
          </a:r>
        </a:p>
      </dgm:t>
    </dgm:pt>
    <dgm:pt modelId="{17D9016D-8E36-4CDA-90BC-1F65BE4E8AE8}" type="parTrans" cxnId="{78233E31-B09B-4AD8-BD03-1855164FB503}">
      <dgm:prSet/>
      <dgm:spPr/>
      <dgm:t>
        <a:bodyPr/>
        <a:lstStyle/>
        <a:p>
          <a:endParaRPr lang="pl-PL"/>
        </a:p>
      </dgm:t>
    </dgm:pt>
    <dgm:pt modelId="{8E3C1E01-5098-4A70-A013-8A2B418E6A61}" type="sibTrans" cxnId="{78233E31-B09B-4AD8-BD03-1855164FB503}">
      <dgm:prSet/>
      <dgm:spPr/>
      <dgm:t>
        <a:bodyPr/>
        <a:lstStyle/>
        <a:p>
          <a:endParaRPr lang="pl-PL"/>
        </a:p>
      </dgm:t>
    </dgm:pt>
    <dgm:pt modelId="{C341CB6F-1F37-479F-82BC-86519B65FC75}">
      <dgm:prSet phldrT="[Tekst]" custT="1"/>
      <dgm:spPr/>
      <dgm:t>
        <a:bodyPr/>
        <a:lstStyle/>
        <a:p>
          <a:r>
            <a:rPr lang="pl-PL" sz="1400" dirty="0"/>
            <a:t>Wypadanie z rynku podmiotów oferujących usługi w niskim standardzie</a:t>
          </a:r>
        </a:p>
      </dgm:t>
    </dgm:pt>
    <dgm:pt modelId="{5F1E8F8C-051C-4524-87EF-E86063B785B7}" type="parTrans" cxnId="{DCF09333-5D66-463A-8831-70B77836AD02}">
      <dgm:prSet/>
      <dgm:spPr/>
      <dgm:t>
        <a:bodyPr/>
        <a:lstStyle/>
        <a:p>
          <a:endParaRPr lang="pl-PL"/>
        </a:p>
      </dgm:t>
    </dgm:pt>
    <dgm:pt modelId="{36CCAE4E-B463-4FFB-9437-6E197B56272B}" type="sibTrans" cxnId="{DCF09333-5D66-463A-8831-70B77836AD02}">
      <dgm:prSet/>
      <dgm:spPr/>
      <dgm:t>
        <a:bodyPr/>
        <a:lstStyle/>
        <a:p>
          <a:endParaRPr lang="pl-PL"/>
        </a:p>
      </dgm:t>
    </dgm:pt>
    <dgm:pt modelId="{412F5DB0-E939-4794-94A6-B1DDE5E5B361}" type="pres">
      <dgm:prSet presAssocID="{CA67DEA5-A865-49FD-853C-53FBFAF3D300}" presName="linear" presStyleCnt="0">
        <dgm:presLayoutVars>
          <dgm:animLvl val="lvl"/>
          <dgm:resizeHandles val="exact"/>
        </dgm:presLayoutVars>
      </dgm:prSet>
      <dgm:spPr/>
    </dgm:pt>
    <dgm:pt modelId="{43E13D76-CF17-4848-8250-E4051EE74201}" type="pres">
      <dgm:prSet presAssocID="{08282442-F374-459F-BF4E-E6473A3EDAFF}" presName="parentText" presStyleLbl="node1" presStyleIdx="0" presStyleCnt="1" custScaleY="33469">
        <dgm:presLayoutVars>
          <dgm:chMax val="0"/>
          <dgm:bulletEnabled val="1"/>
        </dgm:presLayoutVars>
      </dgm:prSet>
      <dgm:spPr/>
    </dgm:pt>
    <dgm:pt modelId="{36FFACF7-302A-492E-89E2-0A4E1F94427E}" type="pres">
      <dgm:prSet presAssocID="{08282442-F374-459F-BF4E-E6473A3EDAFF}" presName="childText" presStyleLbl="revTx" presStyleIdx="0" presStyleCnt="1" custScaleY="100104">
        <dgm:presLayoutVars>
          <dgm:bulletEnabled val="1"/>
        </dgm:presLayoutVars>
      </dgm:prSet>
      <dgm:spPr/>
    </dgm:pt>
  </dgm:ptLst>
  <dgm:cxnLst>
    <dgm:cxn modelId="{22CC2B00-6FAE-4888-9FB9-BDC129A90C66}" srcId="{CA67DEA5-A865-49FD-853C-53FBFAF3D300}" destId="{08282442-F374-459F-BF4E-E6473A3EDAFF}" srcOrd="0" destOrd="0" parTransId="{19D88FF8-6404-41E0-B6EC-EFC21A42F0DF}" sibTransId="{A1C1195E-1BBA-4D83-A579-E420B9669060}"/>
    <dgm:cxn modelId="{6A88A906-988B-47D0-971D-3E02753ABC8C}" type="presOf" srcId="{1669EE34-FA1C-4CDB-A65D-ED7CDE49E918}" destId="{36FFACF7-302A-492E-89E2-0A4E1F94427E}" srcOrd="0" destOrd="11" presId="urn:microsoft.com/office/officeart/2005/8/layout/vList2"/>
    <dgm:cxn modelId="{383E7F1A-ABC7-4AA7-8ED6-965E1F860392}" srcId="{08282442-F374-459F-BF4E-E6473A3EDAFF}" destId="{AE3CC8A1-66FE-421F-B94B-18F485829E3F}" srcOrd="6" destOrd="0" parTransId="{6F755075-A2E1-4DC6-884B-6E003CF3A2BF}" sibTransId="{2AEBBBE6-8222-43BC-9530-0421166EAA3C}"/>
    <dgm:cxn modelId="{78233E31-B09B-4AD8-BD03-1855164FB503}" srcId="{08282442-F374-459F-BF4E-E6473A3EDAFF}" destId="{1669EE34-FA1C-4CDB-A65D-ED7CDE49E918}" srcOrd="11" destOrd="0" parTransId="{17D9016D-8E36-4CDA-90BC-1F65BE4E8AE8}" sibTransId="{8E3C1E01-5098-4A70-A013-8A2B418E6A61}"/>
    <dgm:cxn modelId="{DCF09333-5D66-463A-8831-70B77836AD02}" srcId="{08282442-F374-459F-BF4E-E6473A3EDAFF}" destId="{C341CB6F-1F37-479F-82BC-86519B65FC75}" srcOrd="12" destOrd="0" parTransId="{5F1E8F8C-051C-4524-87EF-E86063B785B7}" sibTransId="{36CCAE4E-B463-4FFB-9437-6E197B56272B}"/>
    <dgm:cxn modelId="{9E57053C-4425-4699-BEC3-C34F40C06133}" type="presOf" srcId="{ACE5376A-A209-4F9D-AAEA-67B91F1686E9}" destId="{36FFACF7-302A-492E-89E2-0A4E1F94427E}" srcOrd="0" destOrd="4" presId="urn:microsoft.com/office/officeart/2005/8/layout/vList2"/>
    <dgm:cxn modelId="{AAF7CF62-D6F7-47ED-8D5C-8247622E4F67}" srcId="{08282442-F374-459F-BF4E-E6473A3EDAFF}" destId="{70B527C7-C92C-41A2-B025-8BF8F6E6FA17}" srcOrd="3" destOrd="0" parTransId="{F91A8223-D670-4FB9-B796-006BD95121F4}" sibTransId="{389AE095-2808-4A77-B721-3ABD039B527B}"/>
    <dgm:cxn modelId="{D2246646-7510-4152-A231-4620C1C68684}" type="presOf" srcId="{7E1B07E7-781D-4C06-932A-DE280FBD01AA}" destId="{36FFACF7-302A-492E-89E2-0A4E1F94427E}" srcOrd="0" destOrd="7" presId="urn:microsoft.com/office/officeart/2005/8/layout/vList2"/>
    <dgm:cxn modelId="{EF6E0D47-7060-488E-B2C7-1482B17956D5}" srcId="{08282442-F374-459F-BF4E-E6473A3EDAFF}" destId="{22EDF209-69E7-4DCE-A2AF-4BEC8A9BB05A}" srcOrd="13" destOrd="0" parTransId="{604D98FC-F1CF-44DA-9CF6-B1918EE63E79}" sibTransId="{6D46F0F4-A40E-40E8-B589-49AB89037604}"/>
    <dgm:cxn modelId="{E08C5D4D-53DC-413A-BC8D-F1D435DBA32C}" type="presOf" srcId="{CF84DA96-5F54-4478-83B7-36F2A7A04299}" destId="{36FFACF7-302A-492E-89E2-0A4E1F94427E}" srcOrd="0" destOrd="0" presId="urn:microsoft.com/office/officeart/2005/8/layout/vList2"/>
    <dgm:cxn modelId="{46A5DB6D-4391-43F9-9190-00B0B2927272}" type="presOf" srcId="{36934C19-5FF6-4D67-B413-F3B903D68A2D}" destId="{36FFACF7-302A-492E-89E2-0A4E1F94427E}" srcOrd="0" destOrd="8" presId="urn:microsoft.com/office/officeart/2005/8/layout/vList2"/>
    <dgm:cxn modelId="{9A33604F-6A20-4262-B269-5EC8F4F19D08}" srcId="{08282442-F374-459F-BF4E-E6473A3EDAFF}" destId="{4792F412-6E2A-44E1-B953-7B4F5C4876DB}" srcOrd="9" destOrd="0" parTransId="{BF5B2AF7-3849-4EF1-9ECE-B8E3390BE6CF}" sibTransId="{9F438894-450C-43F5-B45A-3A7BE6500BB0}"/>
    <dgm:cxn modelId="{75BFEC53-9ACE-44EA-8410-DF4447A28A07}" srcId="{08282442-F374-459F-BF4E-E6473A3EDAFF}" destId="{CF84DA96-5F54-4478-83B7-36F2A7A04299}" srcOrd="0" destOrd="0" parTransId="{5BE2C2BC-97C1-4B86-8E69-284B1CAB7789}" sibTransId="{04960C50-554A-4936-976F-78C849BDF659}"/>
    <dgm:cxn modelId="{F181F47F-6302-44C1-978F-06FA822249EB}" srcId="{08282442-F374-459F-BF4E-E6473A3EDAFF}" destId="{3BBADC3F-0095-49F2-A42C-D295D9D887A1}" srcOrd="2" destOrd="0" parTransId="{88089056-61E7-46DB-B10E-FBD1E03DBF49}" sibTransId="{25D769BE-6D69-4308-A19E-EC76BA4BF91A}"/>
    <dgm:cxn modelId="{1D9C3C81-0D63-4D12-979F-5E612769A03F}" type="presOf" srcId="{70B527C7-C92C-41A2-B025-8BF8F6E6FA17}" destId="{36FFACF7-302A-492E-89E2-0A4E1F94427E}" srcOrd="0" destOrd="3" presId="urn:microsoft.com/office/officeart/2005/8/layout/vList2"/>
    <dgm:cxn modelId="{5C088C8B-91CA-4BA1-8CA8-4BA0DB1B0281}" type="presOf" srcId="{3BBADC3F-0095-49F2-A42C-D295D9D887A1}" destId="{36FFACF7-302A-492E-89E2-0A4E1F94427E}" srcOrd="0" destOrd="2" presId="urn:microsoft.com/office/officeart/2005/8/layout/vList2"/>
    <dgm:cxn modelId="{3D6A018F-FBAE-4673-A5B7-EDA253BAC035}" srcId="{08282442-F374-459F-BF4E-E6473A3EDAFF}" destId="{EFC49CA3-EC86-410B-AB60-FBC18953ED0E}" srcOrd="5" destOrd="0" parTransId="{AF675460-535A-4180-A931-58AF281EF240}" sibTransId="{9D84E262-EEA8-47DE-BC1A-F073D8CFC5BE}"/>
    <dgm:cxn modelId="{ADE99096-9303-4C3A-9A42-4C2C8321A7E2}" srcId="{08282442-F374-459F-BF4E-E6473A3EDAFF}" destId="{89AD28A1-8985-49F3-8EDA-2BB5E46645A0}" srcOrd="1" destOrd="0" parTransId="{9CBE16C0-A90D-4BAE-9716-02E7AFAB1840}" sibTransId="{5B28EDF9-AE4C-4CBA-8802-829666B28BDC}"/>
    <dgm:cxn modelId="{68B14CA5-7FFA-445C-9168-B74118CFF878}" srcId="{08282442-F374-459F-BF4E-E6473A3EDAFF}" destId="{ACE5376A-A209-4F9D-AAEA-67B91F1686E9}" srcOrd="4" destOrd="0" parTransId="{759B2FAE-A82E-4DA1-A7EC-3CD419EFF72A}" sibTransId="{67C5FC7A-F232-475B-A309-1074A0B72A14}"/>
    <dgm:cxn modelId="{D6CFE9A8-0142-48CA-B7F6-D0D0880504D4}" type="presOf" srcId="{6BF4EF4F-A623-4E76-B54D-263425A4A4D9}" destId="{36FFACF7-302A-492E-89E2-0A4E1F94427E}" srcOrd="0" destOrd="10" presId="urn:microsoft.com/office/officeart/2005/8/layout/vList2"/>
    <dgm:cxn modelId="{D2A6E4B0-CA85-4206-8447-B15616FC3362}" type="presOf" srcId="{08282442-F374-459F-BF4E-E6473A3EDAFF}" destId="{43E13D76-CF17-4848-8250-E4051EE74201}" srcOrd="0" destOrd="0" presId="urn:microsoft.com/office/officeart/2005/8/layout/vList2"/>
    <dgm:cxn modelId="{0D5530B3-E089-4791-A80A-D4A362C880D6}" srcId="{08282442-F374-459F-BF4E-E6473A3EDAFF}" destId="{36934C19-5FF6-4D67-B413-F3B903D68A2D}" srcOrd="8" destOrd="0" parTransId="{7560BDFA-8E69-4461-87BB-4D02C2A46594}" sibTransId="{5455E8D3-2D15-4013-B2B2-BBF84AB8DC3D}"/>
    <dgm:cxn modelId="{062A1ACC-8DAE-47A6-A730-E3B0C2E38E9C}" srcId="{08282442-F374-459F-BF4E-E6473A3EDAFF}" destId="{7E1B07E7-781D-4C06-932A-DE280FBD01AA}" srcOrd="7" destOrd="0" parTransId="{5C0E45B6-89E1-44D2-AB56-BED6D44A64C8}" sibTransId="{877226E6-79B7-4FA8-B9DF-2BA9BC2CC844}"/>
    <dgm:cxn modelId="{632BFAD0-CBFE-4C99-A4C7-B682D60E80F6}" type="presOf" srcId="{4792F412-6E2A-44E1-B953-7B4F5C4876DB}" destId="{36FFACF7-302A-492E-89E2-0A4E1F94427E}" srcOrd="0" destOrd="9" presId="urn:microsoft.com/office/officeart/2005/8/layout/vList2"/>
    <dgm:cxn modelId="{D65BD7D9-FF91-49AF-9E47-2DB4DD1E19CA}" type="presOf" srcId="{22EDF209-69E7-4DCE-A2AF-4BEC8A9BB05A}" destId="{36FFACF7-302A-492E-89E2-0A4E1F94427E}" srcOrd="0" destOrd="13" presId="urn:microsoft.com/office/officeart/2005/8/layout/vList2"/>
    <dgm:cxn modelId="{A2009FDA-1727-4C04-902E-34A1A65D85B6}" type="presOf" srcId="{CA67DEA5-A865-49FD-853C-53FBFAF3D300}" destId="{412F5DB0-E939-4794-94A6-B1DDE5E5B361}" srcOrd="0" destOrd="0" presId="urn:microsoft.com/office/officeart/2005/8/layout/vList2"/>
    <dgm:cxn modelId="{192587DF-B7BC-454B-9F6C-9322156A0F00}" type="presOf" srcId="{EFC49CA3-EC86-410B-AB60-FBC18953ED0E}" destId="{36FFACF7-302A-492E-89E2-0A4E1F94427E}" srcOrd="0" destOrd="5" presId="urn:microsoft.com/office/officeart/2005/8/layout/vList2"/>
    <dgm:cxn modelId="{5B795AE4-AE05-49ED-8BCB-EFC66BF890F9}" type="presOf" srcId="{89AD28A1-8985-49F3-8EDA-2BB5E46645A0}" destId="{36FFACF7-302A-492E-89E2-0A4E1F94427E}" srcOrd="0" destOrd="1" presId="urn:microsoft.com/office/officeart/2005/8/layout/vList2"/>
    <dgm:cxn modelId="{A9802CE6-5E72-429E-B4A4-D499CCF5BC40}" type="presOf" srcId="{AE3CC8A1-66FE-421F-B94B-18F485829E3F}" destId="{36FFACF7-302A-492E-89E2-0A4E1F94427E}" srcOrd="0" destOrd="6" presId="urn:microsoft.com/office/officeart/2005/8/layout/vList2"/>
    <dgm:cxn modelId="{D9B08EF4-447B-4AB8-AFA9-FD3809E0C148}" type="presOf" srcId="{C341CB6F-1F37-479F-82BC-86519B65FC75}" destId="{36FFACF7-302A-492E-89E2-0A4E1F94427E}" srcOrd="0" destOrd="12" presId="urn:microsoft.com/office/officeart/2005/8/layout/vList2"/>
    <dgm:cxn modelId="{177387FA-8311-4607-8240-9B83AB925D15}" srcId="{08282442-F374-459F-BF4E-E6473A3EDAFF}" destId="{6BF4EF4F-A623-4E76-B54D-263425A4A4D9}" srcOrd="10" destOrd="0" parTransId="{2775B253-5B8E-40AA-8973-38E146F15DC1}" sibTransId="{6A57FD31-5947-4968-A673-55E464C29CF5}"/>
    <dgm:cxn modelId="{DB6E3254-F880-4D30-8D7A-B4BFC0415F84}" type="presParOf" srcId="{412F5DB0-E939-4794-94A6-B1DDE5E5B361}" destId="{43E13D76-CF17-4848-8250-E4051EE74201}" srcOrd="0" destOrd="0" presId="urn:microsoft.com/office/officeart/2005/8/layout/vList2"/>
    <dgm:cxn modelId="{8188DB1D-3136-4913-83E8-79D164039D6B}" type="presParOf" srcId="{412F5DB0-E939-4794-94A6-B1DDE5E5B361}" destId="{36FFACF7-302A-492E-89E2-0A4E1F94427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67DEA5-A865-49FD-853C-53FBFAF3D30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pl-PL"/>
        </a:p>
      </dgm:t>
    </dgm:pt>
    <dgm:pt modelId="{08282442-F374-459F-BF4E-E6473A3EDAFF}">
      <dgm:prSet phldrT="[Tekst]" custT="1"/>
      <dgm:spPr/>
      <dgm:t>
        <a:bodyPr/>
        <a:lstStyle/>
        <a:p>
          <a:r>
            <a:rPr lang="pl-PL" sz="2000" dirty="0"/>
            <a:t>Charakterystyka profilu</a:t>
          </a:r>
        </a:p>
      </dgm:t>
    </dgm:pt>
    <dgm:pt modelId="{19D88FF8-6404-41E0-B6EC-EFC21A42F0DF}" type="parTrans" cxnId="{22CC2B00-6FAE-4888-9FB9-BDC129A90C66}">
      <dgm:prSet/>
      <dgm:spPr/>
      <dgm:t>
        <a:bodyPr/>
        <a:lstStyle/>
        <a:p>
          <a:endParaRPr lang="pl-PL"/>
        </a:p>
      </dgm:t>
    </dgm:pt>
    <dgm:pt modelId="{A1C1195E-1BBA-4D83-A579-E420B9669060}" type="sibTrans" cxnId="{22CC2B00-6FAE-4888-9FB9-BDC129A90C66}">
      <dgm:prSet/>
      <dgm:spPr/>
      <dgm:t>
        <a:bodyPr/>
        <a:lstStyle/>
        <a:p>
          <a:endParaRPr lang="pl-PL"/>
        </a:p>
      </dgm:t>
    </dgm:pt>
    <dgm:pt modelId="{CF84DA96-5F54-4478-83B7-36F2A7A04299}">
      <dgm:prSet phldrT="[Tekst]" custT="1"/>
      <dgm:spPr/>
      <dgm:t>
        <a:bodyPr/>
        <a:lstStyle/>
        <a:p>
          <a:r>
            <a:rPr lang="pl-PL" sz="1400" dirty="0"/>
            <a:t>Rezydencja: kraje Beneluksu, Niemcy</a:t>
          </a:r>
        </a:p>
      </dgm:t>
    </dgm:pt>
    <dgm:pt modelId="{5BE2C2BC-97C1-4B86-8E69-284B1CAB7789}" type="parTrans" cxnId="{75BFEC53-9ACE-44EA-8410-DF4447A28A07}">
      <dgm:prSet/>
      <dgm:spPr/>
      <dgm:t>
        <a:bodyPr/>
        <a:lstStyle/>
        <a:p>
          <a:endParaRPr lang="pl-PL"/>
        </a:p>
      </dgm:t>
    </dgm:pt>
    <dgm:pt modelId="{04960C50-554A-4936-976F-78C849BDF659}" type="sibTrans" cxnId="{75BFEC53-9ACE-44EA-8410-DF4447A28A07}">
      <dgm:prSet/>
      <dgm:spPr/>
      <dgm:t>
        <a:bodyPr/>
        <a:lstStyle/>
        <a:p>
          <a:endParaRPr lang="pl-PL"/>
        </a:p>
      </dgm:t>
    </dgm:pt>
    <dgm:pt modelId="{89AD28A1-8985-49F3-8EDA-2BB5E46645A0}">
      <dgm:prSet phldrT="[Tekst]" custT="1"/>
      <dgm:spPr/>
      <dgm:t>
        <a:bodyPr/>
        <a:lstStyle/>
        <a:p>
          <a:r>
            <a:rPr lang="pl-PL" sz="1400" dirty="0"/>
            <a:t>Motyw: wypoczynek aktywny, obserwacja przyrody</a:t>
          </a:r>
        </a:p>
      </dgm:t>
    </dgm:pt>
    <dgm:pt modelId="{9CBE16C0-A90D-4BAE-9716-02E7AFAB1840}" type="parTrans" cxnId="{ADE99096-9303-4C3A-9A42-4C2C8321A7E2}">
      <dgm:prSet/>
      <dgm:spPr/>
      <dgm:t>
        <a:bodyPr/>
        <a:lstStyle/>
        <a:p>
          <a:endParaRPr lang="pl-PL"/>
        </a:p>
      </dgm:t>
    </dgm:pt>
    <dgm:pt modelId="{5B28EDF9-AE4C-4CBA-8802-829666B28BDC}" type="sibTrans" cxnId="{ADE99096-9303-4C3A-9A42-4C2C8321A7E2}">
      <dgm:prSet/>
      <dgm:spPr/>
      <dgm:t>
        <a:bodyPr/>
        <a:lstStyle/>
        <a:p>
          <a:endParaRPr lang="pl-PL"/>
        </a:p>
      </dgm:t>
    </dgm:pt>
    <dgm:pt modelId="{3BBADC3F-0095-49F2-A42C-D295D9D887A1}">
      <dgm:prSet phldrT="[Tekst]" custT="1"/>
      <dgm:spPr/>
      <dgm:t>
        <a:bodyPr/>
        <a:lstStyle/>
        <a:p>
          <a:r>
            <a:rPr lang="pl-PL" sz="1400" dirty="0"/>
            <a:t>Styczność profilu: senior, rowerzysta</a:t>
          </a:r>
        </a:p>
      </dgm:t>
    </dgm:pt>
    <dgm:pt modelId="{88089056-61E7-46DB-B10E-FBD1E03DBF49}" type="parTrans" cxnId="{F181F47F-6302-44C1-978F-06FA822249EB}">
      <dgm:prSet/>
      <dgm:spPr/>
      <dgm:t>
        <a:bodyPr/>
        <a:lstStyle/>
        <a:p>
          <a:endParaRPr lang="pl-PL"/>
        </a:p>
      </dgm:t>
    </dgm:pt>
    <dgm:pt modelId="{25D769BE-6D69-4308-A19E-EC76BA4BF91A}" type="sibTrans" cxnId="{F181F47F-6302-44C1-978F-06FA822249EB}">
      <dgm:prSet/>
      <dgm:spPr/>
      <dgm:t>
        <a:bodyPr/>
        <a:lstStyle/>
        <a:p>
          <a:endParaRPr lang="pl-PL"/>
        </a:p>
      </dgm:t>
    </dgm:pt>
    <dgm:pt modelId="{22EDF209-69E7-4DCE-A2AF-4BEC8A9BB05A}">
      <dgm:prSet phldrT="[Tekst]"/>
      <dgm:spPr/>
      <dgm:t>
        <a:bodyPr/>
        <a:lstStyle/>
        <a:p>
          <a:endParaRPr lang="pl-PL" sz="2200" dirty="0"/>
        </a:p>
      </dgm:t>
    </dgm:pt>
    <dgm:pt modelId="{604D98FC-F1CF-44DA-9CF6-B1918EE63E79}" type="parTrans" cxnId="{EF6E0D47-7060-488E-B2C7-1482B17956D5}">
      <dgm:prSet/>
      <dgm:spPr/>
      <dgm:t>
        <a:bodyPr/>
        <a:lstStyle/>
        <a:p>
          <a:endParaRPr lang="pl-PL"/>
        </a:p>
      </dgm:t>
    </dgm:pt>
    <dgm:pt modelId="{6D46F0F4-A40E-40E8-B589-49AB89037604}" type="sibTrans" cxnId="{EF6E0D47-7060-488E-B2C7-1482B17956D5}">
      <dgm:prSet/>
      <dgm:spPr/>
      <dgm:t>
        <a:bodyPr/>
        <a:lstStyle/>
        <a:p>
          <a:endParaRPr lang="pl-PL"/>
        </a:p>
      </dgm:t>
    </dgm:pt>
    <dgm:pt modelId="{3CE9ADAE-0232-4F81-A8ED-F907CE6C7FDC}">
      <dgm:prSet phldrT="[Tekst]" custT="1"/>
      <dgm:spPr/>
      <dgm:t>
        <a:bodyPr/>
        <a:lstStyle/>
        <a:p>
          <a:r>
            <a:rPr lang="pl-PL" sz="1400" dirty="0"/>
            <a:t>Organizacja: indywidualnie</a:t>
          </a:r>
        </a:p>
      </dgm:t>
    </dgm:pt>
    <dgm:pt modelId="{49AD0F7F-5E9C-4139-A23A-1C938145BF89}" type="parTrans" cxnId="{F0D59E0B-D691-4849-99C1-020FACDE3947}">
      <dgm:prSet/>
      <dgm:spPr/>
      <dgm:t>
        <a:bodyPr/>
        <a:lstStyle/>
        <a:p>
          <a:endParaRPr lang="pl-PL"/>
        </a:p>
      </dgm:t>
    </dgm:pt>
    <dgm:pt modelId="{07270032-AB3C-40D6-B395-071011FD30C6}" type="sibTrans" cxnId="{F0D59E0B-D691-4849-99C1-020FACDE3947}">
      <dgm:prSet/>
      <dgm:spPr/>
      <dgm:t>
        <a:bodyPr/>
        <a:lstStyle/>
        <a:p>
          <a:endParaRPr lang="pl-PL"/>
        </a:p>
      </dgm:t>
    </dgm:pt>
    <dgm:pt modelId="{9BAA8581-C447-4F8E-94EF-C7B350EA2033}">
      <dgm:prSet custT="1"/>
      <dgm:spPr/>
      <dgm:t>
        <a:bodyPr/>
        <a:lstStyle/>
        <a:p>
          <a:r>
            <a:rPr lang="pl-PL" sz="2000" dirty="0"/>
            <a:t>Problem</a:t>
          </a:r>
        </a:p>
      </dgm:t>
    </dgm:pt>
    <dgm:pt modelId="{775070BF-0BAA-4C1D-BE90-3464CAEA24E8}" type="parTrans" cxnId="{779D5CA6-791D-4EAF-A6B5-B58216B5A0A0}">
      <dgm:prSet/>
      <dgm:spPr/>
      <dgm:t>
        <a:bodyPr/>
        <a:lstStyle/>
        <a:p>
          <a:endParaRPr lang="pl-PL"/>
        </a:p>
      </dgm:t>
    </dgm:pt>
    <dgm:pt modelId="{563DA621-E36B-4516-9A04-3139A605DF86}" type="sibTrans" cxnId="{779D5CA6-791D-4EAF-A6B5-B58216B5A0A0}">
      <dgm:prSet/>
      <dgm:spPr/>
      <dgm:t>
        <a:bodyPr/>
        <a:lstStyle/>
        <a:p>
          <a:endParaRPr lang="pl-PL"/>
        </a:p>
      </dgm:t>
    </dgm:pt>
    <dgm:pt modelId="{F4164D0F-A370-4FD5-AD4B-137B884E3767}">
      <dgm:prSet custT="1"/>
      <dgm:spPr/>
      <dgm:t>
        <a:bodyPr/>
        <a:lstStyle/>
        <a:p>
          <a:r>
            <a:rPr lang="pl-PL" sz="1400" dirty="0"/>
            <a:t>Bariera językowa</a:t>
          </a:r>
        </a:p>
      </dgm:t>
    </dgm:pt>
    <dgm:pt modelId="{C9A245AD-088D-44C4-B0DE-C2BF04E0C5B1}" type="parTrans" cxnId="{22D34836-326C-474D-AECA-87070E3A3A7D}">
      <dgm:prSet/>
      <dgm:spPr/>
      <dgm:t>
        <a:bodyPr/>
        <a:lstStyle/>
        <a:p>
          <a:endParaRPr lang="pl-PL"/>
        </a:p>
      </dgm:t>
    </dgm:pt>
    <dgm:pt modelId="{E9FFBFF5-752B-4DEE-9EB8-629D52F9DDFA}" type="sibTrans" cxnId="{22D34836-326C-474D-AECA-87070E3A3A7D}">
      <dgm:prSet/>
      <dgm:spPr/>
      <dgm:t>
        <a:bodyPr/>
        <a:lstStyle/>
        <a:p>
          <a:endParaRPr lang="pl-PL"/>
        </a:p>
      </dgm:t>
    </dgm:pt>
    <dgm:pt modelId="{D8A11150-38C7-4742-8B83-A8025F58C269}">
      <dgm:prSet custT="1"/>
      <dgm:spPr/>
      <dgm:t>
        <a:bodyPr/>
        <a:lstStyle/>
        <a:p>
          <a:r>
            <a:rPr lang="pl-PL" sz="1400" dirty="0"/>
            <a:t>Infrastruktura</a:t>
          </a:r>
        </a:p>
      </dgm:t>
    </dgm:pt>
    <dgm:pt modelId="{C7232682-5A4F-4AC5-B538-94590A6E61E7}" type="parTrans" cxnId="{FEF86576-B4BB-41A5-8970-03FD733595FF}">
      <dgm:prSet/>
      <dgm:spPr/>
      <dgm:t>
        <a:bodyPr/>
        <a:lstStyle/>
        <a:p>
          <a:endParaRPr lang="pl-PL"/>
        </a:p>
      </dgm:t>
    </dgm:pt>
    <dgm:pt modelId="{80149A39-5F06-4DAB-89F9-449B693E2A7D}" type="sibTrans" cxnId="{FEF86576-B4BB-41A5-8970-03FD733595FF}">
      <dgm:prSet/>
      <dgm:spPr/>
      <dgm:t>
        <a:bodyPr/>
        <a:lstStyle/>
        <a:p>
          <a:endParaRPr lang="pl-PL"/>
        </a:p>
      </dgm:t>
    </dgm:pt>
    <dgm:pt modelId="{412F5DB0-E939-4794-94A6-B1DDE5E5B361}" type="pres">
      <dgm:prSet presAssocID="{CA67DEA5-A865-49FD-853C-53FBFAF3D300}" presName="linear" presStyleCnt="0">
        <dgm:presLayoutVars>
          <dgm:animLvl val="lvl"/>
          <dgm:resizeHandles val="exact"/>
        </dgm:presLayoutVars>
      </dgm:prSet>
      <dgm:spPr/>
    </dgm:pt>
    <dgm:pt modelId="{43E13D76-CF17-4848-8250-E4051EE74201}" type="pres">
      <dgm:prSet presAssocID="{08282442-F374-459F-BF4E-E6473A3EDAFF}" presName="parentText" presStyleLbl="node1" presStyleIdx="0" presStyleCnt="2" custScaleY="33469">
        <dgm:presLayoutVars>
          <dgm:chMax val="0"/>
          <dgm:bulletEnabled val="1"/>
        </dgm:presLayoutVars>
      </dgm:prSet>
      <dgm:spPr/>
    </dgm:pt>
    <dgm:pt modelId="{36FFACF7-302A-492E-89E2-0A4E1F94427E}" type="pres">
      <dgm:prSet presAssocID="{08282442-F374-459F-BF4E-E6473A3EDAFF}" presName="childText" presStyleLbl="revTx" presStyleIdx="0" presStyleCnt="2" custScaleY="100104">
        <dgm:presLayoutVars>
          <dgm:bulletEnabled val="1"/>
        </dgm:presLayoutVars>
      </dgm:prSet>
      <dgm:spPr/>
    </dgm:pt>
    <dgm:pt modelId="{69B17D05-71F8-43EC-9A9E-31C8322329B5}" type="pres">
      <dgm:prSet presAssocID="{9BAA8581-C447-4F8E-94EF-C7B350EA2033}" presName="parentText" presStyleLbl="node1" presStyleIdx="1" presStyleCnt="2" custScaleY="32803">
        <dgm:presLayoutVars>
          <dgm:chMax val="0"/>
          <dgm:bulletEnabled val="1"/>
        </dgm:presLayoutVars>
      </dgm:prSet>
      <dgm:spPr/>
    </dgm:pt>
    <dgm:pt modelId="{903523A6-F0B4-458B-87F1-B3A47544F29D}" type="pres">
      <dgm:prSet presAssocID="{9BAA8581-C447-4F8E-94EF-C7B350EA2033}" presName="childText" presStyleLbl="revTx" presStyleIdx="1" presStyleCnt="2">
        <dgm:presLayoutVars>
          <dgm:bulletEnabled val="1"/>
        </dgm:presLayoutVars>
      </dgm:prSet>
      <dgm:spPr/>
    </dgm:pt>
  </dgm:ptLst>
  <dgm:cxnLst>
    <dgm:cxn modelId="{22CC2B00-6FAE-4888-9FB9-BDC129A90C66}" srcId="{CA67DEA5-A865-49FD-853C-53FBFAF3D300}" destId="{08282442-F374-459F-BF4E-E6473A3EDAFF}" srcOrd="0" destOrd="0" parTransId="{19D88FF8-6404-41E0-B6EC-EFC21A42F0DF}" sibTransId="{A1C1195E-1BBA-4D83-A579-E420B9669060}"/>
    <dgm:cxn modelId="{85E7D901-0B68-46FE-9B94-D1D54228525C}" type="presOf" srcId="{D8A11150-38C7-4742-8B83-A8025F58C269}" destId="{903523A6-F0B4-458B-87F1-B3A47544F29D}" srcOrd="0" destOrd="1" presId="urn:microsoft.com/office/officeart/2005/8/layout/vList2"/>
    <dgm:cxn modelId="{F0D59E0B-D691-4849-99C1-020FACDE3947}" srcId="{08282442-F374-459F-BF4E-E6473A3EDAFF}" destId="{3CE9ADAE-0232-4F81-A8ED-F907CE6C7FDC}" srcOrd="3" destOrd="0" parTransId="{49AD0F7F-5E9C-4139-A23A-1C938145BF89}" sibTransId="{07270032-AB3C-40D6-B395-071011FD30C6}"/>
    <dgm:cxn modelId="{22D34836-326C-474D-AECA-87070E3A3A7D}" srcId="{9BAA8581-C447-4F8E-94EF-C7B350EA2033}" destId="{F4164D0F-A370-4FD5-AD4B-137B884E3767}" srcOrd="0" destOrd="0" parTransId="{C9A245AD-088D-44C4-B0DE-C2BF04E0C5B1}" sibTransId="{E9FFBFF5-752B-4DEE-9EB8-629D52F9DDFA}"/>
    <dgm:cxn modelId="{EF6E0D47-7060-488E-B2C7-1482B17956D5}" srcId="{08282442-F374-459F-BF4E-E6473A3EDAFF}" destId="{22EDF209-69E7-4DCE-A2AF-4BEC8A9BB05A}" srcOrd="4" destOrd="0" parTransId="{604D98FC-F1CF-44DA-9CF6-B1918EE63E79}" sibTransId="{6D46F0F4-A40E-40E8-B589-49AB89037604}"/>
    <dgm:cxn modelId="{E08C5D4D-53DC-413A-BC8D-F1D435DBA32C}" type="presOf" srcId="{CF84DA96-5F54-4478-83B7-36F2A7A04299}" destId="{36FFACF7-302A-492E-89E2-0A4E1F94427E}" srcOrd="0" destOrd="0" presId="urn:microsoft.com/office/officeart/2005/8/layout/vList2"/>
    <dgm:cxn modelId="{75BFEC53-9ACE-44EA-8410-DF4447A28A07}" srcId="{08282442-F374-459F-BF4E-E6473A3EDAFF}" destId="{CF84DA96-5F54-4478-83B7-36F2A7A04299}" srcOrd="0" destOrd="0" parTransId="{5BE2C2BC-97C1-4B86-8E69-284B1CAB7789}" sibTransId="{04960C50-554A-4936-976F-78C849BDF659}"/>
    <dgm:cxn modelId="{57113C54-078A-49A0-B821-BB7D97DE379B}" type="presOf" srcId="{3CE9ADAE-0232-4F81-A8ED-F907CE6C7FDC}" destId="{36FFACF7-302A-492E-89E2-0A4E1F94427E}" srcOrd="0" destOrd="3" presId="urn:microsoft.com/office/officeart/2005/8/layout/vList2"/>
    <dgm:cxn modelId="{FEF86576-B4BB-41A5-8970-03FD733595FF}" srcId="{9BAA8581-C447-4F8E-94EF-C7B350EA2033}" destId="{D8A11150-38C7-4742-8B83-A8025F58C269}" srcOrd="1" destOrd="0" parTransId="{C7232682-5A4F-4AC5-B538-94590A6E61E7}" sibTransId="{80149A39-5F06-4DAB-89F9-449B693E2A7D}"/>
    <dgm:cxn modelId="{F181F47F-6302-44C1-978F-06FA822249EB}" srcId="{08282442-F374-459F-BF4E-E6473A3EDAFF}" destId="{3BBADC3F-0095-49F2-A42C-D295D9D887A1}" srcOrd="2" destOrd="0" parTransId="{88089056-61E7-46DB-B10E-FBD1E03DBF49}" sibTransId="{25D769BE-6D69-4308-A19E-EC76BA4BF91A}"/>
    <dgm:cxn modelId="{C78DE482-98A5-4BFE-AED4-EE821790B0FB}" type="presOf" srcId="{9BAA8581-C447-4F8E-94EF-C7B350EA2033}" destId="{69B17D05-71F8-43EC-9A9E-31C8322329B5}" srcOrd="0" destOrd="0" presId="urn:microsoft.com/office/officeart/2005/8/layout/vList2"/>
    <dgm:cxn modelId="{5C088C8B-91CA-4BA1-8CA8-4BA0DB1B0281}" type="presOf" srcId="{3BBADC3F-0095-49F2-A42C-D295D9D887A1}" destId="{36FFACF7-302A-492E-89E2-0A4E1F94427E}" srcOrd="0" destOrd="2" presId="urn:microsoft.com/office/officeart/2005/8/layout/vList2"/>
    <dgm:cxn modelId="{ADE99096-9303-4C3A-9A42-4C2C8321A7E2}" srcId="{08282442-F374-459F-BF4E-E6473A3EDAFF}" destId="{89AD28A1-8985-49F3-8EDA-2BB5E46645A0}" srcOrd="1" destOrd="0" parTransId="{9CBE16C0-A90D-4BAE-9716-02E7AFAB1840}" sibTransId="{5B28EDF9-AE4C-4CBA-8802-829666B28BDC}"/>
    <dgm:cxn modelId="{779D5CA6-791D-4EAF-A6B5-B58216B5A0A0}" srcId="{CA67DEA5-A865-49FD-853C-53FBFAF3D300}" destId="{9BAA8581-C447-4F8E-94EF-C7B350EA2033}" srcOrd="1" destOrd="0" parTransId="{775070BF-0BAA-4C1D-BE90-3464CAEA24E8}" sibTransId="{563DA621-E36B-4516-9A04-3139A605DF86}"/>
    <dgm:cxn modelId="{D2A6E4B0-CA85-4206-8447-B15616FC3362}" type="presOf" srcId="{08282442-F374-459F-BF4E-E6473A3EDAFF}" destId="{43E13D76-CF17-4848-8250-E4051EE74201}" srcOrd="0" destOrd="0" presId="urn:microsoft.com/office/officeart/2005/8/layout/vList2"/>
    <dgm:cxn modelId="{5D7E7EC1-E594-45CB-A0B3-2E3C85FF12D5}" type="presOf" srcId="{F4164D0F-A370-4FD5-AD4B-137B884E3767}" destId="{903523A6-F0B4-458B-87F1-B3A47544F29D}" srcOrd="0" destOrd="0" presId="urn:microsoft.com/office/officeart/2005/8/layout/vList2"/>
    <dgm:cxn modelId="{D65BD7D9-FF91-49AF-9E47-2DB4DD1E19CA}" type="presOf" srcId="{22EDF209-69E7-4DCE-A2AF-4BEC8A9BB05A}" destId="{36FFACF7-302A-492E-89E2-0A4E1F94427E}" srcOrd="0" destOrd="4" presId="urn:microsoft.com/office/officeart/2005/8/layout/vList2"/>
    <dgm:cxn modelId="{A2009FDA-1727-4C04-902E-34A1A65D85B6}" type="presOf" srcId="{CA67DEA5-A865-49FD-853C-53FBFAF3D300}" destId="{412F5DB0-E939-4794-94A6-B1DDE5E5B361}" srcOrd="0" destOrd="0" presId="urn:microsoft.com/office/officeart/2005/8/layout/vList2"/>
    <dgm:cxn modelId="{5B795AE4-AE05-49ED-8BCB-EFC66BF890F9}" type="presOf" srcId="{89AD28A1-8985-49F3-8EDA-2BB5E46645A0}" destId="{36FFACF7-302A-492E-89E2-0A4E1F94427E}" srcOrd="0" destOrd="1" presId="urn:microsoft.com/office/officeart/2005/8/layout/vList2"/>
    <dgm:cxn modelId="{DB6E3254-F880-4D30-8D7A-B4BFC0415F84}" type="presParOf" srcId="{412F5DB0-E939-4794-94A6-B1DDE5E5B361}" destId="{43E13D76-CF17-4848-8250-E4051EE74201}" srcOrd="0" destOrd="0" presId="urn:microsoft.com/office/officeart/2005/8/layout/vList2"/>
    <dgm:cxn modelId="{8188DB1D-3136-4913-83E8-79D164039D6B}" type="presParOf" srcId="{412F5DB0-E939-4794-94A6-B1DDE5E5B361}" destId="{36FFACF7-302A-492E-89E2-0A4E1F94427E}" srcOrd="1" destOrd="0" presId="urn:microsoft.com/office/officeart/2005/8/layout/vList2"/>
    <dgm:cxn modelId="{35FC97B2-D7A7-400A-8B02-BFF3BCD75D35}" type="presParOf" srcId="{412F5DB0-E939-4794-94A6-B1DDE5E5B361}" destId="{69B17D05-71F8-43EC-9A9E-31C8322329B5}" srcOrd="2" destOrd="0" presId="urn:microsoft.com/office/officeart/2005/8/layout/vList2"/>
    <dgm:cxn modelId="{A2D75B2A-79CA-4417-B500-6C3D43215C7E}" type="presParOf" srcId="{412F5DB0-E939-4794-94A6-B1DDE5E5B361}" destId="{903523A6-F0B4-458B-87F1-B3A47544F29D}"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8D608-6170-438B-856D-209CB97FD3E3}">
      <dsp:nvSpPr>
        <dsp:cNvPr id="0" name=""/>
        <dsp:cNvSpPr/>
      </dsp:nvSpPr>
      <dsp:spPr>
        <a:xfrm>
          <a:off x="0" y="660297"/>
          <a:ext cx="6203576" cy="44441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l-PL" sz="2000" kern="1200" dirty="0"/>
            <a:t>Chcieliśmy dowiedzieć się:</a:t>
          </a:r>
        </a:p>
      </dsp:txBody>
      <dsp:txXfrm>
        <a:off x="21695" y="681992"/>
        <a:ext cx="6160186" cy="401025"/>
      </dsp:txXfrm>
    </dsp:sp>
    <dsp:sp modelId="{E5E071AF-971C-4C12-945D-A3679A48C89B}">
      <dsp:nvSpPr>
        <dsp:cNvPr id="0" name=""/>
        <dsp:cNvSpPr/>
      </dsp:nvSpPr>
      <dsp:spPr>
        <a:xfrm>
          <a:off x="0" y="1104712"/>
          <a:ext cx="6203576" cy="3378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964"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pl-PL" sz="1600" kern="1200" dirty="0"/>
            <a:t>Jakie są przewagi konkurencyjne regionu?</a:t>
          </a:r>
        </a:p>
        <a:p>
          <a:pPr marL="171450" lvl="1" indent="-171450" algn="l" defTabSz="711200">
            <a:lnSpc>
              <a:spcPct val="90000"/>
            </a:lnSpc>
            <a:spcBef>
              <a:spcPct val="0"/>
            </a:spcBef>
            <a:spcAft>
              <a:spcPct val="20000"/>
            </a:spcAft>
            <a:buChar char="•"/>
          </a:pPr>
          <a:r>
            <a:rPr lang="pl-PL" sz="1600" kern="1200" dirty="0"/>
            <a:t>Jaka jest faktyczna wartość gospodarcza sektora?</a:t>
          </a:r>
        </a:p>
        <a:p>
          <a:pPr marL="171450" lvl="1" indent="-171450" algn="l" defTabSz="711200">
            <a:lnSpc>
              <a:spcPct val="90000"/>
            </a:lnSpc>
            <a:spcBef>
              <a:spcPct val="0"/>
            </a:spcBef>
            <a:spcAft>
              <a:spcPct val="20000"/>
            </a:spcAft>
            <a:buChar char="•"/>
          </a:pPr>
          <a:r>
            <a:rPr lang="pl-PL" sz="1600" kern="1200" dirty="0"/>
            <a:t>Jakie rynki są naszymi docelowymi?</a:t>
          </a:r>
        </a:p>
        <a:p>
          <a:pPr marL="171450" lvl="1" indent="-171450" algn="l" defTabSz="711200">
            <a:lnSpc>
              <a:spcPct val="90000"/>
            </a:lnSpc>
            <a:spcBef>
              <a:spcPct val="0"/>
            </a:spcBef>
            <a:spcAft>
              <a:spcPct val="20000"/>
            </a:spcAft>
            <a:buChar char="•"/>
          </a:pPr>
          <a:r>
            <a:rPr lang="pl-PL" sz="1600" kern="1200" dirty="0"/>
            <a:t>Jakie grupy możemy przyciągnąć?</a:t>
          </a:r>
        </a:p>
        <a:p>
          <a:pPr marL="171450" lvl="1" indent="-171450" algn="l" defTabSz="711200">
            <a:lnSpc>
              <a:spcPct val="90000"/>
            </a:lnSpc>
            <a:spcBef>
              <a:spcPct val="0"/>
            </a:spcBef>
            <a:spcAft>
              <a:spcPct val="20000"/>
            </a:spcAft>
            <a:buChar char="•"/>
          </a:pPr>
          <a:r>
            <a:rPr lang="pl-PL" sz="1600" kern="1200" dirty="0"/>
            <a:t>Jak do nich dotrzeć?</a:t>
          </a:r>
        </a:p>
        <a:p>
          <a:pPr marL="171450" lvl="1" indent="-171450" algn="l" defTabSz="711200">
            <a:lnSpc>
              <a:spcPct val="90000"/>
            </a:lnSpc>
            <a:spcBef>
              <a:spcPct val="0"/>
            </a:spcBef>
            <a:spcAft>
              <a:spcPct val="20000"/>
            </a:spcAft>
            <a:buChar char="•"/>
          </a:pPr>
          <a:r>
            <a:rPr lang="pl-PL" sz="1600" kern="1200" dirty="0"/>
            <a:t>Jakie mamy perspektywy rozwoju?</a:t>
          </a:r>
        </a:p>
        <a:p>
          <a:pPr marL="171450" lvl="1" indent="-171450" algn="l" defTabSz="711200">
            <a:lnSpc>
              <a:spcPct val="90000"/>
            </a:lnSpc>
            <a:spcBef>
              <a:spcPct val="0"/>
            </a:spcBef>
            <a:spcAft>
              <a:spcPct val="20000"/>
            </a:spcAft>
            <a:buChar char="•"/>
          </a:pPr>
          <a:r>
            <a:rPr lang="pl-PL" sz="1600" kern="1200" dirty="0"/>
            <a:t>Z jakimi wyzwaniami niedługo się zmierzymy?</a:t>
          </a:r>
        </a:p>
        <a:p>
          <a:pPr marL="171450" lvl="1" indent="-171450" algn="l" defTabSz="711200">
            <a:lnSpc>
              <a:spcPct val="90000"/>
            </a:lnSpc>
            <a:spcBef>
              <a:spcPct val="0"/>
            </a:spcBef>
            <a:spcAft>
              <a:spcPct val="20000"/>
            </a:spcAft>
            <a:buChar char="•"/>
          </a:pPr>
          <a:endParaRPr lang="pl-PL" sz="1600" kern="1200" dirty="0"/>
        </a:p>
        <a:p>
          <a:pPr marL="171450" lvl="1" indent="-171450" algn="l" defTabSz="711200">
            <a:lnSpc>
              <a:spcPct val="90000"/>
            </a:lnSpc>
            <a:spcBef>
              <a:spcPct val="0"/>
            </a:spcBef>
            <a:spcAft>
              <a:spcPct val="20000"/>
            </a:spcAft>
            <a:buChar char="•"/>
          </a:pPr>
          <a:endParaRPr lang="pl-PL" sz="1600" kern="1200" dirty="0"/>
        </a:p>
        <a:p>
          <a:pPr marL="171450" lvl="1" indent="-171450" algn="l" defTabSz="711200">
            <a:lnSpc>
              <a:spcPct val="90000"/>
            </a:lnSpc>
            <a:spcBef>
              <a:spcPct val="0"/>
            </a:spcBef>
            <a:spcAft>
              <a:spcPct val="20000"/>
            </a:spcAft>
            <a:buChar char="•"/>
          </a:pPr>
          <a:endParaRPr lang="pl-PL" sz="1600" kern="1200" dirty="0"/>
        </a:p>
        <a:p>
          <a:pPr marL="285750" lvl="1" indent="-285750" algn="l" defTabSz="1733550">
            <a:lnSpc>
              <a:spcPct val="90000"/>
            </a:lnSpc>
            <a:spcBef>
              <a:spcPct val="0"/>
            </a:spcBef>
            <a:spcAft>
              <a:spcPct val="20000"/>
            </a:spcAft>
            <a:buChar char="•"/>
          </a:pPr>
          <a:endParaRPr lang="pl-PL" sz="3900" kern="1200" dirty="0"/>
        </a:p>
      </dsp:txBody>
      <dsp:txXfrm>
        <a:off x="0" y="1104712"/>
        <a:ext cx="6203576" cy="3378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C3FEC7-C336-4EFA-B20C-0F633F16E2B8}">
      <dsp:nvSpPr>
        <dsp:cNvPr id="0" name=""/>
        <dsp:cNvSpPr/>
      </dsp:nvSpPr>
      <dsp:spPr>
        <a:xfrm>
          <a:off x="2685495" y="2030652"/>
          <a:ext cx="255059" cy="1117404"/>
        </a:xfrm>
        <a:custGeom>
          <a:avLst/>
          <a:gdLst/>
          <a:ahLst/>
          <a:cxnLst/>
          <a:rect l="0" t="0" r="0" b="0"/>
          <a:pathLst>
            <a:path>
              <a:moveTo>
                <a:pt x="0" y="0"/>
              </a:moveTo>
              <a:lnTo>
                <a:pt x="0" y="1117404"/>
              </a:lnTo>
              <a:lnTo>
                <a:pt x="255059" y="1117404"/>
              </a:lnTo>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5946D4C-CA5A-4291-B766-6A0C9FFB5363}">
      <dsp:nvSpPr>
        <dsp:cNvPr id="0" name=""/>
        <dsp:cNvSpPr/>
      </dsp:nvSpPr>
      <dsp:spPr>
        <a:xfrm>
          <a:off x="2430435" y="2030652"/>
          <a:ext cx="255059" cy="1117404"/>
        </a:xfrm>
        <a:custGeom>
          <a:avLst/>
          <a:gdLst/>
          <a:ahLst/>
          <a:cxnLst/>
          <a:rect l="0" t="0" r="0" b="0"/>
          <a:pathLst>
            <a:path>
              <a:moveTo>
                <a:pt x="255059" y="0"/>
              </a:moveTo>
              <a:lnTo>
                <a:pt x="255059" y="1117404"/>
              </a:lnTo>
              <a:lnTo>
                <a:pt x="0" y="1117404"/>
              </a:lnTo>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25BA88A-E58A-4CD0-BCED-DE5284352A65}">
      <dsp:nvSpPr>
        <dsp:cNvPr id="0" name=""/>
        <dsp:cNvSpPr/>
      </dsp:nvSpPr>
      <dsp:spPr>
        <a:xfrm>
          <a:off x="1470924" y="816082"/>
          <a:ext cx="2429140" cy="121457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pl-PL" sz="2200" kern="1200" dirty="0"/>
            <a:t>Lubelskie Regionalne Obserwatorium Turystyczne</a:t>
          </a:r>
        </a:p>
      </dsp:txBody>
      <dsp:txXfrm>
        <a:off x="1470924" y="816082"/>
        <a:ext cx="2429140" cy="1214570"/>
      </dsp:txXfrm>
    </dsp:sp>
    <dsp:sp modelId="{F9575465-DE73-4E38-BA3D-EF2779EDF273}">
      <dsp:nvSpPr>
        <dsp:cNvPr id="0" name=""/>
        <dsp:cNvSpPr/>
      </dsp:nvSpPr>
      <dsp:spPr>
        <a:xfrm>
          <a:off x="1294" y="2540772"/>
          <a:ext cx="2429140" cy="121457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pl-PL" sz="2200" kern="1200" dirty="0"/>
            <a:t>Badanie ruchu turystycznego</a:t>
          </a:r>
        </a:p>
      </dsp:txBody>
      <dsp:txXfrm>
        <a:off x="1294" y="2540772"/>
        <a:ext cx="2429140" cy="1214570"/>
      </dsp:txXfrm>
    </dsp:sp>
    <dsp:sp modelId="{BFEFDA40-67E1-41EE-88FC-79CE2CEBA05A}">
      <dsp:nvSpPr>
        <dsp:cNvPr id="0" name=""/>
        <dsp:cNvSpPr/>
      </dsp:nvSpPr>
      <dsp:spPr>
        <a:xfrm>
          <a:off x="2940554" y="2540772"/>
          <a:ext cx="2429140" cy="121457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pl-PL" sz="2200" kern="1200" dirty="0"/>
            <a:t>Badanie wpływu turystyki na gospodarkę</a:t>
          </a:r>
        </a:p>
      </dsp:txBody>
      <dsp:txXfrm>
        <a:off x="2940554" y="2540772"/>
        <a:ext cx="2429140" cy="12145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BE72CC-665E-4DA8-946E-F5AE7E00C437}">
      <dsp:nvSpPr>
        <dsp:cNvPr id="0" name=""/>
        <dsp:cNvSpPr/>
      </dsp:nvSpPr>
      <dsp:spPr>
        <a:xfrm>
          <a:off x="0" y="33085"/>
          <a:ext cx="6753411" cy="56919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t>Analiza danych zastanych</a:t>
          </a:r>
        </a:p>
      </dsp:txBody>
      <dsp:txXfrm>
        <a:off x="27786" y="60871"/>
        <a:ext cx="6697839" cy="513620"/>
      </dsp:txXfrm>
    </dsp:sp>
    <dsp:sp modelId="{5834805A-4733-4E39-A5E6-432EDBACC710}">
      <dsp:nvSpPr>
        <dsp:cNvPr id="0" name=""/>
        <dsp:cNvSpPr/>
      </dsp:nvSpPr>
      <dsp:spPr>
        <a:xfrm>
          <a:off x="0" y="584519"/>
          <a:ext cx="6753411" cy="827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42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pl-PL" sz="1600" kern="1200" dirty="0"/>
            <a:t>dane statystyczne</a:t>
          </a:r>
        </a:p>
        <a:p>
          <a:pPr marL="171450" lvl="1" indent="-171450" algn="l" defTabSz="711200">
            <a:lnSpc>
              <a:spcPct val="90000"/>
            </a:lnSpc>
            <a:spcBef>
              <a:spcPct val="0"/>
            </a:spcBef>
            <a:spcAft>
              <a:spcPct val="20000"/>
            </a:spcAft>
            <a:buChar char="•"/>
          </a:pPr>
          <a:r>
            <a:rPr lang="pl-PL" sz="1600" kern="1200" dirty="0"/>
            <a:t>raporty badawcze</a:t>
          </a:r>
        </a:p>
        <a:p>
          <a:pPr marL="171450" lvl="1" indent="-171450" algn="l" defTabSz="711200">
            <a:lnSpc>
              <a:spcPct val="90000"/>
            </a:lnSpc>
            <a:spcBef>
              <a:spcPct val="0"/>
            </a:spcBef>
            <a:spcAft>
              <a:spcPct val="20000"/>
            </a:spcAft>
            <a:buChar char="•"/>
          </a:pPr>
          <a:r>
            <a:rPr lang="pl-PL" sz="1600" kern="1200" dirty="0"/>
            <a:t>publikacje</a:t>
          </a:r>
        </a:p>
      </dsp:txBody>
      <dsp:txXfrm>
        <a:off x="0" y="584519"/>
        <a:ext cx="6753411" cy="827482"/>
      </dsp:txXfrm>
    </dsp:sp>
    <dsp:sp modelId="{C153ECE1-1B3B-4D4C-A45B-528686CB24B4}">
      <dsp:nvSpPr>
        <dsp:cNvPr id="0" name=""/>
        <dsp:cNvSpPr/>
      </dsp:nvSpPr>
      <dsp:spPr>
        <a:xfrm>
          <a:off x="0" y="1412002"/>
          <a:ext cx="6753411" cy="53999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t>Badanie ilościowe</a:t>
          </a:r>
        </a:p>
      </dsp:txBody>
      <dsp:txXfrm>
        <a:off x="26360" y="1438362"/>
        <a:ext cx="6700691" cy="487276"/>
      </dsp:txXfrm>
    </dsp:sp>
    <dsp:sp modelId="{55C322E4-5CCF-4650-9519-7B435A9431B1}">
      <dsp:nvSpPr>
        <dsp:cNvPr id="0" name=""/>
        <dsp:cNvSpPr/>
      </dsp:nvSpPr>
      <dsp:spPr>
        <a:xfrm>
          <a:off x="0" y="1951998"/>
          <a:ext cx="6753411" cy="1089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42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pl-PL" sz="1600" kern="1200" dirty="0"/>
            <a:t>obiekty noclegowe</a:t>
          </a:r>
        </a:p>
        <a:p>
          <a:pPr marL="171450" lvl="1" indent="-171450" algn="l" defTabSz="711200">
            <a:lnSpc>
              <a:spcPct val="90000"/>
            </a:lnSpc>
            <a:spcBef>
              <a:spcPct val="0"/>
            </a:spcBef>
            <a:spcAft>
              <a:spcPct val="20000"/>
            </a:spcAft>
            <a:buChar char="•"/>
          </a:pPr>
          <a:r>
            <a:rPr lang="pl-PL" sz="1600" kern="1200" dirty="0"/>
            <a:t>miejsca i wydarzenia generujące ruch turystyczny</a:t>
          </a:r>
        </a:p>
        <a:p>
          <a:pPr marL="171450" lvl="1" indent="-171450" algn="l" defTabSz="711200">
            <a:lnSpc>
              <a:spcPct val="90000"/>
            </a:lnSpc>
            <a:spcBef>
              <a:spcPct val="0"/>
            </a:spcBef>
            <a:spcAft>
              <a:spcPct val="20000"/>
            </a:spcAft>
            <a:buChar char="•"/>
          </a:pPr>
          <a:r>
            <a:rPr lang="pl-PL" sz="1600" kern="1200" dirty="0"/>
            <a:t>turyści i odwiedzający</a:t>
          </a:r>
        </a:p>
        <a:p>
          <a:pPr marL="171450" lvl="1" indent="-171450" algn="l" defTabSz="711200">
            <a:lnSpc>
              <a:spcPct val="90000"/>
            </a:lnSpc>
            <a:spcBef>
              <a:spcPct val="0"/>
            </a:spcBef>
            <a:spcAft>
              <a:spcPct val="20000"/>
            </a:spcAft>
            <a:buChar char="•"/>
          </a:pPr>
          <a:r>
            <a:rPr lang="pl-PL" sz="1600" kern="1200" dirty="0"/>
            <a:t>pracujący w branży turystycznej</a:t>
          </a:r>
        </a:p>
      </dsp:txBody>
      <dsp:txXfrm>
        <a:off x="0" y="1951998"/>
        <a:ext cx="6753411" cy="1089855"/>
      </dsp:txXfrm>
    </dsp:sp>
    <dsp:sp modelId="{B1D23C67-C815-4B6E-8293-F11605630820}">
      <dsp:nvSpPr>
        <dsp:cNvPr id="0" name=""/>
        <dsp:cNvSpPr/>
      </dsp:nvSpPr>
      <dsp:spPr>
        <a:xfrm>
          <a:off x="0" y="3041853"/>
          <a:ext cx="6753411" cy="50142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t>Badanie jakościowe</a:t>
          </a:r>
        </a:p>
      </dsp:txBody>
      <dsp:txXfrm>
        <a:off x="24478" y="3066331"/>
        <a:ext cx="6704455" cy="452470"/>
      </dsp:txXfrm>
    </dsp:sp>
    <dsp:sp modelId="{E4E4ADE4-3A91-4A54-991B-BB4B81F4298D}">
      <dsp:nvSpPr>
        <dsp:cNvPr id="0" name=""/>
        <dsp:cNvSpPr/>
      </dsp:nvSpPr>
      <dsp:spPr>
        <a:xfrm>
          <a:off x="0" y="3543279"/>
          <a:ext cx="6753411" cy="64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42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pl-PL" sz="1600" kern="1200" dirty="0"/>
            <a:t>osoby aktywne turystycznie</a:t>
          </a:r>
        </a:p>
        <a:p>
          <a:pPr marL="171450" lvl="1" indent="-171450" algn="l" defTabSz="711200">
            <a:lnSpc>
              <a:spcPct val="90000"/>
            </a:lnSpc>
            <a:spcBef>
              <a:spcPct val="0"/>
            </a:spcBef>
            <a:spcAft>
              <a:spcPct val="20000"/>
            </a:spcAft>
            <a:buChar char="•"/>
          </a:pPr>
          <a:r>
            <a:rPr lang="pl-PL" sz="1600" kern="1200" dirty="0"/>
            <a:t>eksperci i praktycy branżowi</a:t>
          </a:r>
        </a:p>
      </dsp:txBody>
      <dsp:txXfrm>
        <a:off x="0" y="3543279"/>
        <a:ext cx="6753411" cy="6458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E13D76-CF17-4848-8250-E4051EE74201}">
      <dsp:nvSpPr>
        <dsp:cNvPr id="0" name=""/>
        <dsp:cNvSpPr/>
      </dsp:nvSpPr>
      <dsp:spPr>
        <a:xfrm>
          <a:off x="0" y="727838"/>
          <a:ext cx="6314141" cy="4009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l-PL" sz="2000" kern="1200" dirty="0"/>
            <a:t>Zidentyfikowane trendy</a:t>
          </a:r>
        </a:p>
      </dsp:txBody>
      <dsp:txXfrm>
        <a:off x="19574" y="747412"/>
        <a:ext cx="6274993" cy="361837"/>
      </dsp:txXfrm>
    </dsp:sp>
    <dsp:sp modelId="{36FFACF7-302A-492E-89E2-0A4E1F94427E}">
      <dsp:nvSpPr>
        <dsp:cNvPr id="0" name=""/>
        <dsp:cNvSpPr/>
      </dsp:nvSpPr>
      <dsp:spPr>
        <a:xfrm>
          <a:off x="0" y="1128823"/>
          <a:ext cx="6314141" cy="231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474"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pl-PL" sz="1600" kern="1200" dirty="0"/>
            <a:t>Nacisk na aktywność</a:t>
          </a:r>
        </a:p>
        <a:p>
          <a:pPr marL="171450" lvl="1" indent="-171450" algn="l" defTabSz="711200">
            <a:lnSpc>
              <a:spcPct val="90000"/>
            </a:lnSpc>
            <a:spcBef>
              <a:spcPct val="0"/>
            </a:spcBef>
            <a:spcAft>
              <a:spcPct val="20000"/>
            </a:spcAft>
            <a:buChar char="•"/>
          </a:pPr>
          <a:r>
            <a:rPr lang="pl-PL" sz="1600" kern="1200" dirty="0"/>
            <a:t>Doświadczanie, przeżycia duchowe, egzotyka</a:t>
          </a:r>
        </a:p>
        <a:p>
          <a:pPr marL="171450" lvl="1" indent="-171450" algn="l" defTabSz="711200">
            <a:lnSpc>
              <a:spcPct val="90000"/>
            </a:lnSpc>
            <a:spcBef>
              <a:spcPct val="0"/>
            </a:spcBef>
            <a:spcAft>
              <a:spcPct val="20000"/>
            </a:spcAft>
            <a:buChar char="•"/>
          </a:pPr>
          <a:r>
            <a:rPr lang="pl-PL" sz="1600" kern="1200" dirty="0"/>
            <a:t>Wzrost znaczenia kulinariów</a:t>
          </a:r>
        </a:p>
        <a:p>
          <a:pPr marL="171450" lvl="1" indent="-171450" algn="l" defTabSz="711200">
            <a:lnSpc>
              <a:spcPct val="90000"/>
            </a:lnSpc>
            <a:spcBef>
              <a:spcPct val="0"/>
            </a:spcBef>
            <a:spcAft>
              <a:spcPct val="20000"/>
            </a:spcAft>
            <a:buChar char="•"/>
          </a:pPr>
          <a:r>
            <a:rPr lang="pl-PL" sz="1600" kern="1200" dirty="0"/>
            <a:t>Zainteresowanie tematyczną ofertą przewodnicką</a:t>
          </a:r>
        </a:p>
        <a:p>
          <a:pPr marL="171450" lvl="1" indent="-171450" algn="l" defTabSz="711200">
            <a:lnSpc>
              <a:spcPct val="90000"/>
            </a:lnSpc>
            <a:spcBef>
              <a:spcPct val="0"/>
            </a:spcBef>
            <a:spcAft>
              <a:spcPct val="20000"/>
            </a:spcAft>
            <a:buChar char="•"/>
          </a:pPr>
          <a:r>
            <a:rPr lang="pl-PL" sz="1600" kern="1200" dirty="0"/>
            <a:t>Oczekiwania oferty dostępnej „na już”, dostępnej cyfrowo</a:t>
          </a:r>
        </a:p>
        <a:p>
          <a:pPr marL="171450" lvl="1" indent="-171450" algn="l" defTabSz="711200">
            <a:lnSpc>
              <a:spcPct val="90000"/>
            </a:lnSpc>
            <a:spcBef>
              <a:spcPct val="0"/>
            </a:spcBef>
            <a:spcAft>
              <a:spcPct val="20000"/>
            </a:spcAft>
            <a:buChar char="•"/>
          </a:pPr>
          <a:r>
            <a:rPr lang="pl-PL" sz="1600" kern="1200" dirty="0"/>
            <a:t>Zwracanie uwagi na standard noclegu</a:t>
          </a:r>
        </a:p>
        <a:p>
          <a:pPr marL="171450" lvl="1" indent="-171450" algn="l" defTabSz="711200">
            <a:lnSpc>
              <a:spcPct val="90000"/>
            </a:lnSpc>
            <a:spcBef>
              <a:spcPct val="0"/>
            </a:spcBef>
            <a:spcAft>
              <a:spcPct val="20000"/>
            </a:spcAft>
            <a:buChar char="•"/>
          </a:pPr>
          <a:r>
            <a:rPr lang="pl-PL" sz="1600" kern="1200" dirty="0"/>
            <a:t>Zainteresowanie zamożnego turysty</a:t>
          </a:r>
        </a:p>
        <a:p>
          <a:pPr marL="228600" lvl="1" indent="-228600" algn="l" defTabSz="977900">
            <a:lnSpc>
              <a:spcPct val="90000"/>
            </a:lnSpc>
            <a:spcBef>
              <a:spcPct val="0"/>
            </a:spcBef>
            <a:spcAft>
              <a:spcPct val="20000"/>
            </a:spcAft>
            <a:buChar char="•"/>
          </a:pPr>
          <a:endParaRPr lang="pl-PL" sz="2200" kern="1200" dirty="0"/>
        </a:p>
      </dsp:txBody>
      <dsp:txXfrm>
        <a:off x="0" y="1128823"/>
        <a:ext cx="6314141" cy="23184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E13D76-CF17-4848-8250-E4051EE74201}">
      <dsp:nvSpPr>
        <dsp:cNvPr id="0" name=""/>
        <dsp:cNvSpPr/>
      </dsp:nvSpPr>
      <dsp:spPr>
        <a:xfrm>
          <a:off x="0" y="893438"/>
          <a:ext cx="6314141" cy="4009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l-PL" sz="2000" kern="1200" dirty="0"/>
            <a:t>Zidentyfikowane problemy</a:t>
          </a:r>
        </a:p>
      </dsp:txBody>
      <dsp:txXfrm>
        <a:off x="19574" y="913012"/>
        <a:ext cx="6274993" cy="361837"/>
      </dsp:txXfrm>
    </dsp:sp>
    <dsp:sp modelId="{36FFACF7-302A-492E-89E2-0A4E1F94427E}">
      <dsp:nvSpPr>
        <dsp:cNvPr id="0" name=""/>
        <dsp:cNvSpPr/>
      </dsp:nvSpPr>
      <dsp:spPr>
        <a:xfrm>
          <a:off x="0" y="1294423"/>
          <a:ext cx="6314141"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474"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pl-PL" sz="1600" kern="1200" dirty="0"/>
            <a:t>Niewielka baza noclegowa wysokiego standardu</a:t>
          </a:r>
        </a:p>
        <a:p>
          <a:pPr marL="171450" lvl="1" indent="-171450" algn="l" defTabSz="711200">
            <a:lnSpc>
              <a:spcPct val="90000"/>
            </a:lnSpc>
            <a:spcBef>
              <a:spcPct val="0"/>
            </a:spcBef>
            <a:spcAft>
              <a:spcPct val="20000"/>
            </a:spcAft>
            <a:buChar char="•"/>
          </a:pPr>
          <a:r>
            <a:rPr lang="pl-PL" sz="1600" kern="1200" dirty="0"/>
            <a:t>Opakowanie wydarzeniami liniowych produktów turystycznych</a:t>
          </a:r>
        </a:p>
        <a:p>
          <a:pPr marL="171450" lvl="1" indent="-171450" algn="l" defTabSz="711200">
            <a:lnSpc>
              <a:spcPct val="90000"/>
            </a:lnSpc>
            <a:spcBef>
              <a:spcPct val="0"/>
            </a:spcBef>
            <a:spcAft>
              <a:spcPct val="20000"/>
            </a:spcAft>
            <a:buChar char="•"/>
          </a:pPr>
          <a:r>
            <a:rPr lang="pl-PL" sz="1600" kern="1200" dirty="0"/>
            <a:t>Sezonowość oferty</a:t>
          </a:r>
        </a:p>
        <a:p>
          <a:pPr marL="171450" lvl="1" indent="-171450" algn="l" defTabSz="711200">
            <a:lnSpc>
              <a:spcPct val="90000"/>
            </a:lnSpc>
            <a:spcBef>
              <a:spcPct val="0"/>
            </a:spcBef>
            <a:spcAft>
              <a:spcPct val="20000"/>
            </a:spcAft>
            <a:buChar char="•"/>
          </a:pPr>
          <a:r>
            <a:rPr lang="pl-PL" sz="1600" kern="1200" dirty="0"/>
            <a:t>Przeszkody komunikacyjne</a:t>
          </a:r>
        </a:p>
        <a:p>
          <a:pPr marL="171450" lvl="1" indent="-171450" algn="l" defTabSz="711200">
            <a:lnSpc>
              <a:spcPct val="90000"/>
            </a:lnSpc>
            <a:spcBef>
              <a:spcPct val="0"/>
            </a:spcBef>
            <a:spcAft>
              <a:spcPct val="20000"/>
            </a:spcAft>
            <a:buChar char="•"/>
          </a:pPr>
          <a:r>
            <a:rPr lang="pl-PL" sz="1600" kern="1200" dirty="0"/>
            <a:t>Słaba baza gastronomiczna poza większymi miastami</a:t>
          </a:r>
        </a:p>
        <a:p>
          <a:pPr marL="171450" lvl="1" indent="-171450" algn="l" defTabSz="711200">
            <a:lnSpc>
              <a:spcPct val="90000"/>
            </a:lnSpc>
            <a:spcBef>
              <a:spcPct val="0"/>
            </a:spcBef>
            <a:spcAft>
              <a:spcPct val="20000"/>
            </a:spcAft>
            <a:buChar char="•"/>
          </a:pPr>
          <a:r>
            <a:rPr lang="pl-PL" sz="1600" kern="1200" dirty="0"/>
            <a:t>Profesjonalizm kadry</a:t>
          </a:r>
        </a:p>
        <a:p>
          <a:pPr marL="228600" lvl="1" indent="-228600" algn="l" defTabSz="977900">
            <a:lnSpc>
              <a:spcPct val="90000"/>
            </a:lnSpc>
            <a:spcBef>
              <a:spcPct val="0"/>
            </a:spcBef>
            <a:spcAft>
              <a:spcPct val="20000"/>
            </a:spcAft>
            <a:buChar char="•"/>
          </a:pPr>
          <a:endParaRPr lang="pl-PL" sz="2200" kern="1200" dirty="0"/>
        </a:p>
      </dsp:txBody>
      <dsp:txXfrm>
        <a:off x="0" y="1294423"/>
        <a:ext cx="6314141" cy="1987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E13D76-CF17-4848-8250-E4051EE74201}">
      <dsp:nvSpPr>
        <dsp:cNvPr id="0" name=""/>
        <dsp:cNvSpPr/>
      </dsp:nvSpPr>
      <dsp:spPr>
        <a:xfrm>
          <a:off x="0" y="63543"/>
          <a:ext cx="6314141" cy="4009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l-PL" sz="2000" kern="1200" dirty="0"/>
            <a:t>Wyzwania na najbliższe lata</a:t>
          </a:r>
        </a:p>
      </dsp:txBody>
      <dsp:txXfrm>
        <a:off x="19574" y="83117"/>
        <a:ext cx="6274993" cy="361837"/>
      </dsp:txXfrm>
    </dsp:sp>
    <dsp:sp modelId="{36FFACF7-302A-492E-89E2-0A4E1F94427E}">
      <dsp:nvSpPr>
        <dsp:cNvPr id="0" name=""/>
        <dsp:cNvSpPr/>
      </dsp:nvSpPr>
      <dsp:spPr>
        <a:xfrm>
          <a:off x="0" y="464529"/>
          <a:ext cx="6314141" cy="3646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47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pl-PL" sz="1400" kern="1200" dirty="0"/>
            <a:t>Poprawianie dostępności komunikacyjnej</a:t>
          </a:r>
        </a:p>
        <a:p>
          <a:pPr marL="114300" lvl="1" indent="-114300" algn="l" defTabSz="622300">
            <a:lnSpc>
              <a:spcPct val="90000"/>
            </a:lnSpc>
            <a:spcBef>
              <a:spcPct val="0"/>
            </a:spcBef>
            <a:spcAft>
              <a:spcPct val="20000"/>
            </a:spcAft>
            <a:buChar char="•"/>
          </a:pPr>
          <a:r>
            <a:rPr lang="pl-PL" sz="1400" kern="1200" dirty="0"/>
            <a:t>Zmiana mentalności</a:t>
          </a:r>
        </a:p>
        <a:p>
          <a:pPr marL="114300" lvl="1" indent="-114300" algn="l" defTabSz="622300">
            <a:lnSpc>
              <a:spcPct val="90000"/>
            </a:lnSpc>
            <a:spcBef>
              <a:spcPct val="0"/>
            </a:spcBef>
            <a:spcAft>
              <a:spcPct val="20000"/>
            </a:spcAft>
            <a:buChar char="•"/>
          </a:pPr>
          <a:r>
            <a:rPr lang="pl-PL" sz="1400" kern="1200" dirty="0"/>
            <a:t>Profesjonalizacja w zakresie materiałów i nośników promocji</a:t>
          </a:r>
        </a:p>
        <a:p>
          <a:pPr marL="114300" lvl="1" indent="-114300" algn="l" defTabSz="622300">
            <a:lnSpc>
              <a:spcPct val="90000"/>
            </a:lnSpc>
            <a:spcBef>
              <a:spcPct val="0"/>
            </a:spcBef>
            <a:spcAft>
              <a:spcPct val="20000"/>
            </a:spcAft>
            <a:buChar char="•"/>
          </a:pPr>
          <a:r>
            <a:rPr lang="pl-PL" sz="1400" kern="1200" dirty="0"/>
            <a:t>Wyhamowanie boomu hotelowego w Lublinie</a:t>
          </a:r>
        </a:p>
        <a:p>
          <a:pPr marL="114300" lvl="1" indent="-114300" algn="l" defTabSz="622300">
            <a:lnSpc>
              <a:spcPct val="90000"/>
            </a:lnSpc>
            <a:spcBef>
              <a:spcPct val="0"/>
            </a:spcBef>
            <a:spcAft>
              <a:spcPct val="20000"/>
            </a:spcAft>
            <a:buChar char="•"/>
          </a:pPr>
          <a:r>
            <a:rPr lang="pl-PL" sz="1400" kern="1200" dirty="0"/>
            <a:t>Rozwój bazy noclegowej</a:t>
          </a:r>
        </a:p>
        <a:p>
          <a:pPr marL="114300" lvl="1" indent="-114300" algn="l" defTabSz="622300">
            <a:lnSpc>
              <a:spcPct val="90000"/>
            </a:lnSpc>
            <a:spcBef>
              <a:spcPct val="0"/>
            </a:spcBef>
            <a:spcAft>
              <a:spcPct val="20000"/>
            </a:spcAft>
            <a:buChar char="•"/>
          </a:pPr>
          <a:r>
            <a:rPr lang="pl-PL" sz="1400" kern="1200" dirty="0"/>
            <a:t>Rozważenie i wprowadzenie działań nastawionych na zachowanie dziedzictwa przyrodniczego</a:t>
          </a:r>
        </a:p>
        <a:p>
          <a:pPr marL="114300" lvl="1" indent="-114300" algn="l" defTabSz="622300">
            <a:lnSpc>
              <a:spcPct val="90000"/>
            </a:lnSpc>
            <a:spcBef>
              <a:spcPct val="0"/>
            </a:spcBef>
            <a:spcAft>
              <a:spcPct val="20000"/>
            </a:spcAft>
            <a:buChar char="•"/>
          </a:pPr>
          <a:r>
            <a:rPr lang="pl-PL" sz="1400" kern="1200" dirty="0"/>
            <a:t>Wyznaczenie kierunków rozwoju oraz inspirowanie branży </a:t>
          </a:r>
        </a:p>
        <a:p>
          <a:pPr marL="114300" lvl="1" indent="-114300" algn="l" defTabSz="622300">
            <a:lnSpc>
              <a:spcPct val="90000"/>
            </a:lnSpc>
            <a:spcBef>
              <a:spcPct val="0"/>
            </a:spcBef>
            <a:spcAft>
              <a:spcPct val="20000"/>
            </a:spcAft>
            <a:buChar char="•"/>
          </a:pPr>
          <a:r>
            <a:rPr lang="pl-PL" sz="1400" kern="1200" dirty="0"/>
            <a:t>Zagrożenie deficytem pracowników w zawodach branży turystycznej</a:t>
          </a:r>
        </a:p>
        <a:p>
          <a:pPr marL="114300" lvl="1" indent="-114300" algn="l" defTabSz="622300">
            <a:lnSpc>
              <a:spcPct val="90000"/>
            </a:lnSpc>
            <a:spcBef>
              <a:spcPct val="0"/>
            </a:spcBef>
            <a:spcAft>
              <a:spcPct val="20000"/>
            </a:spcAft>
            <a:buChar char="•"/>
          </a:pPr>
          <a:r>
            <a:rPr lang="pl-PL" sz="1400" kern="1200" dirty="0"/>
            <a:t>Podniesienie roli Lubelskiej Regionalnej Organizacji Turystycznej</a:t>
          </a:r>
        </a:p>
        <a:p>
          <a:pPr marL="114300" lvl="1" indent="-114300" algn="l" defTabSz="622300">
            <a:lnSpc>
              <a:spcPct val="90000"/>
            </a:lnSpc>
            <a:spcBef>
              <a:spcPct val="0"/>
            </a:spcBef>
            <a:spcAft>
              <a:spcPct val="20000"/>
            </a:spcAft>
            <a:buChar char="•"/>
          </a:pPr>
          <a:r>
            <a:rPr lang="pl-PL" sz="1400" kern="1200" dirty="0"/>
            <a:t>Konsekwencja w wyborze i zagospodarowaniu zagranicznych rynków docelowych</a:t>
          </a:r>
        </a:p>
        <a:p>
          <a:pPr marL="114300" lvl="1" indent="-114300" algn="l" defTabSz="622300">
            <a:lnSpc>
              <a:spcPct val="90000"/>
            </a:lnSpc>
            <a:spcBef>
              <a:spcPct val="0"/>
            </a:spcBef>
            <a:spcAft>
              <a:spcPct val="20000"/>
            </a:spcAft>
            <a:buChar char="•"/>
          </a:pPr>
          <a:r>
            <a:rPr lang="pl-PL" sz="1400" kern="1200" dirty="0"/>
            <a:t>Zmiana myślenia o turystyce</a:t>
          </a:r>
        </a:p>
        <a:p>
          <a:pPr marL="114300" lvl="1" indent="-114300" algn="l" defTabSz="622300">
            <a:lnSpc>
              <a:spcPct val="90000"/>
            </a:lnSpc>
            <a:spcBef>
              <a:spcPct val="0"/>
            </a:spcBef>
            <a:spcAft>
              <a:spcPct val="20000"/>
            </a:spcAft>
            <a:buChar char="•"/>
          </a:pPr>
          <a:r>
            <a:rPr lang="pl-PL" sz="1400" kern="1200" dirty="0"/>
            <a:t>Rozwijanie turystycznych produktów transgranicznych</a:t>
          </a:r>
        </a:p>
        <a:p>
          <a:pPr marL="114300" lvl="1" indent="-114300" algn="l" defTabSz="622300">
            <a:lnSpc>
              <a:spcPct val="90000"/>
            </a:lnSpc>
            <a:spcBef>
              <a:spcPct val="0"/>
            </a:spcBef>
            <a:spcAft>
              <a:spcPct val="20000"/>
            </a:spcAft>
            <a:buChar char="•"/>
          </a:pPr>
          <a:r>
            <a:rPr lang="pl-PL" sz="1400" kern="1200" dirty="0"/>
            <a:t>Wypadanie z rynku podmiotów oferujących usługi w niskim standardzie</a:t>
          </a:r>
        </a:p>
        <a:p>
          <a:pPr marL="228600" lvl="1" indent="-228600" algn="l" defTabSz="977900">
            <a:lnSpc>
              <a:spcPct val="90000"/>
            </a:lnSpc>
            <a:spcBef>
              <a:spcPct val="0"/>
            </a:spcBef>
            <a:spcAft>
              <a:spcPct val="20000"/>
            </a:spcAft>
            <a:buChar char="•"/>
          </a:pPr>
          <a:endParaRPr lang="pl-PL" sz="2200" kern="1200" dirty="0"/>
        </a:p>
      </dsp:txBody>
      <dsp:txXfrm>
        <a:off x="0" y="464529"/>
        <a:ext cx="6314141" cy="36469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E13D76-CF17-4848-8250-E4051EE74201}">
      <dsp:nvSpPr>
        <dsp:cNvPr id="0" name=""/>
        <dsp:cNvSpPr/>
      </dsp:nvSpPr>
      <dsp:spPr>
        <a:xfrm>
          <a:off x="0" y="497526"/>
          <a:ext cx="6314141" cy="4009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l-PL" sz="2000" kern="1200" dirty="0"/>
            <a:t>Charakterystyka profilu</a:t>
          </a:r>
        </a:p>
      </dsp:txBody>
      <dsp:txXfrm>
        <a:off x="19574" y="517100"/>
        <a:ext cx="6274993" cy="361837"/>
      </dsp:txXfrm>
    </dsp:sp>
    <dsp:sp modelId="{36FFACF7-302A-492E-89E2-0A4E1F94427E}">
      <dsp:nvSpPr>
        <dsp:cNvPr id="0" name=""/>
        <dsp:cNvSpPr/>
      </dsp:nvSpPr>
      <dsp:spPr>
        <a:xfrm>
          <a:off x="0" y="898511"/>
          <a:ext cx="6314141" cy="1326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47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pl-PL" sz="1400" kern="1200" dirty="0"/>
            <a:t>Rezydencja: kraje Beneluksu, Niemcy</a:t>
          </a:r>
        </a:p>
        <a:p>
          <a:pPr marL="114300" lvl="1" indent="-114300" algn="l" defTabSz="622300">
            <a:lnSpc>
              <a:spcPct val="90000"/>
            </a:lnSpc>
            <a:spcBef>
              <a:spcPct val="0"/>
            </a:spcBef>
            <a:spcAft>
              <a:spcPct val="20000"/>
            </a:spcAft>
            <a:buChar char="•"/>
          </a:pPr>
          <a:r>
            <a:rPr lang="pl-PL" sz="1400" kern="1200" dirty="0"/>
            <a:t>Motyw: wypoczynek aktywny, obserwacja przyrody</a:t>
          </a:r>
        </a:p>
        <a:p>
          <a:pPr marL="114300" lvl="1" indent="-114300" algn="l" defTabSz="622300">
            <a:lnSpc>
              <a:spcPct val="90000"/>
            </a:lnSpc>
            <a:spcBef>
              <a:spcPct val="0"/>
            </a:spcBef>
            <a:spcAft>
              <a:spcPct val="20000"/>
            </a:spcAft>
            <a:buChar char="•"/>
          </a:pPr>
          <a:r>
            <a:rPr lang="pl-PL" sz="1400" kern="1200" dirty="0"/>
            <a:t>Styczność profilu: senior, rowerzysta</a:t>
          </a:r>
        </a:p>
        <a:p>
          <a:pPr marL="114300" lvl="1" indent="-114300" algn="l" defTabSz="622300">
            <a:lnSpc>
              <a:spcPct val="90000"/>
            </a:lnSpc>
            <a:spcBef>
              <a:spcPct val="0"/>
            </a:spcBef>
            <a:spcAft>
              <a:spcPct val="20000"/>
            </a:spcAft>
            <a:buChar char="•"/>
          </a:pPr>
          <a:r>
            <a:rPr lang="pl-PL" sz="1400" kern="1200" dirty="0"/>
            <a:t>Organizacja: indywidualnie</a:t>
          </a:r>
        </a:p>
        <a:p>
          <a:pPr marL="228600" lvl="1" indent="-228600" algn="l" defTabSz="977900">
            <a:lnSpc>
              <a:spcPct val="90000"/>
            </a:lnSpc>
            <a:spcBef>
              <a:spcPct val="0"/>
            </a:spcBef>
            <a:spcAft>
              <a:spcPct val="20000"/>
            </a:spcAft>
            <a:buChar char="•"/>
          </a:pPr>
          <a:endParaRPr lang="pl-PL" sz="2200" kern="1200" dirty="0"/>
        </a:p>
      </dsp:txBody>
      <dsp:txXfrm>
        <a:off x="0" y="898511"/>
        <a:ext cx="6314141" cy="1326177"/>
      </dsp:txXfrm>
    </dsp:sp>
    <dsp:sp modelId="{69B17D05-71F8-43EC-9A9E-31C8322329B5}">
      <dsp:nvSpPr>
        <dsp:cNvPr id="0" name=""/>
        <dsp:cNvSpPr/>
      </dsp:nvSpPr>
      <dsp:spPr>
        <a:xfrm>
          <a:off x="0" y="2224689"/>
          <a:ext cx="6314141" cy="39300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l-PL" sz="2000" kern="1200" dirty="0"/>
            <a:t>Problem</a:t>
          </a:r>
        </a:p>
      </dsp:txBody>
      <dsp:txXfrm>
        <a:off x="19185" y="2243874"/>
        <a:ext cx="6275771" cy="354636"/>
      </dsp:txXfrm>
    </dsp:sp>
    <dsp:sp modelId="{903523A6-F0B4-458B-87F1-B3A47544F29D}">
      <dsp:nvSpPr>
        <dsp:cNvPr id="0" name=""/>
        <dsp:cNvSpPr/>
      </dsp:nvSpPr>
      <dsp:spPr>
        <a:xfrm>
          <a:off x="0" y="2617695"/>
          <a:ext cx="6314141"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47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pl-PL" sz="1400" kern="1200" dirty="0"/>
            <a:t>Bariera językowa</a:t>
          </a:r>
        </a:p>
        <a:p>
          <a:pPr marL="114300" lvl="1" indent="-114300" algn="l" defTabSz="622300">
            <a:lnSpc>
              <a:spcPct val="90000"/>
            </a:lnSpc>
            <a:spcBef>
              <a:spcPct val="0"/>
            </a:spcBef>
            <a:spcAft>
              <a:spcPct val="20000"/>
            </a:spcAft>
            <a:buChar char="•"/>
          </a:pPr>
          <a:r>
            <a:rPr lang="pl-PL" sz="1400" kern="1200" dirty="0"/>
            <a:t>Infrastruktura</a:t>
          </a:r>
        </a:p>
      </dsp:txBody>
      <dsp:txXfrm>
        <a:off x="0" y="2617695"/>
        <a:ext cx="6314141" cy="10598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698EF7F-8D8E-47F1-BB83-CA3836B23CB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8FAAAC-3147-4FAD-8709-7D26074C3C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3A724465-513A-49E8-93C7-33CAC3B60977}"/>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5" name="Symbol zastępczy stopki 4">
            <a:extLst>
              <a:ext uri="{FF2B5EF4-FFF2-40B4-BE49-F238E27FC236}">
                <a16:creationId xmlns:a16="http://schemas.microsoft.com/office/drawing/2014/main" id="{BDD62EF8-414B-41FE-B044-4DBFAD5E2BA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64308B4-6C8C-405B-9BEE-D1E9FEC04855}"/>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2043420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1896648-C542-4797-A927-C1B7D717D3C4}"/>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43B1633-98D1-4C68-9040-2A3F4DFE3DAE}"/>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5F9965D-8722-4C46-BA81-356B5E4B5C9F}"/>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5" name="Symbol zastępczy stopki 4">
            <a:extLst>
              <a:ext uri="{FF2B5EF4-FFF2-40B4-BE49-F238E27FC236}">
                <a16:creationId xmlns:a16="http://schemas.microsoft.com/office/drawing/2014/main" id="{D38BE02C-78CE-4422-B9A9-FD6A8B00DD2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425AB1DD-957F-4B75-8A68-3A180D8DCC08}"/>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71764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51DE1B4-3C68-40D8-BF12-8182ECE64604}"/>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2AE1DE5F-6244-41DB-849A-A51EBBAA3D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74A9999A-E153-4D89-9F3F-D63F57F1BED4}"/>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5" name="Symbol zastępczy stopki 4">
            <a:extLst>
              <a:ext uri="{FF2B5EF4-FFF2-40B4-BE49-F238E27FC236}">
                <a16:creationId xmlns:a16="http://schemas.microsoft.com/office/drawing/2014/main" id="{BA511709-80E7-410A-822D-523A1336655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9A10069-E514-4D1D-A132-DF242BBB5384}"/>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421888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9FBE5C-9303-4282-9605-77DF53ABA15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CEFA75F5-7250-4E22-B884-AED77BDEF481}"/>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33869818-1357-4B80-B25C-8A56938EFF0B}"/>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2FB10DDF-3AAA-4FA3-99C0-3F9A57569F9B}"/>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6" name="Symbol zastępczy stopki 5">
            <a:extLst>
              <a:ext uri="{FF2B5EF4-FFF2-40B4-BE49-F238E27FC236}">
                <a16:creationId xmlns:a16="http://schemas.microsoft.com/office/drawing/2014/main" id="{60FC8225-5D3E-466C-92EE-2660C21305A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0FBCC04-BD58-4602-A1F7-5696B099F4E1}"/>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1452340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00B48C0-F12D-4CB0-9FA4-094CA4A01E10}"/>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0A875F0F-A1BC-4BBB-BB2C-C57A42953A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239FF84D-E61C-454D-8B1A-185E7BBF75B8}"/>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54DB68B7-D987-4AEB-94AC-DE8860DE11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0DDC35D7-B150-411B-8EA7-EDFE1DE4BC4F}"/>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269A7747-B56F-4691-859E-1EF8413D1FAE}"/>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8" name="Symbol zastępczy stopki 7">
            <a:extLst>
              <a:ext uri="{FF2B5EF4-FFF2-40B4-BE49-F238E27FC236}">
                <a16:creationId xmlns:a16="http://schemas.microsoft.com/office/drawing/2014/main" id="{23C96827-004E-49E3-86CF-EA7EA4C76FF3}"/>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96F9A68-6686-4B52-B9BB-253EC481FF25}"/>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125374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678AEB9-B70B-4F81-A0BE-F9D8CCE42CD4}"/>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4A29B251-9019-4FEF-9A17-472B5F139359}"/>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4" name="Symbol zastępczy stopki 3">
            <a:extLst>
              <a:ext uri="{FF2B5EF4-FFF2-40B4-BE49-F238E27FC236}">
                <a16:creationId xmlns:a16="http://schemas.microsoft.com/office/drawing/2014/main" id="{D3136F2C-6405-4E22-B071-DBF42DA55AA1}"/>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0B5B23CC-854A-40D1-834C-BC1E0D245879}"/>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4277510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5CCA45B7-A36B-437F-8501-780F3D9A9D10}"/>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3" name="Symbol zastępczy stopki 2">
            <a:extLst>
              <a:ext uri="{FF2B5EF4-FFF2-40B4-BE49-F238E27FC236}">
                <a16:creationId xmlns:a16="http://schemas.microsoft.com/office/drawing/2014/main" id="{FFB08B67-B6F8-4837-AC7C-C98F65EFFE23}"/>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725DF479-6C63-4A6D-8257-32C977640A1E}"/>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4286553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F0708F-D44C-4B1D-A61B-C6A1A402386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A659EC5C-C0B5-4A06-98BF-13363A6121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2939ABFB-5CC7-440C-B3C7-2E991FD996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06EA049F-DB3A-48FF-9F77-F41DAAF5D2EE}"/>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6" name="Symbol zastępczy stopki 5">
            <a:extLst>
              <a:ext uri="{FF2B5EF4-FFF2-40B4-BE49-F238E27FC236}">
                <a16:creationId xmlns:a16="http://schemas.microsoft.com/office/drawing/2014/main" id="{B22DA25C-A6A2-4958-B48E-F0CC1687BE32}"/>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9F846E5-5D47-4D5E-B933-35D80559A930}"/>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3125367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5E89A29-0DB2-40EA-9CF4-EE6CC4618790}"/>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62295572-CB61-4C64-AE55-609867DE1E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F3F6D7AA-3901-4451-AC3D-134D9844F1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61E86BC2-943F-4BEE-9B11-7BC1284D0329}"/>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6" name="Symbol zastępczy stopki 5">
            <a:extLst>
              <a:ext uri="{FF2B5EF4-FFF2-40B4-BE49-F238E27FC236}">
                <a16:creationId xmlns:a16="http://schemas.microsoft.com/office/drawing/2014/main" id="{6535EDE8-606F-4765-B513-05F94BEB2112}"/>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2753472A-B084-4F34-91E0-171D4E09CDE9}"/>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1031369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C404EE-EBEF-4E0B-A3F7-88A69E0D918C}"/>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CF9A9256-D4C4-4EC5-9A68-E5A6606381A9}"/>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8B4C735-3C9D-4C2A-98BF-6028F2CB6F9A}"/>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5" name="Symbol zastępczy stopki 4">
            <a:extLst>
              <a:ext uri="{FF2B5EF4-FFF2-40B4-BE49-F238E27FC236}">
                <a16:creationId xmlns:a16="http://schemas.microsoft.com/office/drawing/2014/main" id="{1B024CD7-6E89-4B0F-AEF8-5051F3D7360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7F8254D-700B-4637-9899-682CB9CEB685}"/>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283054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CD3A4918-456E-4BF2-8332-89600C555604}"/>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E0C9D872-D051-4941-A94A-89C5D275BBA2}"/>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9805A7E-B5DB-4295-B3B0-8B2A3AE9D5E9}"/>
              </a:ext>
            </a:extLst>
          </p:cNvPr>
          <p:cNvSpPr>
            <a:spLocks noGrp="1"/>
          </p:cNvSpPr>
          <p:nvPr>
            <p:ph type="dt" sz="half" idx="10"/>
          </p:nvPr>
        </p:nvSpPr>
        <p:spPr/>
        <p:txBody>
          <a:bodyPr/>
          <a:lstStyle/>
          <a:p>
            <a:fld id="{2302253F-F854-4E05-A0A4-6F38BB3CF433}" type="datetimeFigureOut">
              <a:rPr lang="pl-PL" smtClean="0"/>
              <a:t>18.10.2019</a:t>
            </a:fld>
            <a:endParaRPr lang="pl-PL"/>
          </a:p>
        </p:txBody>
      </p:sp>
      <p:sp>
        <p:nvSpPr>
          <p:cNvPr id="5" name="Symbol zastępczy stopki 4">
            <a:extLst>
              <a:ext uri="{FF2B5EF4-FFF2-40B4-BE49-F238E27FC236}">
                <a16:creationId xmlns:a16="http://schemas.microsoft.com/office/drawing/2014/main" id="{9062BE4F-418D-4AB1-A723-FB3E8679B7F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9BFB8DB-FBA2-4A9E-9DAC-71C8015AC8E0}"/>
              </a:ext>
            </a:extLst>
          </p:cNvPr>
          <p:cNvSpPr>
            <a:spLocks noGrp="1"/>
          </p:cNvSpPr>
          <p:nvPr>
            <p:ph type="sldNum" sz="quarter" idx="12"/>
          </p:nvPr>
        </p:nvSpPr>
        <p:spPr/>
        <p:txBody>
          <a:bodyPr/>
          <a:lstStyle/>
          <a:p>
            <a:fld id="{6E6311DE-1A9A-4EEA-BA43-CF23FC130592}" type="slidenum">
              <a:rPr lang="pl-PL" smtClean="0"/>
              <a:t>‹#›</a:t>
            </a:fld>
            <a:endParaRPr lang="pl-PL"/>
          </a:p>
        </p:txBody>
      </p:sp>
    </p:spTree>
    <p:extLst>
      <p:ext uri="{BB962C8B-B14F-4D97-AF65-F5344CB8AC3E}">
        <p14:creationId xmlns:p14="http://schemas.microsoft.com/office/powerpoint/2010/main" val="2610155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7E813D9B-8ADD-4719-99FF-A728D46A88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69B8BBC7-2EC3-42C4-ACD1-FC9AF9B6AE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DE88130-71BF-4EE6-94C9-8094E2184B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02253F-F854-4E05-A0A4-6F38BB3CF433}" type="datetimeFigureOut">
              <a:rPr lang="pl-PL" smtClean="0"/>
              <a:t>18.10.2019</a:t>
            </a:fld>
            <a:endParaRPr lang="pl-PL"/>
          </a:p>
        </p:txBody>
      </p:sp>
      <p:sp>
        <p:nvSpPr>
          <p:cNvPr id="5" name="Symbol zastępczy stopki 4">
            <a:extLst>
              <a:ext uri="{FF2B5EF4-FFF2-40B4-BE49-F238E27FC236}">
                <a16:creationId xmlns:a16="http://schemas.microsoft.com/office/drawing/2014/main" id="{679C184D-6085-4014-8568-FFC82537F6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D4668247-938C-4C3D-B6A4-50B6048C48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6311DE-1A9A-4EEA-BA43-CF23FC130592}" type="slidenum">
              <a:rPr lang="pl-PL" smtClean="0"/>
              <a:t>‹#›</a:t>
            </a:fld>
            <a:endParaRPr lang="pl-PL"/>
          </a:p>
        </p:txBody>
      </p:sp>
    </p:spTree>
    <p:extLst>
      <p:ext uri="{BB962C8B-B14F-4D97-AF65-F5344CB8AC3E}">
        <p14:creationId xmlns:p14="http://schemas.microsoft.com/office/powerpoint/2010/main" val="438103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ole tekstowe 8">
            <a:extLst>
              <a:ext uri="{FF2B5EF4-FFF2-40B4-BE49-F238E27FC236}">
                <a16:creationId xmlns:a16="http://schemas.microsoft.com/office/drawing/2014/main" id="{D3F5D7AC-1142-483C-B1E0-CF26E6696182}"/>
              </a:ext>
            </a:extLst>
          </p:cNvPr>
          <p:cNvSpPr txBox="1"/>
          <p:nvPr/>
        </p:nvSpPr>
        <p:spPr>
          <a:xfrm>
            <a:off x="1249280" y="1416374"/>
            <a:ext cx="8993847" cy="1723549"/>
          </a:xfrm>
          <a:prstGeom prst="rect">
            <a:avLst/>
          </a:prstGeom>
          <a:noFill/>
        </p:spPr>
        <p:txBody>
          <a:bodyPr wrap="square" rtlCol="0">
            <a:spAutoFit/>
          </a:bodyPr>
          <a:lstStyle/>
          <a:p>
            <a:r>
              <a:rPr lang="pl-PL" sz="4400" b="1" dirty="0">
                <a:solidFill>
                  <a:schemeClr val="accent1">
                    <a:lumMod val="75000"/>
                  </a:schemeClr>
                </a:solidFill>
                <a:latin typeface="Raleway" panose="020B0503030101060003" pitchFamily="34" charset="-18"/>
              </a:rPr>
              <a:t>LUBELSKIE REGIONALNE OBSERWATORIUM TURYSTYCZNE</a:t>
            </a:r>
          </a:p>
          <a:p>
            <a:r>
              <a:rPr lang="pl-PL" dirty="0">
                <a:solidFill>
                  <a:schemeClr val="bg2">
                    <a:lumMod val="50000"/>
                  </a:schemeClr>
                </a:solidFill>
                <a:latin typeface="Raleway" panose="020B0503030101060003" pitchFamily="34" charset="-18"/>
              </a:rPr>
              <a:t>Wybrane wyniki badania</a:t>
            </a:r>
            <a:endParaRPr lang="pl-PL" sz="4400" dirty="0">
              <a:solidFill>
                <a:schemeClr val="bg2">
                  <a:lumMod val="50000"/>
                </a:schemeClr>
              </a:solidFill>
              <a:latin typeface="Raleway" panose="020B0503030101060003" pitchFamily="34" charset="-18"/>
            </a:endParaRPr>
          </a:p>
        </p:txBody>
      </p:sp>
      <p:sp>
        <p:nvSpPr>
          <p:cNvPr id="15" name="pole tekstowe 14">
            <a:extLst>
              <a:ext uri="{FF2B5EF4-FFF2-40B4-BE49-F238E27FC236}">
                <a16:creationId xmlns:a16="http://schemas.microsoft.com/office/drawing/2014/main" id="{DA609491-BC53-440E-B4BE-1F6B7360DC49}"/>
              </a:ext>
            </a:extLst>
          </p:cNvPr>
          <p:cNvSpPr txBox="1"/>
          <p:nvPr/>
        </p:nvSpPr>
        <p:spPr>
          <a:xfrm>
            <a:off x="8297115" y="5314263"/>
            <a:ext cx="6610121" cy="646331"/>
          </a:xfrm>
          <a:prstGeom prst="rect">
            <a:avLst/>
          </a:prstGeom>
          <a:noFill/>
        </p:spPr>
        <p:txBody>
          <a:bodyPr wrap="square" rtlCol="0">
            <a:spAutoFit/>
          </a:bodyPr>
          <a:lstStyle/>
          <a:p>
            <a:r>
              <a:rPr lang="pl-PL" sz="2000" b="1" dirty="0">
                <a:solidFill>
                  <a:schemeClr val="bg2">
                    <a:lumMod val="50000"/>
                  </a:schemeClr>
                </a:solidFill>
                <a:latin typeface="Raleway" panose="020B0503030101060003" pitchFamily="34" charset="-18"/>
              </a:rPr>
              <a:t>Bartosz Olcha</a:t>
            </a:r>
          </a:p>
          <a:p>
            <a:r>
              <a:rPr lang="pl-PL" sz="1600" dirty="0">
                <a:solidFill>
                  <a:schemeClr val="bg2">
                    <a:lumMod val="50000"/>
                  </a:schemeClr>
                </a:solidFill>
                <a:latin typeface="Raleway" panose="020B0503030101060003" pitchFamily="34" charset="-18"/>
              </a:rPr>
              <a:t>Senior Project Manager</a:t>
            </a:r>
          </a:p>
        </p:txBody>
      </p:sp>
      <p:sp>
        <p:nvSpPr>
          <p:cNvPr id="16" name="pole tekstowe 15">
            <a:extLst>
              <a:ext uri="{FF2B5EF4-FFF2-40B4-BE49-F238E27FC236}">
                <a16:creationId xmlns:a16="http://schemas.microsoft.com/office/drawing/2014/main" id="{51690D88-6D48-4FEF-91E4-7CE3636BF274}"/>
              </a:ext>
            </a:extLst>
          </p:cNvPr>
          <p:cNvSpPr txBox="1"/>
          <p:nvPr/>
        </p:nvSpPr>
        <p:spPr>
          <a:xfrm>
            <a:off x="8297115" y="6052927"/>
            <a:ext cx="2316788" cy="307777"/>
          </a:xfrm>
          <a:prstGeom prst="rect">
            <a:avLst/>
          </a:prstGeom>
          <a:noFill/>
        </p:spPr>
        <p:txBody>
          <a:bodyPr wrap="none" rtlCol="0">
            <a:spAutoFit/>
          </a:bodyPr>
          <a:lstStyle/>
          <a:p>
            <a:r>
              <a:rPr lang="pl-PL" sz="1400" dirty="0">
                <a:solidFill>
                  <a:schemeClr val="bg2">
                    <a:lumMod val="50000"/>
                  </a:schemeClr>
                </a:solidFill>
                <a:latin typeface="Raleway" panose="020B0503030101060003" pitchFamily="34" charset="-18"/>
              </a:rPr>
              <a:t>Lublin, październik 2019 r.</a:t>
            </a:r>
          </a:p>
        </p:txBody>
      </p:sp>
    </p:spTree>
    <p:extLst>
      <p:ext uri="{BB962C8B-B14F-4D97-AF65-F5344CB8AC3E}">
        <p14:creationId xmlns:p14="http://schemas.microsoft.com/office/powerpoint/2010/main" val="191968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38789"/>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WPROWADZENIE</a:t>
            </a:r>
          </a:p>
          <a:p>
            <a:r>
              <a:rPr lang="pl-PL" sz="1400" dirty="0">
                <a:solidFill>
                  <a:schemeClr val="bg2">
                    <a:lumMod val="50000"/>
                  </a:schemeClr>
                </a:solidFill>
                <a:latin typeface="Raleway" panose="020B0503030101060003" pitchFamily="34" charset="-18"/>
              </a:rPr>
              <a:t>Dlaczego badanie?</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369116" y="1837189"/>
            <a:ext cx="5016615" cy="4524315"/>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Ze względu na </a:t>
            </a:r>
            <a:r>
              <a:rPr lang="pl-PL" dirty="0">
                <a:solidFill>
                  <a:srgbClr val="FF0000"/>
                </a:solidFill>
                <a:latin typeface="Raleway" panose="020B0503030101060003" pitchFamily="34" charset="-18"/>
              </a:rPr>
              <a:t>NIEPEWNOŚĆ</a:t>
            </a:r>
            <a:endParaRPr lang="pl-PL" sz="1200" dirty="0">
              <a:solidFill>
                <a:srgbClr val="FF0000"/>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Ze względu na </a:t>
            </a:r>
            <a:r>
              <a:rPr lang="pl-PL" dirty="0">
                <a:solidFill>
                  <a:srgbClr val="FF0000"/>
                </a:solidFill>
                <a:latin typeface="Raleway" panose="020B0503030101060003" pitchFamily="34" charset="-18"/>
              </a:rPr>
              <a:t>WYSOKIE KOSZTY POMYŁKI</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Badania służą ograniczeniu sytuacji niepewności wynikającej z ograniczonego dostępu do informacji. Służą pomniejszeniu ryzyka podejmowanych działań. Decyzja to pieniądze, chcemy ograniczyć ryzyko niewłaściwego ich ulokowania.</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Przykład to produkt na półce sklepowej:</a:t>
            </a:r>
          </a:p>
          <a:p>
            <a:pPr marL="171450" indent="-171450">
              <a:buFont typeface="Arial" panose="020B0604020202020204" pitchFamily="34" charset="0"/>
              <a:buChar char="•"/>
            </a:pPr>
            <a:r>
              <a:rPr lang="pl-PL" sz="1200" dirty="0">
                <a:solidFill>
                  <a:schemeClr val="bg2">
                    <a:lumMod val="50000"/>
                  </a:schemeClr>
                </a:solidFill>
                <a:latin typeface="Raleway" panose="020B0503030101060003" pitchFamily="34" charset="-18"/>
              </a:rPr>
              <a:t>Wprowadzenie 	–&gt; badanie niszy rynkowej</a:t>
            </a:r>
          </a:p>
          <a:p>
            <a:pPr marL="171450" indent="-171450">
              <a:buFont typeface="Arial" panose="020B0604020202020204" pitchFamily="34" charset="0"/>
              <a:buChar char="•"/>
            </a:pPr>
            <a:r>
              <a:rPr lang="pl-PL" sz="1200" dirty="0">
                <a:solidFill>
                  <a:schemeClr val="bg2">
                    <a:lumMod val="50000"/>
                  </a:schemeClr>
                </a:solidFill>
                <a:latin typeface="Raleway" panose="020B0503030101060003" pitchFamily="34" charset="-18"/>
              </a:rPr>
              <a:t>Eksponowane cechy	-&gt; badanie wizerunku</a:t>
            </a:r>
          </a:p>
          <a:p>
            <a:pPr marL="171450" indent="-171450">
              <a:buFont typeface="Arial" panose="020B0604020202020204" pitchFamily="34" charset="0"/>
              <a:buChar char="•"/>
            </a:pPr>
            <a:r>
              <a:rPr lang="pl-PL" sz="1200" dirty="0">
                <a:solidFill>
                  <a:schemeClr val="bg2">
                    <a:lumMod val="50000"/>
                  </a:schemeClr>
                </a:solidFill>
                <a:latin typeface="Raleway" panose="020B0503030101060003" pitchFamily="34" charset="-18"/>
              </a:rPr>
              <a:t>Cena		-&gt; badanie elastyczności cenowej</a:t>
            </a:r>
          </a:p>
          <a:p>
            <a:pPr marL="171450" indent="-171450">
              <a:buFont typeface="Arial" panose="020B0604020202020204" pitchFamily="34" charset="0"/>
              <a:buChar char="•"/>
            </a:pPr>
            <a:r>
              <a:rPr lang="pl-PL" sz="1200" dirty="0">
                <a:solidFill>
                  <a:schemeClr val="bg2">
                    <a:lumMod val="50000"/>
                  </a:schemeClr>
                </a:solidFill>
                <a:latin typeface="Raleway" panose="020B0503030101060003" pitchFamily="34" charset="-18"/>
              </a:rPr>
              <a:t>Opakowanie	-&gt; testy wizualizacji, wytrzymałości</a:t>
            </a:r>
          </a:p>
          <a:p>
            <a:pPr marL="171450" indent="-171450">
              <a:buFont typeface="Arial" panose="020B0604020202020204" pitchFamily="34" charset="0"/>
              <a:buChar char="•"/>
            </a:pPr>
            <a:r>
              <a:rPr lang="pl-PL" sz="1200" dirty="0">
                <a:solidFill>
                  <a:schemeClr val="bg2">
                    <a:lumMod val="50000"/>
                  </a:schemeClr>
                </a:solidFill>
                <a:latin typeface="Raleway" panose="020B0503030101060003" pitchFamily="34" charset="-18"/>
              </a:rPr>
              <a:t>Strona internetowa	-&gt; badanie UX, </a:t>
            </a:r>
            <a:r>
              <a:rPr lang="pl-PL" sz="1200" dirty="0" err="1">
                <a:solidFill>
                  <a:schemeClr val="bg2">
                    <a:lumMod val="50000"/>
                  </a:schemeClr>
                </a:solidFill>
                <a:latin typeface="Raleway" panose="020B0503030101060003" pitchFamily="34" charset="-18"/>
              </a:rPr>
              <a:t>eyetracking</a:t>
            </a:r>
            <a:endParaRPr lang="pl-PL" sz="1200" dirty="0">
              <a:solidFill>
                <a:schemeClr val="bg2">
                  <a:lumMod val="50000"/>
                </a:schemeClr>
              </a:solidFill>
              <a:latin typeface="Raleway" panose="020B0503030101060003" pitchFamily="34" charset="-18"/>
            </a:endParaRPr>
          </a:p>
          <a:p>
            <a:pPr marL="171450" indent="-171450">
              <a:buFont typeface="Arial" panose="020B0604020202020204" pitchFamily="34" charset="0"/>
              <a:buChar char="•"/>
            </a:pPr>
            <a:r>
              <a:rPr lang="pl-PL" sz="1200" dirty="0">
                <a:solidFill>
                  <a:schemeClr val="bg2">
                    <a:lumMod val="50000"/>
                  </a:schemeClr>
                </a:solidFill>
                <a:latin typeface="Raleway" panose="020B0503030101060003" pitchFamily="34" charset="-18"/>
              </a:rPr>
              <a:t>Lokalizacja w sklepie	-&gt; obserwacja nieuczestnicząca</a:t>
            </a:r>
          </a:p>
          <a:p>
            <a:pPr marL="171450" indent="-171450">
              <a:buFont typeface="Arial" panose="020B0604020202020204" pitchFamily="34" charset="0"/>
              <a:buChar char="•"/>
            </a:pPr>
            <a:r>
              <a:rPr lang="pl-PL" sz="1200" dirty="0">
                <a:solidFill>
                  <a:schemeClr val="bg2">
                    <a:lumMod val="50000"/>
                  </a:schemeClr>
                </a:solidFill>
                <a:latin typeface="Raleway" panose="020B0503030101060003" pitchFamily="34" charset="-18"/>
              </a:rPr>
              <a:t>Promocja		-&gt; </a:t>
            </a:r>
            <a:r>
              <a:rPr lang="pl-PL" sz="1200" dirty="0" err="1">
                <a:solidFill>
                  <a:schemeClr val="bg2">
                    <a:lumMod val="50000"/>
                  </a:schemeClr>
                </a:solidFill>
                <a:latin typeface="Raleway" panose="020B0503030101060003" pitchFamily="34" charset="-18"/>
              </a:rPr>
              <a:t>pretest</a:t>
            </a:r>
            <a:r>
              <a:rPr lang="pl-PL" sz="1200" dirty="0">
                <a:solidFill>
                  <a:schemeClr val="bg2">
                    <a:lumMod val="50000"/>
                  </a:schemeClr>
                </a:solidFill>
                <a:latin typeface="Raleway" panose="020B0503030101060003" pitchFamily="34" charset="-18"/>
              </a:rPr>
              <a:t> kampanii, pomiar efektywności</a:t>
            </a:r>
          </a:p>
          <a:p>
            <a:pPr marL="171450" indent="-171450">
              <a:buFont typeface="Arial" panose="020B0604020202020204" pitchFamily="34" charset="0"/>
              <a:buChar char="•"/>
            </a:pPr>
            <a:r>
              <a:rPr lang="pl-PL" sz="1200" dirty="0">
                <a:solidFill>
                  <a:schemeClr val="bg2">
                    <a:lumMod val="50000"/>
                  </a:schemeClr>
                </a:solidFill>
                <a:latin typeface="Raleway" panose="020B0503030101060003" pitchFamily="34" charset="-18"/>
              </a:rPr>
              <a:t>Walory użytkowe	-&gt; testy użytkowników, testy smaku etc.</a:t>
            </a:r>
          </a:p>
          <a:p>
            <a:pPr marL="171450" indent="-171450">
              <a:buFont typeface="Arial" panose="020B0604020202020204" pitchFamily="34" charset="0"/>
              <a:buChar char="•"/>
            </a:pPr>
            <a:endParaRPr lang="pl-PL" sz="1200" dirty="0">
              <a:solidFill>
                <a:schemeClr val="bg2">
                  <a:lumMod val="50000"/>
                </a:schemeClr>
              </a:solidFill>
              <a:latin typeface="Raleway" panose="020B0503030101060003" pitchFamily="34" charset="-18"/>
            </a:endParaRPr>
          </a:p>
          <a:p>
            <a:pPr marL="171450" indent="-171450">
              <a:buFont typeface="Arial" panose="020B0604020202020204" pitchFamily="34" charset="0"/>
              <a:buChar char="•"/>
            </a:pPr>
            <a:endParaRPr lang="pl-PL" sz="1200" dirty="0">
              <a:solidFill>
                <a:schemeClr val="bg2">
                  <a:lumMod val="50000"/>
                </a:schemeClr>
              </a:solidFill>
              <a:latin typeface="Raleway" panose="020B0503030101060003" pitchFamily="34" charset="-18"/>
            </a:endParaRPr>
          </a:p>
          <a:p>
            <a:r>
              <a:rPr lang="pl-PL" sz="1200" dirty="0">
                <a:latin typeface="Raleway" panose="020B0503030101060003" pitchFamily="34" charset="-18"/>
              </a:rPr>
              <a:t>Odbiorców oferty należy słuchać, a konkurentów monitorować. </a:t>
            </a:r>
          </a:p>
          <a:p>
            <a:pPr algn="just"/>
            <a:r>
              <a:rPr lang="pl-PL" sz="1200" dirty="0">
                <a:solidFill>
                  <a:schemeClr val="bg2">
                    <a:lumMod val="50000"/>
                  </a:schemeClr>
                </a:solidFill>
                <a:latin typeface="Raleway" panose="020B0503030101060003" pitchFamily="34" charset="-18"/>
              </a:rPr>
              <a:t>   </a:t>
            </a:r>
          </a:p>
        </p:txBody>
      </p:sp>
      <p:graphicFrame>
        <p:nvGraphicFramePr>
          <p:cNvPr id="3" name="Diagram 2">
            <a:extLst>
              <a:ext uri="{FF2B5EF4-FFF2-40B4-BE49-F238E27FC236}">
                <a16:creationId xmlns:a16="http://schemas.microsoft.com/office/drawing/2014/main" id="{C689CB3F-77BD-407D-866D-9350E2118369}"/>
              </a:ext>
            </a:extLst>
          </p:cNvPr>
          <p:cNvGraphicFramePr/>
          <p:nvPr>
            <p:extLst>
              <p:ext uri="{D42A27DB-BD31-4B8C-83A1-F6EECF244321}">
                <p14:modId xmlns:p14="http://schemas.microsoft.com/office/powerpoint/2010/main" val="3134078375"/>
              </p:ext>
            </p:extLst>
          </p:nvPr>
        </p:nvGraphicFramePr>
        <p:xfrm>
          <a:off x="5782236" y="1434353"/>
          <a:ext cx="6203576" cy="5143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9672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38789"/>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WPROWADZENIE</a:t>
            </a:r>
          </a:p>
          <a:p>
            <a:r>
              <a:rPr lang="pl-PL" sz="1400" dirty="0">
                <a:solidFill>
                  <a:schemeClr val="bg2">
                    <a:lumMod val="50000"/>
                  </a:schemeClr>
                </a:solidFill>
                <a:latin typeface="Raleway" panose="020B0503030101060003" pitchFamily="34" charset="-18"/>
              </a:rPr>
              <a:t>Kontekst i cele badania</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369116" y="1837189"/>
            <a:ext cx="5016615" cy="4339650"/>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Badania i opracowanie raportu pod nazwą „Lubelskie Regionalne Obserwatorium Turystyczne” zrealizowane zostało w ramach projektu pt. „Marketing Gospodarczy Województwa Lubelskiego II” współfinansowanego ze środków Europejskiego Funduszu Rozwoju Regionalnego.</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Wybór celów badania na etapie konceptualnym podyktowany został koniecznością dokonania oceny wpływu turystyki na gospodarkę regionu oraz na jego sytuację ekonomiczną i społeczną. Zdecydowano się podzielić badanie na dwie zasadnicze części. </a:t>
            </a:r>
          </a:p>
          <a:p>
            <a:endParaRPr lang="pl-PL" sz="1200" dirty="0">
              <a:solidFill>
                <a:schemeClr val="bg2">
                  <a:lumMod val="50000"/>
                </a:schemeClr>
              </a:solidFill>
              <a:latin typeface="Raleway" panose="020B0503030101060003" pitchFamily="34" charset="-18"/>
            </a:endParaRPr>
          </a:p>
          <a:p>
            <a:r>
              <a:rPr lang="pl-PL" sz="1200" b="1" dirty="0">
                <a:solidFill>
                  <a:srgbClr val="EE3224"/>
                </a:solidFill>
                <a:latin typeface="Raleway" panose="020B0503030101060003" pitchFamily="34" charset="-18"/>
              </a:rPr>
              <a:t>Pierwsza część </a:t>
            </a:r>
            <a:r>
              <a:rPr lang="pl-PL" sz="1200" dirty="0">
                <a:solidFill>
                  <a:schemeClr val="bg2">
                    <a:lumMod val="50000"/>
                  </a:schemeClr>
                </a:solidFill>
                <a:latin typeface="Raleway" panose="020B0503030101060003" pitchFamily="34" charset="-18"/>
              </a:rPr>
              <a:t>badania dotyczy ruchu turystycznego. </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W </a:t>
            </a:r>
            <a:r>
              <a:rPr lang="pl-PL" sz="1200" b="1" dirty="0">
                <a:solidFill>
                  <a:srgbClr val="EE3224"/>
                </a:solidFill>
                <a:latin typeface="Raleway" panose="020B0503030101060003" pitchFamily="34" charset="-18"/>
              </a:rPr>
              <a:t>części drugiej </a:t>
            </a:r>
            <a:r>
              <a:rPr lang="pl-PL" sz="1200" dirty="0">
                <a:solidFill>
                  <a:schemeClr val="bg2">
                    <a:lumMod val="50000"/>
                  </a:schemeClr>
                </a:solidFill>
                <a:latin typeface="Raleway" panose="020B0503030101060003" pitchFamily="34" charset="-18"/>
              </a:rPr>
              <a:t>głównym celem jest określenie wpływu ekonomicznego turystyki na gospodarkę województwa lubelskiego, w odniesieniu do klasycznych elementów, tj. wartości PKB, zatrudnienia i wynagrodzeń.</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Dane gromadzono sukcesywnie przez okres </a:t>
            </a:r>
            <a:r>
              <a:rPr lang="pl-PL" sz="1200" b="1" dirty="0">
                <a:solidFill>
                  <a:srgbClr val="EE3224"/>
                </a:solidFill>
                <a:latin typeface="Raleway" panose="020B0503030101060003" pitchFamily="34" charset="-18"/>
              </a:rPr>
              <a:t>12 miesięcy </a:t>
            </a:r>
            <a:r>
              <a:rPr lang="pl-PL" sz="1200" dirty="0">
                <a:solidFill>
                  <a:schemeClr val="bg2">
                    <a:lumMod val="50000"/>
                  </a:schemeClr>
                </a:solidFill>
                <a:latin typeface="Raleway" panose="020B0503030101060003" pitchFamily="34" charset="-18"/>
              </a:rPr>
              <a:t>(od kwietnia 2018 r. do marca 2019 r.). Proces gromadzenia danych obejmował również informacje archiwalne, które umożliwiły wnioskowanie w szerokim horyzoncie czasowym.</a:t>
            </a:r>
          </a:p>
        </p:txBody>
      </p:sp>
      <p:graphicFrame>
        <p:nvGraphicFramePr>
          <p:cNvPr id="8" name="Diagram 7">
            <a:extLst>
              <a:ext uri="{FF2B5EF4-FFF2-40B4-BE49-F238E27FC236}">
                <a16:creationId xmlns:a16="http://schemas.microsoft.com/office/drawing/2014/main" id="{8BAAEF6D-B8FB-43DE-B805-CA595D4AB785}"/>
              </a:ext>
            </a:extLst>
          </p:cNvPr>
          <p:cNvGraphicFramePr/>
          <p:nvPr>
            <p:extLst>
              <p:ext uri="{D42A27DB-BD31-4B8C-83A1-F6EECF244321}">
                <p14:modId xmlns:p14="http://schemas.microsoft.com/office/powerpoint/2010/main" val="1520157558"/>
              </p:ext>
            </p:extLst>
          </p:nvPr>
        </p:nvGraphicFramePr>
        <p:xfrm>
          <a:off x="5992427" y="1225694"/>
          <a:ext cx="5370990" cy="457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4785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38789"/>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WPROWADZENIE</a:t>
            </a:r>
          </a:p>
          <a:p>
            <a:r>
              <a:rPr lang="pl-PL" sz="1400" dirty="0">
                <a:solidFill>
                  <a:schemeClr val="bg2">
                    <a:lumMod val="50000"/>
                  </a:schemeClr>
                </a:solidFill>
                <a:latin typeface="Raleway" panose="020B0503030101060003" pitchFamily="34" charset="-18"/>
              </a:rPr>
              <a:t>Nota metodologiczna</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5426"/>
            <a:ext cx="4237489" cy="3970318"/>
          </a:xfrm>
          <a:prstGeom prst="rect">
            <a:avLst/>
          </a:prstGeom>
          <a:noFill/>
        </p:spPr>
        <p:txBody>
          <a:bodyPr wrap="square" rtlCol="0">
            <a:spAutoFit/>
          </a:bodyPr>
          <a:lstStyle/>
          <a:p>
            <a:pPr algn="just"/>
            <a:r>
              <a:rPr lang="pl-PL" sz="1200" dirty="0">
                <a:solidFill>
                  <a:schemeClr val="bg2">
                    <a:lumMod val="50000"/>
                  </a:schemeClr>
                </a:solidFill>
                <a:latin typeface="Raleway" panose="020B0503030101060003" pitchFamily="34" charset="-18"/>
              </a:rPr>
              <a:t>Badanie oparte zostało na szerokim katalogu metod badawczych (triangulacja). Zrealizowano:</a:t>
            </a:r>
          </a:p>
          <a:p>
            <a:endParaRPr lang="pl-PL" sz="1200" dirty="0">
              <a:solidFill>
                <a:schemeClr val="bg2">
                  <a:lumMod val="50000"/>
                </a:schemeClr>
              </a:solidFill>
              <a:latin typeface="Raleway" panose="020B0503030101060003" pitchFamily="34" charset="-18"/>
            </a:endParaRPr>
          </a:p>
          <a:p>
            <a:pPr marL="228600" indent="-228600">
              <a:buFont typeface="+mj-lt"/>
              <a:buAutoNum type="arabicPeriod"/>
            </a:pPr>
            <a:r>
              <a:rPr lang="pl-PL" sz="1200" dirty="0">
                <a:solidFill>
                  <a:schemeClr val="bg2">
                    <a:lumMod val="50000"/>
                  </a:schemeClr>
                </a:solidFill>
                <a:latin typeface="Raleway" panose="020B0503030101060003" pitchFamily="34" charset="-18"/>
              </a:rPr>
              <a:t>Analizę danych zastanych</a:t>
            </a:r>
          </a:p>
          <a:p>
            <a:pPr marL="228600" indent="-228600">
              <a:buAutoNum type="arabicPeriod"/>
            </a:pPr>
            <a:endParaRPr lang="pl-PL" sz="1200" dirty="0">
              <a:solidFill>
                <a:schemeClr val="bg2">
                  <a:lumMod val="50000"/>
                </a:schemeClr>
              </a:solidFill>
              <a:latin typeface="Raleway" panose="020B0503030101060003" pitchFamily="34" charset="-18"/>
            </a:endParaRPr>
          </a:p>
          <a:p>
            <a:pPr marL="228600" indent="-228600">
              <a:buFont typeface="+mj-lt"/>
              <a:buAutoNum type="arabicPeriod"/>
            </a:pPr>
            <a:r>
              <a:rPr lang="pl-PL" sz="1200" dirty="0">
                <a:solidFill>
                  <a:schemeClr val="bg2">
                    <a:lumMod val="50000"/>
                  </a:schemeClr>
                </a:solidFill>
                <a:latin typeface="Raleway" panose="020B0503030101060003" pitchFamily="34" charset="-18"/>
              </a:rPr>
              <a:t>Badanie ilościowe przedstawicieli obiektów noclegowych</a:t>
            </a:r>
          </a:p>
          <a:p>
            <a:pPr marL="228600" indent="-228600">
              <a:buAutoNum type="arabicPeriod"/>
            </a:pPr>
            <a:endParaRPr lang="pl-PL" sz="1200" dirty="0">
              <a:solidFill>
                <a:schemeClr val="bg2">
                  <a:lumMod val="50000"/>
                </a:schemeClr>
              </a:solidFill>
              <a:latin typeface="Raleway" panose="020B0503030101060003" pitchFamily="34" charset="-18"/>
            </a:endParaRPr>
          </a:p>
          <a:p>
            <a:pPr marL="228600" indent="-228600">
              <a:buFont typeface="+mj-lt"/>
              <a:buAutoNum type="arabicPeriod"/>
            </a:pPr>
            <a:r>
              <a:rPr lang="pl-PL" sz="1200" dirty="0">
                <a:solidFill>
                  <a:schemeClr val="bg2">
                    <a:lumMod val="50000"/>
                  </a:schemeClr>
                </a:solidFill>
                <a:latin typeface="Raleway" panose="020B0503030101060003" pitchFamily="34" charset="-18"/>
              </a:rPr>
              <a:t>Badania ilościowe przedstawicieli miejsc i wydarzeń generujących ruch turystyczny</a:t>
            </a:r>
          </a:p>
          <a:p>
            <a:pPr marL="228600" indent="-228600">
              <a:buFont typeface="+mj-lt"/>
              <a:buAutoNum type="arabicPeriod"/>
            </a:pPr>
            <a:endParaRPr lang="pl-PL" sz="1200" dirty="0">
              <a:solidFill>
                <a:schemeClr val="bg2">
                  <a:lumMod val="50000"/>
                </a:schemeClr>
              </a:solidFill>
              <a:latin typeface="Raleway" panose="020B0503030101060003" pitchFamily="34" charset="-18"/>
            </a:endParaRPr>
          </a:p>
          <a:p>
            <a:pPr marL="228600" indent="-228600">
              <a:buFont typeface="+mj-lt"/>
              <a:buAutoNum type="arabicPeriod"/>
            </a:pPr>
            <a:r>
              <a:rPr lang="pl-PL" sz="1200" dirty="0">
                <a:solidFill>
                  <a:schemeClr val="bg2">
                    <a:lumMod val="50000"/>
                  </a:schemeClr>
                </a:solidFill>
                <a:latin typeface="Raleway" panose="020B0503030101060003" pitchFamily="34" charset="-18"/>
              </a:rPr>
              <a:t>Badanie ilościowe turystów i odwiedzających</a:t>
            </a:r>
          </a:p>
          <a:p>
            <a:pPr marL="228600" indent="-228600">
              <a:buFont typeface="+mj-lt"/>
              <a:buAutoNum type="arabicPeriod"/>
            </a:pPr>
            <a:endParaRPr lang="pl-PL" sz="1200" dirty="0">
              <a:solidFill>
                <a:schemeClr val="bg2">
                  <a:lumMod val="50000"/>
                </a:schemeClr>
              </a:solidFill>
              <a:latin typeface="Raleway" panose="020B0503030101060003" pitchFamily="34" charset="-18"/>
            </a:endParaRPr>
          </a:p>
          <a:p>
            <a:pPr marL="228600" indent="-228600">
              <a:buFont typeface="+mj-lt"/>
              <a:buAutoNum type="arabicPeriod"/>
            </a:pPr>
            <a:r>
              <a:rPr lang="pl-PL" sz="1200" dirty="0">
                <a:solidFill>
                  <a:schemeClr val="bg2">
                    <a:lumMod val="50000"/>
                  </a:schemeClr>
                </a:solidFill>
                <a:latin typeface="Raleway" panose="020B0503030101060003" pitchFamily="34" charset="-18"/>
              </a:rPr>
              <a:t>Badania ilościowe osób pracujących w branży turystycznej</a:t>
            </a:r>
          </a:p>
          <a:p>
            <a:pPr marL="228600" indent="-228600">
              <a:buFont typeface="+mj-lt"/>
              <a:buAutoNum type="arabicPeriod"/>
            </a:pPr>
            <a:endParaRPr lang="pl-PL" sz="1200" dirty="0">
              <a:solidFill>
                <a:schemeClr val="bg2">
                  <a:lumMod val="50000"/>
                </a:schemeClr>
              </a:solidFill>
              <a:latin typeface="Raleway" panose="020B0503030101060003" pitchFamily="34" charset="-18"/>
            </a:endParaRPr>
          </a:p>
          <a:p>
            <a:pPr marL="228600" indent="-228600">
              <a:buFont typeface="+mj-lt"/>
              <a:buAutoNum type="arabicPeriod"/>
            </a:pPr>
            <a:r>
              <a:rPr lang="pl-PL" sz="1200" dirty="0">
                <a:solidFill>
                  <a:schemeClr val="bg2">
                    <a:lumMod val="50000"/>
                  </a:schemeClr>
                </a:solidFill>
                <a:latin typeface="Raleway" panose="020B0503030101060003" pitchFamily="34" charset="-18"/>
              </a:rPr>
              <a:t>Badanie jakościowe osób aktywnych turystycznie</a:t>
            </a:r>
          </a:p>
          <a:p>
            <a:pPr marL="228600" indent="-228600">
              <a:buFont typeface="+mj-lt"/>
              <a:buAutoNum type="arabicPeriod"/>
            </a:pPr>
            <a:endParaRPr lang="pl-PL" sz="1200" dirty="0">
              <a:solidFill>
                <a:schemeClr val="bg2">
                  <a:lumMod val="50000"/>
                </a:schemeClr>
              </a:solidFill>
              <a:latin typeface="Raleway" panose="020B0503030101060003" pitchFamily="34" charset="-18"/>
            </a:endParaRPr>
          </a:p>
          <a:p>
            <a:pPr marL="228600" indent="-228600">
              <a:buFont typeface="+mj-lt"/>
              <a:buAutoNum type="arabicPeriod"/>
            </a:pPr>
            <a:r>
              <a:rPr lang="pl-PL" sz="1200" dirty="0">
                <a:solidFill>
                  <a:schemeClr val="bg2">
                    <a:lumMod val="50000"/>
                  </a:schemeClr>
                </a:solidFill>
                <a:latin typeface="Raleway" panose="020B0503030101060003" pitchFamily="34" charset="-18"/>
              </a:rPr>
              <a:t>Badanie jakościowe ekspertów i praktyków branżowych</a:t>
            </a: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p:txBody>
      </p:sp>
      <p:graphicFrame>
        <p:nvGraphicFramePr>
          <p:cNvPr id="3" name="Diagram 2">
            <a:extLst>
              <a:ext uri="{FF2B5EF4-FFF2-40B4-BE49-F238E27FC236}">
                <a16:creationId xmlns:a16="http://schemas.microsoft.com/office/drawing/2014/main" id="{1D8DCBD6-3BD9-4C27-92CE-B8E8C3D9103C}"/>
              </a:ext>
            </a:extLst>
          </p:cNvPr>
          <p:cNvGraphicFramePr/>
          <p:nvPr>
            <p:extLst>
              <p:ext uri="{D42A27DB-BD31-4B8C-83A1-F6EECF244321}">
                <p14:modId xmlns:p14="http://schemas.microsoft.com/office/powerpoint/2010/main" val="4289640155"/>
              </p:ext>
            </p:extLst>
          </p:nvPr>
        </p:nvGraphicFramePr>
        <p:xfrm>
          <a:off x="158377" y="1604682"/>
          <a:ext cx="6753411" cy="42044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4354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38789"/>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WPROWADZENIE</a:t>
            </a:r>
          </a:p>
          <a:p>
            <a:r>
              <a:rPr lang="pl-PL" sz="1400" dirty="0">
                <a:solidFill>
                  <a:schemeClr val="bg2">
                    <a:lumMod val="50000"/>
                  </a:schemeClr>
                </a:solidFill>
                <a:latin typeface="Raleway" panose="020B0503030101060003" pitchFamily="34" charset="-18"/>
              </a:rPr>
              <a:t>Podstawowe pojęcia</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87138" y="1594560"/>
            <a:ext cx="4237489" cy="1692771"/>
          </a:xfrm>
          <a:prstGeom prst="rect">
            <a:avLst/>
          </a:prstGeom>
          <a:noFill/>
        </p:spPr>
        <p:txBody>
          <a:bodyPr wrap="square" rtlCol="0">
            <a:spAutoFit/>
          </a:bodyPr>
          <a:lstStyle/>
          <a:p>
            <a:r>
              <a:rPr lang="pl-PL" sz="2000" b="1" dirty="0">
                <a:solidFill>
                  <a:srgbClr val="EE3224"/>
                </a:solidFill>
                <a:latin typeface="Raleway" panose="020B0503030101060003" pitchFamily="34" charset="-18"/>
              </a:rPr>
              <a:t>Odwiedzający </a:t>
            </a:r>
            <a:r>
              <a:rPr lang="pl-PL" sz="1400" dirty="0">
                <a:solidFill>
                  <a:schemeClr val="bg2">
                    <a:lumMod val="50000"/>
                  </a:schemeClr>
                </a:solidFill>
                <a:latin typeface="Raleway" panose="020B0503030101060003" pitchFamily="34" charset="-18"/>
              </a:rPr>
              <a:t>(krajowy i zagraniczny) – na potrzeby  niniejszego badania przyjęto, że odwiedzający to osoba, która podróżuje do innej miejscowości poza swoim stałym miejscem pobytu, dla której celem podróży nie jest podjęcie stałej pracy w odwiedzanej miejscowości oraz niekorzystająca z noclegu.</a:t>
            </a:r>
          </a:p>
        </p:txBody>
      </p:sp>
      <p:sp>
        <p:nvSpPr>
          <p:cNvPr id="5" name="pole tekstowe 4">
            <a:extLst>
              <a:ext uri="{FF2B5EF4-FFF2-40B4-BE49-F238E27FC236}">
                <a16:creationId xmlns:a16="http://schemas.microsoft.com/office/drawing/2014/main" id="{1DE7BE53-1ED8-4ED8-B038-733E24C473E3}"/>
              </a:ext>
            </a:extLst>
          </p:cNvPr>
          <p:cNvSpPr txBox="1"/>
          <p:nvPr/>
        </p:nvSpPr>
        <p:spPr>
          <a:xfrm>
            <a:off x="981286" y="1594560"/>
            <a:ext cx="4237489" cy="3139321"/>
          </a:xfrm>
          <a:prstGeom prst="rect">
            <a:avLst/>
          </a:prstGeom>
          <a:noFill/>
        </p:spPr>
        <p:txBody>
          <a:bodyPr wrap="square" rtlCol="0">
            <a:spAutoFit/>
          </a:bodyPr>
          <a:lstStyle/>
          <a:p>
            <a:r>
              <a:rPr lang="pl-PL" b="1" dirty="0">
                <a:solidFill>
                  <a:srgbClr val="EE3224"/>
                </a:solidFill>
                <a:latin typeface="Raleway" panose="020B0503030101060003" pitchFamily="34" charset="-18"/>
              </a:rPr>
              <a:t>Turysta</a:t>
            </a:r>
            <a:r>
              <a:rPr lang="pl-PL" sz="1400" dirty="0">
                <a:solidFill>
                  <a:schemeClr val="bg2">
                    <a:lumMod val="50000"/>
                  </a:schemeClr>
                </a:solidFill>
                <a:latin typeface="Raleway" panose="020B0503030101060003" pitchFamily="34" charset="-18"/>
              </a:rPr>
              <a:t> (krajowy i zagraniczny) - osoba udająca się poza miejsce swojego stałego zamieszkania w celach poznawczych, wypoczynkowych, zdrowotnych, rodzinnych, sportowych, kulturalnych rozrywkowych lub religijnych lecz nie w celach zarobkowych (W. </a:t>
            </a:r>
            <a:r>
              <a:rPr lang="pl-PL" sz="1400" dirty="0" err="1">
                <a:solidFill>
                  <a:schemeClr val="bg2">
                    <a:lumMod val="50000"/>
                  </a:schemeClr>
                </a:solidFill>
                <a:latin typeface="Raleway" panose="020B0503030101060003" pitchFamily="34" charset="-18"/>
              </a:rPr>
              <a:t>Hunziker</a:t>
            </a:r>
            <a:r>
              <a:rPr lang="pl-PL" sz="1400" dirty="0">
                <a:solidFill>
                  <a:schemeClr val="bg2">
                    <a:lumMod val="50000"/>
                  </a:schemeClr>
                </a:solidFill>
                <a:latin typeface="Raleway" panose="020B0503030101060003" pitchFamily="34" charset="-18"/>
              </a:rPr>
              <a:t>, K. </a:t>
            </a:r>
            <a:r>
              <a:rPr lang="pl-PL" sz="1400" dirty="0" err="1">
                <a:solidFill>
                  <a:schemeClr val="bg2">
                    <a:lumMod val="50000"/>
                  </a:schemeClr>
                </a:solidFill>
                <a:latin typeface="Raleway" panose="020B0503030101060003" pitchFamily="34" charset="-18"/>
              </a:rPr>
              <a:t>Krapf</a:t>
            </a:r>
            <a:r>
              <a:rPr lang="pl-PL" sz="1400" dirty="0">
                <a:solidFill>
                  <a:schemeClr val="bg2">
                    <a:lumMod val="50000"/>
                  </a:schemeClr>
                </a:solidFill>
                <a:latin typeface="Raleway" panose="020B0503030101060003" pitchFamily="34" charset="-18"/>
              </a:rPr>
              <a:t>). Na potrzeby niniejszego badania przyjęto, że turysta to osoba, która podróżuje do innej miejscowości poza swoim stałym miejscem pobytu na okres nieprzekraczający 12 miesięcy, dla której celem podróży nie jest podjęcie stałej pracy w odwiedzanej miejscowości i która korzysta z noclegu przynajmniej przez jedną noc.</a:t>
            </a:r>
          </a:p>
          <a:p>
            <a:endParaRPr lang="pl-PL" sz="1200" dirty="0">
              <a:solidFill>
                <a:schemeClr val="bg2">
                  <a:lumMod val="50000"/>
                </a:schemeClr>
              </a:solidFill>
              <a:latin typeface="Raleway" panose="020B0503030101060003" pitchFamily="34" charset="-18"/>
            </a:endParaRPr>
          </a:p>
        </p:txBody>
      </p:sp>
    </p:spTree>
    <p:extLst>
      <p:ext uri="{BB962C8B-B14F-4D97-AF65-F5344CB8AC3E}">
        <p14:creationId xmlns:p14="http://schemas.microsoft.com/office/powerpoint/2010/main" val="1472887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38789"/>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Liczba odwiedzających</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5426"/>
            <a:ext cx="4237489" cy="4893647"/>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Do sporządzenia szacunków posłużono się informacjami pozyskanymi z badania ilościowego turystów i odwiedzających oraz danymi pochodzącymi od przedstawicieli obiektów noclegowych.</a:t>
            </a:r>
          </a:p>
          <a:p>
            <a:endParaRPr lang="pl-PL" sz="1200" dirty="0">
              <a:solidFill>
                <a:schemeClr val="bg2">
                  <a:lumMod val="50000"/>
                </a:schemeClr>
              </a:solidFill>
              <a:latin typeface="Raleway" panose="020B0503030101060003" pitchFamily="34" charset="-18"/>
            </a:endParaRPr>
          </a:p>
          <a:p>
            <a:r>
              <a:rPr lang="pl-PL" sz="1200" dirty="0">
                <a:solidFill>
                  <a:srgbClr val="FF0000"/>
                </a:solidFill>
                <a:latin typeface="Raleway" panose="020B0503030101060003" pitchFamily="34" charset="-18"/>
              </a:rPr>
              <a:t>Blisko trzech na każdych czterech podróżujących na Lubelszczyznę decyduje się na nocleg</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Struktura odwiedzających pod względem zamieszkiwanego województwa Polski zdecydowanie odbiega od statystyki turystów. </a:t>
            </a:r>
            <a:r>
              <a:rPr lang="pl-PL" sz="1200" dirty="0">
                <a:solidFill>
                  <a:srgbClr val="FF0000"/>
                </a:solidFill>
                <a:latin typeface="Raleway" panose="020B0503030101060003" pitchFamily="34" charset="-18"/>
              </a:rPr>
              <a:t>75,8% spośród wszystkich odwiedzających stanowią osoby zamieszkałe w lubelskim</a:t>
            </a:r>
            <a:r>
              <a:rPr lang="pl-PL" sz="1200" dirty="0">
                <a:solidFill>
                  <a:schemeClr val="bg2">
                    <a:lumMod val="50000"/>
                  </a:schemeClr>
                </a:solidFill>
                <a:latin typeface="Raleway" panose="020B0503030101060003" pitchFamily="34" charset="-18"/>
              </a:rPr>
              <a:t>. </a:t>
            </a:r>
          </a:p>
          <a:p>
            <a:pPr algn="just"/>
            <a:endParaRPr lang="pl-PL" sz="1200" dirty="0">
              <a:solidFill>
                <a:schemeClr val="bg2">
                  <a:lumMod val="50000"/>
                </a:schemeClr>
              </a:solidFill>
              <a:latin typeface="Raleway" panose="020B0503030101060003" pitchFamily="34" charset="-18"/>
            </a:endParaRPr>
          </a:p>
          <a:p>
            <a:pPr algn="just"/>
            <a:r>
              <a:rPr lang="pl-PL" sz="1200" dirty="0">
                <a:solidFill>
                  <a:schemeClr val="bg2">
                    <a:lumMod val="50000"/>
                  </a:schemeClr>
                </a:solidFill>
                <a:latin typeface="Raleway" panose="020B0503030101060003" pitchFamily="34" charset="-18"/>
              </a:rPr>
              <a:t>Udział pozostałych regionów jest zdecydowanie mniejszy, przekracza on 1,0% w przypadku regionów:</a:t>
            </a:r>
          </a:p>
          <a:p>
            <a:pPr algn="just"/>
            <a:r>
              <a:rPr lang="pl-PL" sz="1200" dirty="0">
                <a:solidFill>
                  <a:schemeClr val="bg2">
                    <a:lumMod val="50000"/>
                  </a:schemeClr>
                </a:solidFill>
                <a:latin typeface="Raleway" panose="020B0503030101060003" pitchFamily="34" charset="-18"/>
              </a:rPr>
              <a:t>•Mazowieckiego – 8,1%;</a:t>
            </a:r>
          </a:p>
          <a:p>
            <a:pPr algn="just"/>
            <a:r>
              <a:rPr lang="pl-PL" sz="1200" dirty="0">
                <a:solidFill>
                  <a:schemeClr val="bg2">
                    <a:lumMod val="50000"/>
                  </a:schemeClr>
                </a:solidFill>
                <a:latin typeface="Raleway" panose="020B0503030101060003" pitchFamily="34" charset="-18"/>
              </a:rPr>
              <a:t>•Podkarpackiego – 4,5%;</a:t>
            </a:r>
          </a:p>
          <a:p>
            <a:pPr algn="just"/>
            <a:r>
              <a:rPr lang="pl-PL" sz="1200" dirty="0">
                <a:solidFill>
                  <a:schemeClr val="bg2">
                    <a:lumMod val="50000"/>
                  </a:schemeClr>
                </a:solidFill>
                <a:latin typeface="Raleway" panose="020B0503030101060003" pitchFamily="34" charset="-18"/>
              </a:rPr>
              <a:t>•Świętokrzyskiego – 4,5%;</a:t>
            </a:r>
          </a:p>
          <a:p>
            <a:pPr algn="just"/>
            <a:r>
              <a:rPr lang="pl-PL" sz="1200" dirty="0">
                <a:solidFill>
                  <a:schemeClr val="bg2">
                    <a:lumMod val="50000"/>
                  </a:schemeClr>
                </a:solidFill>
                <a:latin typeface="Raleway" panose="020B0503030101060003" pitchFamily="34" charset="-18"/>
              </a:rPr>
              <a:t>•Podlaskiego – 1,8%;</a:t>
            </a:r>
          </a:p>
          <a:p>
            <a:pPr algn="just"/>
            <a:r>
              <a:rPr lang="pl-PL" sz="1200" dirty="0">
                <a:solidFill>
                  <a:schemeClr val="bg2">
                    <a:lumMod val="50000"/>
                  </a:schemeClr>
                </a:solidFill>
                <a:latin typeface="Raleway" panose="020B0503030101060003" pitchFamily="34" charset="-18"/>
              </a:rPr>
              <a:t>•Śląskiego – 1,3%;</a:t>
            </a:r>
          </a:p>
          <a:p>
            <a:pPr algn="just"/>
            <a:r>
              <a:rPr lang="pl-PL" sz="1200" dirty="0">
                <a:solidFill>
                  <a:schemeClr val="bg2">
                    <a:lumMod val="50000"/>
                  </a:schemeClr>
                </a:solidFill>
                <a:latin typeface="Raleway" panose="020B0503030101060003" pitchFamily="34" charset="-18"/>
              </a:rPr>
              <a:t>•Zachodniopomorskiego – 1,3%;</a:t>
            </a:r>
          </a:p>
          <a:p>
            <a:pPr algn="just"/>
            <a:r>
              <a:rPr lang="pl-PL" sz="1200" dirty="0">
                <a:solidFill>
                  <a:schemeClr val="bg2">
                    <a:lumMod val="50000"/>
                  </a:schemeClr>
                </a:solidFill>
                <a:latin typeface="Raleway" panose="020B0503030101060003" pitchFamily="34" charset="-18"/>
              </a:rPr>
              <a:t>•Odwiedzający zagraniczni – 1,3%.</a:t>
            </a:r>
          </a:p>
          <a:p>
            <a:pPr algn="just"/>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p:txBody>
      </p:sp>
      <p:sp>
        <p:nvSpPr>
          <p:cNvPr id="5" name="pole tekstowe 4">
            <a:extLst>
              <a:ext uri="{FF2B5EF4-FFF2-40B4-BE49-F238E27FC236}">
                <a16:creationId xmlns:a16="http://schemas.microsoft.com/office/drawing/2014/main" id="{CA438071-4E20-4BAF-AFF8-039903429864}"/>
              </a:ext>
            </a:extLst>
          </p:cNvPr>
          <p:cNvSpPr txBox="1"/>
          <p:nvPr/>
        </p:nvSpPr>
        <p:spPr>
          <a:xfrm>
            <a:off x="591672" y="2418791"/>
            <a:ext cx="6024282" cy="3477875"/>
          </a:xfrm>
          <a:prstGeom prst="rect">
            <a:avLst/>
          </a:prstGeom>
          <a:noFill/>
        </p:spPr>
        <p:txBody>
          <a:bodyPr wrap="square" rtlCol="0">
            <a:spAutoFit/>
          </a:bodyPr>
          <a:lstStyle/>
          <a:p>
            <a:pPr algn="just"/>
            <a:r>
              <a:rPr lang="pl-PL" sz="1400" dirty="0">
                <a:solidFill>
                  <a:schemeClr val="bg2">
                    <a:lumMod val="50000"/>
                  </a:schemeClr>
                </a:solidFill>
                <a:latin typeface="Raleway" panose="020B0503030101060003" pitchFamily="34" charset="-18"/>
              </a:rPr>
              <a:t>Zgromadzone dane pozwalają oszacować ruch turystyczny (turyści i odwiedzający) na Lubelszczyźnie na </a:t>
            </a:r>
          </a:p>
          <a:p>
            <a:pPr algn="just"/>
            <a:endParaRPr lang="pl-PL" sz="1400" dirty="0">
              <a:solidFill>
                <a:schemeClr val="bg2">
                  <a:lumMod val="50000"/>
                </a:schemeClr>
              </a:solidFill>
              <a:latin typeface="Raleway" panose="020B0503030101060003" pitchFamily="34" charset="-18"/>
            </a:endParaRPr>
          </a:p>
          <a:p>
            <a:pPr algn="just"/>
            <a:endParaRPr lang="pl-PL" sz="2000" b="1" dirty="0">
              <a:solidFill>
                <a:schemeClr val="bg2">
                  <a:lumMod val="50000"/>
                </a:schemeClr>
              </a:solidFill>
              <a:latin typeface="Raleway" panose="020B0503030101060003" pitchFamily="34" charset="-18"/>
            </a:endParaRPr>
          </a:p>
          <a:p>
            <a:pPr algn="just"/>
            <a:r>
              <a:rPr lang="pl-PL" sz="2000" b="1" dirty="0">
                <a:solidFill>
                  <a:srgbClr val="FF0000"/>
                </a:solidFill>
                <a:latin typeface="Raleway" panose="020B0503030101060003" pitchFamily="34" charset="-18"/>
              </a:rPr>
              <a:t>2 769 348 osób </a:t>
            </a:r>
          </a:p>
          <a:p>
            <a:pPr algn="just"/>
            <a:r>
              <a:rPr lang="pl-PL" sz="1400" dirty="0">
                <a:solidFill>
                  <a:schemeClr val="bg2">
                    <a:lumMod val="50000"/>
                  </a:schemeClr>
                </a:solidFill>
                <a:latin typeface="Raleway" panose="020B0503030101060003" pitchFamily="34" charset="-18"/>
              </a:rPr>
              <a:t>w okresie pełnego roku kalendarzowego </a:t>
            </a:r>
          </a:p>
          <a:p>
            <a:pPr algn="just"/>
            <a:r>
              <a:rPr lang="pl-PL" sz="1400" dirty="0">
                <a:solidFill>
                  <a:schemeClr val="bg2">
                    <a:lumMod val="50000"/>
                  </a:schemeClr>
                </a:solidFill>
                <a:latin typeface="Raleway" panose="020B0503030101060003" pitchFamily="34" charset="-18"/>
              </a:rPr>
              <a:t>(styczeń 2018 r. – grudzień 2018 r.). </a:t>
            </a:r>
          </a:p>
          <a:p>
            <a:pPr algn="just"/>
            <a:endParaRPr lang="pl-PL" sz="1400" dirty="0">
              <a:solidFill>
                <a:schemeClr val="bg2">
                  <a:lumMod val="50000"/>
                </a:schemeClr>
              </a:solidFill>
              <a:latin typeface="Raleway" panose="020B0503030101060003" pitchFamily="34" charset="-18"/>
            </a:endParaRPr>
          </a:p>
          <a:p>
            <a:pPr algn="just"/>
            <a:endParaRPr lang="pl-PL" sz="1400" dirty="0">
              <a:solidFill>
                <a:schemeClr val="bg2">
                  <a:lumMod val="50000"/>
                </a:schemeClr>
              </a:solidFill>
              <a:latin typeface="Raleway" panose="020B0503030101060003" pitchFamily="34" charset="-18"/>
            </a:endParaRPr>
          </a:p>
          <a:p>
            <a:pPr algn="just"/>
            <a:r>
              <a:rPr lang="pl-PL" sz="1400" dirty="0">
                <a:solidFill>
                  <a:schemeClr val="bg2">
                    <a:lumMod val="50000"/>
                  </a:schemeClr>
                </a:solidFill>
                <a:latin typeface="Raleway" panose="020B0503030101060003" pitchFamily="34" charset="-18"/>
              </a:rPr>
              <a:t>Z czego odwiedzający stanowią: </a:t>
            </a:r>
          </a:p>
          <a:p>
            <a:pPr algn="just"/>
            <a:r>
              <a:rPr lang="pl-PL" sz="2000" b="1" dirty="0">
                <a:solidFill>
                  <a:srgbClr val="FF0000"/>
                </a:solidFill>
                <a:latin typeface="Raleway" panose="020B0503030101060003" pitchFamily="34" charset="-18"/>
              </a:rPr>
              <a:t>731 108 osób</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p:txBody>
      </p:sp>
    </p:spTree>
    <p:extLst>
      <p:ext uri="{BB962C8B-B14F-4D97-AF65-F5344CB8AC3E}">
        <p14:creationId xmlns:p14="http://schemas.microsoft.com/office/powerpoint/2010/main" val="2967965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38789"/>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Liczba turystów</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5426"/>
            <a:ext cx="4237489" cy="3785652"/>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Styczeń 2018 r. to pierwszy miesiąc pomiaru liczby gości w obiektach noclegowych. Posłużył on jako punkt wyjścia do analizy fluktuacji. Wartości otrzymane w kolejnych miesiącach zawsze odnoszono w relacji procentowej do stanu ze stycznia 2018 r. </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Analiza fluktuacji wykazała wyraźny wzrost zainteresowania usługami noclegowymi w kwietniu. W tym miesiącu łączna liczba turystów stanowiła 139% stanu ze stycznia 2018 r. Kolejne tury badania ujawniły podtrzymanie tendencji wzrostowej w następnych czterech miesiącach. </a:t>
            </a:r>
          </a:p>
          <a:p>
            <a:endParaRPr lang="pl-PL" sz="1200" dirty="0">
              <a:solidFill>
                <a:schemeClr val="bg2">
                  <a:lumMod val="50000"/>
                </a:schemeClr>
              </a:solidFill>
              <a:latin typeface="Raleway" panose="020B0503030101060003" pitchFamily="34" charset="-18"/>
            </a:endParaRPr>
          </a:p>
          <a:p>
            <a:r>
              <a:rPr lang="pl-PL" sz="1200" b="1" dirty="0">
                <a:solidFill>
                  <a:srgbClr val="FF0000"/>
                </a:solidFill>
                <a:latin typeface="Raleway" panose="020B0503030101060003" pitchFamily="34" charset="-18"/>
              </a:rPr>
              <a:t>Rekordowe obłożenie obiektów noclegowych zidentyfikowano w sierpniu 2018 r.</a:t>
            </a:r>
            <a:r>
              <a:rPr lang="pl-PL" sz="1200" dirty="0">
                <a:solidFill>
                  <a:schemeClr val="bg2">
                    <a:lumMod val="50000"/>
                  </a:schemeClr>
                </a:solidFill>
                <a:latin typeface="Raleway" panose="020B0503030101060003" pitchFamily="34" charset="-18"/>
              </a:rPr>
              <a:t>, kiedy liczba nocujących stanowiła 269% stanu bazowego wyliczonego dla stycznia 2018 r. Analizy statystyczne wyników badania wskazują, że po tym okresie nastąpił spadek w liczbie osób nocujących w obiektach noclegowych.</a:t>
            </a:r>
          </a:p>
          <a:p>
            <a:pPr algn="just"/>
            <a:endParaRPr lang="pl-PL" sz="1200" dirty="0">
              <a:solidFill>
                <a:schemeClr val="bg2">
                  <a:lumMod val="50000"/>
                </a:schemeClr>
              </a:solidFill>
              <a:latin typeface="Raleway" panose="020B0503030101060003" pitchFamily="34" charset="-18"/>
            </a:endParaRPr>
          </a:p>
        </p:txBody>
      </p:sp>
      <p:sp>
        <p:nvSpPr>
          <p:cNvPr id="5" name="pole tekstowe 4">
            <a:extLst>
              <a:ext uri="{FF2B5EF4-FFF2-40B4-BE49-F238E27FC236}">
                <a16:creationId xmlns:a16="http://schemas.microsoft.com/office/drawing/2014/main" id="{F782B6E4-898E-4C6D-8F2F-957BB2ECE5C9}"/>
              </a:ext>
            </a:extLst>
          </p:cNvPr>
          <p:cNvSpPr txBox="1"/>
          <p:nvPr/>
        </p:nvSpPr>
        <p:spPr>
          <a:xfrm>
            <a:off x="476251" y="1791261"/>
            <a:ext cx="6024282" cy="2492990"/>
          </a:xfrm>
          <a:prstGeom prst="rect">
            <a:avLst/>
          </a:prstGeom>
          <a:noFill/>
        </p:spPr>
        <p:txBody>
          <a:bodyPr wrap="square" rtlCol="0">
            <a:spAutoFit/>
          </a:bodyPr>
          <a:lstStyle/>
          <a:p>
            <a:pPr algn="just"/>
            <a:r>
              <a:rPr lang="pl-PL" sz="1400" dirty="0">
                <a:solidFill>
                  <a:schemeClr val="bg2">
                    <a:lumMod val="50000"/>
                  </a:schemeClr>
                </a:solidFill>
                <a:latin typeface="Raleway" panose="020B0503030101060003" pitchFamily="34" charset="-18"/>
              </a:rPr>
              <a:t>Szacowana liczba turystów, którzy zatrzymali się we wszystkich obiektach noclegowych</a:t>
            </a:r>
          </a:p>
          <a:p>
            <a:pPr algn="just"/>
            <a:endParaRPr lang="pl-PL" sz="1400" dirty="0">
              <a:solidFill>
                <a:schemeClr val="bg2">
                  <a:lumMod val="50000"/>
                </a:schemeClr>
              </a:solidFill>
              <a:latin typeface="Raleway" panose="020B0503030101060003" pitchFamily="34" charset="-18"/>
            </a:endParaRPr>
          </a:p>
          <a:p>
            <a:pPr algn="just"/>
            <a:r>
              <a:rPr lang="pl-PL" sz="2000" b="1" dirty="0">
                <a:solidFill>
                  <a:srgbClr val="FF0000"/>
                </a:solidFill>
                <a:latin typeface="Raleway" panose="020B0503030101060003" pitchFamily="34" charset="-18"/>
              </a:rPr>
              <a:t>2 038 240 osób</a:t>
            </a:r>
          </a:p>
          <a:p>
            <a:pPr algn="just"/>
            <a:r>
              <a:rPr lang="pl-PL" sz="1400" dirty="0">
                <a:solidFill>
                  <a:schemeClr val="bg2">
                    <a:lumMod val="50000"/>
                  </a:schemeClr>
                </a:solidFill>
                <a:latin typeface="Raleway" panose="020B0503030101060003" pitchFamily="34" charset="-18"/>
              </a:rPr>
              <a:t>w okresie pełnego roku kalendarzowego </a:t>
            </a:r>
          </a:p>
          <a:p>
            <a:pPr algn="just"/>
            <a:r>
              <a:rPr lang="pl-PL" sz="1400" dirty="0">
                <a:solidFill>
                  <a:schemeClr val="bg2">
                    <a:lumMod val="50000"/>
                  </a:schemeClr>
                </a:solidFill>
                <a:latin typeface="Raleway" panose="020B0503030101060003" pitchFamily="34" charset="-18"/>
              </a:rPr>
              <a:t>(styczeń 2018 r. – grudzień 2018 r.). </a:t>
            </a:r>
          </a:p>
          <a:p>
            <a:pPr algn="just"/>
            <a:endParaRPr lang="pl-PL" b="1"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p:txBody>
      </p:sp>
      <p:pic>
        <p:nvPicPr>
          <p:cNvPr id="6" name="Obraz 5">
            <a:extLst>
              <a:ext uri="{FF2B5EF4-FFF2-40B4-BE49-F238E27FC236}">
                <a16:creationId xmlns:a16="http://schemas.microsoft.com/office/drawing/2014/main" id="{F33ADBB7-5914-4900-BF48-18F87BDA6C47}"/>
              </a:ext>
            </a:extLst>
          </p:cNvPr>
          <p:cNvPicPr>
            <a:picLocks noChangeAspect="1"/>
          </p:cNvPicPr>
          <p:nvPr/>
        </p:nvPicPr>
        <p:blipFill>
          <a:blip r:embed="rId3"/>
          <a:stretch>
            <a:fillRect/>
          </a:stretch>
        </p:blipFill>
        <p:spPr>
          <a:xfrm>
            <a:off x="1422896" y="3388252"/>
            <a:ext cx="5366401" cy="3129867"/>
          </a:xfrm>
          <a:prstGeom prst="rect">
            <a:avLst/>
          </a:prstGeom>
        </p:spPr>
      </p:pic>
    </p:spTree>
    <p:extLst>
      <p:ext uri="{BB962C8B-B14F-4D97-AF65-F5344CB8AC3E}">
        <p14:creationId xmlns:p14="http://schemas.microsoft.com/office/powerpoint/2010/main" val="2572643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38789"/>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Turyści zagraniczni</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5426"/>
            <a:ext cx="4237489" cy="3139321"/>
          </a:xfrm>
          <a:prstGeom prst="rect">
            <a:avLst/>
          </a:prstGeom>
          <a:noFill/>
        </p:spPr>
        <p:txBody>
          <a:bodyPr wrap="square" rtlCol="0">
            <a:spAutoFit/>
          </a:bodyPr>
          <a:lstStyle/>
          <a:p>
            <a:pPr algn="just"/>
            <a:r>
              <a:rPr lang="pl-PL" sz="1200" dirty="0">
                <a:solidFill>
                  <a:schemeClr val="bg2">
                    <a:lumMod val="50000"/>
                  </a:schemeClr>
                </a:solidFill>
                <a:latin typeface="Raleway" panose="020B0503030101060003" pitchFamily="34" charset="-18"/>
              </a:rPr>
              <a:t>Ogółem w obiektach noclegowych w okresie od stycznia 2018 r. do grudnia 2018 r.) zatrzymało się: </a:t>
            </a:r>
          </a:p>
          <a:p>
            <a:pPr algn="just"/>
            <a:endParaRPr lang="pl-PL" sz="1200" dirty="0">
              <a:solidFill>
                <a:schemeClr val="bg2">
                  <a:lumMod val="50000"/>
                </a:schemeClr>
              </a:solidFill>
              <a:latin typeface="Raleway" panose="020B0503030101060003" pitchFamily="34" charset="-18"/>
            </a:endParaRPr>
          </a:p>
          <a:p>
            <a:pPr algn="just"/>
            <a:r>
              <a:rPr lang="pl-PL" dirty="0">
                <a:solidFill>
                  <a:srgbClr val="FF0000"/>
                </a:solidFill>
                <a:latin typeface="Raleway" panose="020B0503030101060003" pitchFamily="34" charset="-18"/>
              </a:rPr>
              <a:t>268 906 turystów zagranicznych</a:t>
            </a:r>
          </a:p>
          <a:p>
            <a:pPr algn="just"/>
            <a:endParaRPr lang="pl-PL" sz="1200" dirty="0">
              <a:solidFill>
                <a:schemeClr val="bg2">
                  <a:lumMod val="50000"/>
                </a:schemeClr>
              </a:solidFill>
              <a:latin typeface="Raleway" panose="020B0503030101060003" pitchFamily="34" charset="-18"/>
            </a:endParaRPr>
          </a:p>
          <a:p>
            <a:pPr algn="just"/>
            <a:r>
              <a:rPr lang="pl-PL" sz="1200" dirty="0">
                <a:solidFill>
                  <a:schemeClr val="bg2">
                    <a:lumMod val="50000"/>
                  </a:schemeClr>
                </a:solidFill>
                <a:latin typeface="Raleway" panose="020B0503030101060003" pitchFamily="34" charset="-18"/>
              </a:rPr>
              <a:t>Wyniki analizy statystycznej pokazują, iż w poszczególnych miesiącach średni odsetek turystów zagranicznych wśród ogółu zatrzymujących się w obiektach noclegowych na ogół nie przekraczał 20%, </a:t>
            </a:r>
            <a:r>
              <a:rPr lang="pl-PL" sz="1200" b="1" dirty="0">
                <a:solidFill>
                  <a:srgbClr val="FF0000"/>
                </a:solidFill>
                <a:latin typeface="Raleway" panose="020B0503030101060003" pitchFamily="34" charset="-18"/>
              </a:rPr>
              <a:t>przyjmując na przestrzeni roku wartość średnią na poziomie 14%. </a:t>
            </a:r>
          </a:p>
          <a:p>
            <a:pPr algn="just"/>
            <a:endParaRPr lang="pl-PL" sz="1200" dirty="0">
              <a:solidFill>
                <a:schemeClr val="bg2">
                  <a:lumMod val="50000"/>
                </a:schemeClr>
              </a:solidFill>
              <a:latin typeface="Raleway" panose="020B0503030101060003" pitchFamily="34" charset="-18"/>
            </a:endParaRPr>
          </a:p>
          <a:p>
            <a:pPr algn="just"/>
            <a:r>
              <a:rPr lang="pl-PL" sz="1200" dirty="0">
                <a:solidFill>
                  <a:schemeClr val="bg2">
                    <a:lumMod val="50000"/>
                  </a:schemeClr>
                </a:solidFill>
                <a:latin typeface="Raleway" panose="020B0503030101060003" pitchFamily="34" charset="-18"/>
              </a:rPr>
              <a:t>Odsetek turystów zagranicznych wyraźnie się zmniejsza w okresie ciepłych miesięcy letnich, kiedy Polacy częściej i chętniej decydują się na wyjazdy turystyczne, wzrasta natomiast w miesiącach niskiego sezonu (listopad – styczeń).</a:t>
            </a:r>
          </a:p>
        </p:txBody>
      </p:sp>
      <p:pic>
        <p:nvPicPr>
          <p:cNvPr id="7" name="Obraz 6">
            <a:extLst>
              <a:ext uri="{FF2B5EF4-FFF2-40B4-BE49-F238E27FC236}">
                <a16:creationId xmlns:a16="http://schemas.microsoft.com/office/drawing/2014/main" id="{AFD1EECD-5DA9-44A7-A2FD-301BCF5F5529}"/>
              </a:ext>
            </a:extLst>
          </p:cNvPr>
          <p:cNvPicPr/>
          <p:nvPr/>
        </p:nvPicPr>
        <p:blipFill>
          <a:blip r:embed="rId3">
            <a:extLst>
              <a:ext uri="{28A0092B-C50C-407E-A947-70E740481C1C}">
                <a14:useLocalDpi xmlns:a14="http://schemas.microsoft.com/office/drawing/2010/main" val="0"/>
              </a:ext>
            </a:extLst>
          </a:blip>
          <a:stretch>
            <a:fillRect/>
          </a:stretch>
        </p:blipFill>
        <p:spPr>
          <a:xfrm>
            <a:off x="168333" y="1920950"/>
            <a:ext cx="6960435" cy="2849309"/>
          </a:xfrm>
          <a:prstGeom prst="rect">
            <a:avLst/>
          </a:prstGeom>
        </p:spPr>
      </p:pic>
    </p:spTree>
    <p:extLst>
      <p:ext uri="{BB962C8B-B14F-4D97-AF65-F5344CB8AC3E}">
        <p14:creationId xmlns:p14="http://schemas.microsoft.com/office/powerpoint/2010/main" val="1479511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Wydatki turystów i odwiedzających</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42749" y="1616489"/>
            <a:ext cx="4237489" cy="5355312"/>
          </a:xfrm>
          <a:prstGeom prst="rect">
            <a:avLst/>
          </a:prstGeom>
          <a:noFill/>
        </p:spPr>
        <p:txBody>
          <a:bodyPr wrap="square" rtlCol="0">
            <a:spAutoFit/>
          </a:bodyPr>
          <a:lstStyle/>
          <a:p>
            <a:r>
              <a:rPr lang="pl-PL" dirty="0">
                <a:solidFill>
                  <a:srgbClr val="EE3224"/>
                </a:solidFill>
                <a:latin typeface="Raleway" panose="020B0503030101060003" pitchFamily="34" charset="-18"/>
              </a:rPr>
              <a:t>321,64 zł</a:t>
            </a:r>
            <a:r>
              <a:rPr lang="pl-PL" sz="1200" dirty="0">
                <a:solidFill>
                  <a:schemeClr val="bg2">
                    <a:lumMod val="50000"/>
                  </a:schemeClr>
                </a:solidFill>
                <a:latin typeface="Raleway" panose="020B0503030101060003" pitchFamily="34" charset="-18"/>
              </a:rPr>
              <a:t> – przeciętny wydatek turysty w przeliczeniu na jeden nocleg</a:t>
            </a:r>
          </a:p>
          <a:p>
            <a:endParaRPr lang="pl-PL" sz="1200" dirty="0">
              <a:solidFill>
                <a:schemeClr val="bg2">
                  <a:lumMod val="50000"/>
                </a:schemeClr>
              </a:solidFill>
              <a:latin typeface="Raleway" panose="020B0503030101060003" pitchFamily="34" charset="-18"/>
            </a:endParaRPr>
          </a:p>
          <a:p>
            <a:r>
              <a:rPr lang="pl-PL" dirty="0">
                <a:solidFill>
                  <a:srgbClr val="EE3224"/>
                </a:solidFill>
                <a:latin typeface="Raleway" panose="020B0503030101060003" pitchFamily="34" charset="-18"/>
              </a:rPr>
              <a:t>40,4%</a:t>
            </a:r>
            <a:r>
              <a:rPr lang="pl-PL" sz="1200" dirty="0">
                <a:solidFill>
                  <a:schemeClr val="bg2">
                    <a:lumMod val="50000"/>
                  </a:schemeClr>
                </a:solidFill>
                <a:latin typeface="Raleway" panose="020B0503030101060003" pitchFamily="34" charset="-18"/>
              </a:rPr>
              <a:t> - tyle w wyjazdowym budżecie turysty stanowią noclegi.</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Biznesowy, kulturowy – motywy podróży turystów zostawiających w lubelskim najwięcej pieniędzy.</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dirty="0">
                <a:solidFill>
                  <a:srgbClr val="EE3224"/>
                </a:solidFill>
                <a:latin typeface="Raleway" panose="020B0503030101060003" pitchFamily="34" charset="-18"/>
              </a:rPr>
              <a:t>304,59 zł </a:t>
            </a:r>
            <a:r>
              <a:rPr lang="pl-PL" sz="1200" dirty="0">
                <a:solidFill>
                  <a:schemeClr val="bg2">
                    <a:lumMod val="50000"/>
                  </a:schemeClr>
                </a:solidFill>
                <a:latin typeface="Raleway" panose="020B0503030101060003" pitchFamily="34" charset="-18"/>
              </a:rPr>
              <a:t>– przeciętny wydatek odwiedzającego</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Biznesowy, zakupowy – motywy podróży odwiedzających zostawiających w lubelskim najwięcej pieniędzy.</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p:txBody>
      </p:sp>
      <p:pic>
        <p:nvPicPr>
          <p:cNvPr id="5" name="Obraz 4">
            <a:extLst>
              <a:ext uri="{FF2B5EF4-FFF2-40B4-BE49-F238E27FC236}">
                <a16:creationId xmlns:a16="http://schemas.microsoft.com/office/drawing/2014/main" id="{DDF06AA4-BA65-41F7-9B5F-83194972F94D}"/>
              </a:ext>
            </a:extLst>
          </p:cNvPr>
          <p:cNvPicPr/>
          <p:nvPr/>
        </p:nvPicPr>
        <p:blipFill>
          <a:blip r:embed="rId3">
            <a:extLst>
              <a:ext uri="{28A0092B-C50C-407E-A947-70E740481C1C}">
                <a14:useLocalDpi xmlns:a14="http://schemas.microsoft.com/office/drawing/2010/main" val="0"/>
              </a:ext>
            </a:extLst>
          </a:blip>
          <a:stretch>
            <a:fillRect/>
          </a:stretch>
        </p:blipFill>
        <p:spPr>
          <a:xfrm>
            <a:off x="194965" y="1616489"/>
            <a:ext cx="6836149" cy="2964387"/>
          </a:xfrm>
          <a:prstGeom prst="rect">
            <a:avLst/>
          </a:prstGeom>
        </p:spPr>
      </p:pic>
    </p:spTree>
    <p:extLst>
      <p:ext uri="{BB962C8B-B14F-4D97-AF65-F5344CB8AC3E}">
        <p14:creationId xmlns:p14="http://schemas.microsoft.com/office/powerpoint/2010/main" val="875162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Gospodarcze znaczenie branży</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42749" y="1616489"/>
            <a:ext cx="4237489" cy="5816977"/>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Turystyka w PKB województwa ma niemal identyczny udział co </a:t>
            </a:r>
            <a:r>
              <a:rPr lang="pl-PL" sz="1200" b="1" dirty="0">
                <a:solidFill>
                  <a:srgbClr val="EE3224"/>
                </a:solidFill>
                <a:latin typeface="Raleway" panose="020B0503030101060003" pitchFamily="34" charset="-18"/>
              </a:rPr>
              <a:t>rolnictwo</a:t>
            </a:r>
            <a:r>
              <a:rPr lang="pl-PL" sz="1200" dirty="0">
                <a:solidFill>
                  <a:schemeClr val="bg2">
                    <a:lumMod val="50000"/>
                  </a:schemeClr>
                </a:solidFill>
                <a:latin typeface="Raleway" panose="020B0503030101060003" pitchFamily="34" charset="-18"/>
              </a:rPr>
              <a:t> i tylko 1,5 pkt proc. mniej niż </a:t>
            </a:r>
            <a:r>
              <a:rPr lang="pl-PL" sz="1200" b="1" dirty="0">
                <a:solidFill>
                  <a:srgbClr val="EE3224"/>
                </a:solidFill>
                <a:latin typeface="Raleway" panose="020B0503030101060003" pitchFamily="34" charset="-18"/>
              </a:rPr>
              <a:t>budownictwo</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r>
              <a:rPr lang="pl-PL" sz="1200" b="1" dirty="0">
                <a:solidFill>
                  <a:srgbClr val="EE3224"/>
                </a:solidFill>
                <a:latin typeface="Raleway" panose="020B0503030101060003" pitchFamily="34" charset="-18"/>
              </a:rPr>
              <a:t>Turystyka jest pełnoprawnym sektorem gospodarki </a:t>
            </a:r>
            <a:r>
              <a:rPr lang="pl-PL" sz="1200" dirty="0">
                <a:solidFill>
                  <a:schemeClr val="bg2">
                    <a:lumMod val="50000"/>
                  </a:schemeClr>
                </a:solidFill>
                <a:latin typeface="Raleway" panose="020B0503030101060003" pitchFamily="34" charset="-18"/>
              </a:rPr>
              <a:t>i generuje wymierne korzyści wizerunkowe i finansowe. Eksperci oczekują podniesienia roli turystyki, powiększenia budżetów promocyjnych oraz spojrzenia na omawiany sektor w kategoriach biznesowych.</a:t>
            </a:r>
          </a:p>
          <a:p>
            <a:endParaRPr lang="pl-PL" sz="1200" dirty="0">
              <a:solidFill>
                <a:schemeClr val="bg2">
                  <a:lumMod val="50000"/>
                </a:schemeClr>
              </a:solidFill>
              <a:latin typeface="Raleway" panose="020B0503030101060003" pitchFamily="34" charset="-18"/>
            </a:endParaRPr>
          </a:p>
          <a:p>
            <a:r>
              <a:rPr lang="pl-PL" sz="1200" i="1" dirty="0">
                <a:solidFill>
                  <a:schemeClr val="bg2">
                    <a:lumMod val="50000"/>
                  </a:schemeClr>
                </a:solidFill>
                <a:latin typeface="Raleway" panose="020B0503030101060003" pitchFamily="34" charset="-18"/>
              </a:rPr>
              <a:t>Turystyka jest już u nas postrzegana jako działalność gospodarki, ale jeszcze za słabo jest to wyartykułowane i w jakiś sposób nadal u nas pokutuje takie stereotypowe myślenie, że turystyka – tak jak teraz nawet połączenie ze sportem – jest to, jakaś tam, działalność i tyle. Zapomina się, że jakieś 6% czy 7 % PKB, właśnie generuje tego dochodu, turystyka. Ja zawsze uważałem, że turystyka powinna być w ministerstwie gospodarki, czyli w resorcie, który odpowiednio by pozycjonował tę turystykę. I żeby postrzegało się to kategoriami biznesu, może wtedy to rozumowanie byłoby prostsze, że </a:t>
            </a:r>
            <a:r>
              <a:rPr lang="pl-PL" sz="1200" b="1" i="1" dirty="0">
                <a:solidFill>
                  <a:srgbClr val="EE3224"/>
                </a:solidFill>
                <a:latin typeface="Raleway" panose="020B0503030101060003" pitchFamily="34" charset="-18"/>
              </a:rPr>
              <a:t>my te pieniądze zarabiamy</a:t>
            </a:r>
            <a:r>
              <a:rPr lang="pl-PL" sz="1200" i="1" dirty="0">
                <a:solidFill>
                  <a:schemeClr val="bg2">
                    <a:lumMod val="50000"/>
                  </a:schemeClr>
                </a:solidFill>
                <a:latin typeface="Raleway" panose="020B0503030101060003" pitchFamily="34" charset="-18"/>
              </a:rPr>
              <a:t>.</a:t>
            </a:r>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p:txBody>
      </p:sp>
      <p:pic>
        <p:nvPicPr>
          <p:cNvPr id="6" name="Obraz 5">
            <a:extLst>
              <a:ext uri="{FF2B5EF4-FFF2-40B4-BE49-F238E27FC236}">
                <a16:creationId xmlns:a16="http://schemas.microsoft.com/office/drawing/2014/main" id="{5E7AA3C4-E530-4F8A-99E0-B9114F06F560}"/>
              </a:ext>
            </a:extLst>
          </p:cNvPr>
          <p:cNvPicPr/>
          <p:nvPr/>
        </p:nvPicPr>
        <p:blipFill>
          <a:blip r:embed="rId3">
            <a:extLst>
              <a:ext uri="{28A0092B-C50C-407E-A947-70E740481C1C}">
                <a14:useLocalDpi xmlns:a14="http://schemas.microsoft.com/office/drawing/2010/main" val="0"/>
              </a:ext>
            </a:extLst>
          </a:blip>
          <a:stretch>
            <a:fillRect/>
          </a:stretch>
        </p:blipFill>
        <p:spPr>
          <a:xfrm>
            <a:off x="511762" y="1616489"/>
            <a:ext cx="6325179" cy="1901887"/>
          </a:xfrm>
          <a:prstGeom prst="rect">
            <a:avLst/>
          </a:prstGeom>
        </p:spPr>
      </p:pic>
      <p:pic>
        <p:nvPicPr>
          <p:cNvPr id="7" name="Obraz 6">
            <a:extLst>
              <a:ext uri="{FF2B5EF4-FFF2-40B4-BE49-F238E27FC236}">
                <a16:creationId xmlns:a16="http://schemas.microsoft.com/office/drawing/2014/main" id="{CC9A7823-BEFF-4B8D-B630-03D582CE2E0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16426" y="3990974"/>
            <a:ext cx="6546323" cy="1762125"/>
          </a:xfrm>
          <a:prstGeom prst="rect">
            <a:avLst/>
          </a:prstGeom>
          <a:noFill/>
          <a:ln>
            <a:noFill/>
          </a:ln>
        </p:spPr>
      </p:pic>
    </p:spTree>
    <p:extLst>
      <p:ext uri="{BB962C8B-B14F-4D97-AF65-F5344CB8AC3E}">
        <p14:creationId xmlns:p14="http://schemas.microsoft.com/office/powerpoint/2010/main" val="1049299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Istotne profile turystów</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5426"/>
            <a:ext cx="4237489" cy="4708981"/>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Dla więcej niż 10% odwiedzających Roztoczański Park Narodowy podstawowym motywem podróży jest aktywna </a:t>
            </a:r>
            <a:r>
              <a:rPr lang="pl-PL" sz="1200" b="1" dirty="0">
                <a:solidFill>
                  <a:srgbClr val="FF0000"/>
                </a:solidFill>
                <a:latin typeface="Raleway" panose="020B0503030101060003" pitchFamily="34" charset="-18"/>
              </a:rPr>
              <a:t>turystyka rowerowa. </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W najlepszych hotelach stolicy województwa turyści biznesowi stanowią około </a:t>
            </a:r>
            <a:r>
              <a:rPr lang="pl-PL" sz="1200" b="1" dirty="0">
                <a:solidFill>
                  <a:srgbClr val="FF0000"/>
                </a:solidFill>
                <a:latin typeface="Raleway" panose="020B0503030101060003" pitchFamily="34" charset="-18"/>
              </a:rPr>
              <a:t>70% </a:t>
            </a:r>
            <a:r>
              <a:rPr lang="pl-PL" sz="1200" dirty="0">
                <a:solidFill>
                  <a:schemeClr val="bg2">
                    <a:lumMod val="50000"/>
                  </a:schemeClr>
                </a:solidFill>
                <a:latin typeface="Raleway" panose="020B0503030101060003" pitchFamily="34" charset="-18"/>
              </a:rPr>
              <a:t>ogółu kupujących noclegi. </a:t>
            </a:r>
          </a:p>
          <a:p>
            <a:endParaRPr lang="pl-PL" sz="1200" dirty="0">
              <a:solidFill>
                <a:schemeClr val="bg2">
                  <a:lumMod val="50000"/>
                </a:schemeClr>
              </a:solidFill>
              <a:latin typeface="Raleway" panose="020B0503030101060003" pitchFamily="34" charset="-18"/>
            </a:endParaRPr>
          </a:p>
          <a:p>
            <a:r>
              <a:rPr lang="pl-PL" sz="1200" dirty="0">
                <a:solidFill>
                  <a:schemeClr val="tx1">
                    <a:lumMod val="50000"/>
                    <a:lumOff val="50000"/>
                  </a:schemeClr>
                </a:solidFill>
                <a:latin typeface="Raleway" panose="020B0503030101060003" pitchFamily="34" charset="-18"/>
              </a:rPr>
              <a:t>Obecnie </a:t>
            </a:r>
            <a:r>
              <a:rPr lang="pl-PL" sz="1200" b="1" dirty="0">
                <a:solidFill>
                  <a:srgbClr val="FF0000"/>
                </a:solidFill>
                <a:latin typeface="Raleway" panose="020B0503030101060003" pitchFamily="34" charset="-18"/>
              </a:rPr>
              <a:t>grupa turystów po 60 roku życia jest najdynamiczniej rozwijającym się segmentem rynku. </a:t>
            </a:r>
            <a:r>
              <a:rPr lang="pl-PL" sz="1200" dirty="0">
                <a:solidFill>
                  <a:schemeClr val="bg2">
                    <a:lumMod val="50000"/>
                  </a:schemeClr>
                </a:solidFill>
                <a:latin typeface="Raleway" panose="020B0503030101060003" pitchFamily="34" charset="-18"/>
              </a:rPr>
              <a:t>Badania jakościowe dają podpowiedź dotyczącą destynacji, którymi seniorzy mogą być szczególnie zainteresowani. Jest to przede wszystkim nieodkryta, </a:t>
            </a:r>
            <a:r>
              <a:rPr lang="pl-PL" sz="1200" b="1" dirty="0">
                <a:solidFill>
                  <a:srgbClr val="FF0000"/>
                </a:solidFill>
                <a:latin typeface="Raleway" panose="020B0503030101060003" pitchFamily="34" charset="-18"/>
              </a:rPr>
              <a:t>północno-wschodnia część regionu</a:t>
            </a:r>
            <a:r>
              <a:rPr lang="pl-PL" sz="1200" dirty="0">
                <a:solidFill>
                  <a:schemeClr val="bg2">
                    <a:lumMod val="50000"/>
                  </a:schemeClr>
                </a:solidFill>
                <a:latin typeface="Raleway" panose="020B0503030101060003" pitchFamily="34" charset="-18"/>
              </a:rPr>
              <a:t>, a więc destynacje pozycjonowane jako turystyczne produkty kulturowe, a przy tym tanie w świadomości odbiorców, co pokazują z kolei badania fokusowe. Potencjał mają tutaj również obszary </a:t>
            </a:r>
            <a:r>
              <a:rPr lang="pl-PL" sz="1200" b="1" dirty="0">
                <a:solidFill>
                  <a:srgbClr val="FF0000"/>
                </a:solidFill>
                <a:latin typeface="Raleway" panose="020B0503030101060003" pitchFamily="34" charset="-18"/>
              </a:rPr>
              <a:t>Roztocza i Polesia</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Eksperci uznają, że o klienta z Warszawy należy mocno zawalczyć eksponując wątki zdrowej żywności i </a:t>
            </a:r>
            <a:r>
              <a:rPr lang="pl-PL" sz="1200" b="1" dirty="0" err="1">
                <a:solidFill>
                  <a:srgbClr val="FF0000"/>
                </a:solidFill>
                <a:latin typeface="Raleway" panose="020B0503030101060003" pitchFamily="34" charset="-18"/>
              </a:rPr>
              <a:t>slowfood</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p:txBody>
      </p:sp>
      <p:pic>
        <p:nvPicPr>
          <p:cNvPr id="6" name="Obraz 5">
            <a:extLst>
              <a:ext uri="{FF2B5EF4-FFF2-40B4-BE49-F238E27FC236}">
                <a16:creationId xmlns:a16="http://schemas.microsoft.com/office/drawing/2014/main" id="{E41FBF68-2CC4-4166-9243-0BCEA943D8E6}"/>
              </a:ext>
            </a:extLst>
          </p:cNvPr>
          <p:cNvPicPr/>
          <p:nvPr/>
        </p:nvPicPr>
        <p:blipFill>
          <a:blip r:embed="rId3">
            <a:extLst>
              <a:ext uri="{28A0092B-C50C-407E-A947-70E740481C1C}">
                <a14:useLocalDpi xmlns:a14="http://schemas.microsoft.com/office/drawing/2010/main" val="0"/>
              </a:ext>
            </a:extLst>
          </a:blip>
          <a:stretch>
            <a:fillRect/>
          </a:stretch>
        </p:blipFill>
        <p:spPr>
          <a:xfrm>
            <a:off x="125730" y="2082481"/>
            <a:ext cx="6865620" cy="3070543"/>
          </a:xfrm>
          <a:prstGeom prst="rect">
            <a:avLst/>
          </a:prstGeom>
        </p:spPr>
      </p:pic>
    </p:spTree>
    <p:extLst>
      <p:ext uri="{BB962C8B-B14F-4D97-AF65-F5344CB8AC3E}">
        <p14:creationId xmlns:p14="http://schemas.microsoft.com/office/powerpoint/2010/main" val="502211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Turyści biznesowi</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5426"/>
            <a:ext cx="4237489" cy="4893647"/>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Podróżujący w celach biznesowych coraz częściej łączą pracę z wyjazdem wypoczynkowym. Zjawisko to określane jako </a:t>
            </a:r>
            <a:r>
              <a:rPr lang="pl-PL" sz="1200" b="1" dirty="0" err="1">
                <a:solidFill>
                  <a:srgbClr val="FF0000"/>
                </a:solidFill>
                <a:latin typeface="Raleway" panose="020B0503030101060003" pitchFamily="34" charset="-18"/>
              </a:rPr>
              <a:t>bleisure</a:t>
            </a:r>
            <a:r>
              <a:rPr lang="pl-PL" sz="1200" dirty="0">
                <a:solidFill>
                  <a:schemeClr val="bg2">
                    <a:lumMod val="50000"/>
                  </a:schemeClr>
                </a:solidFill>
                <a:latin typeface="Raleway" panose="020B0503030101060003" pitchFamily="34" charset="-18"/>
              </a:rPr>
              <a:t> (połączenia słów "business" i "</a:t>
            </a:r>
            <a:r>
              <a:rPr lang="pl-PL" sz="1200" dirty="0" err="1">
                <a:solidFill>
                  <a:schemeClr val="bg2">
                    <a:lumMod val="50000"/>
                  </a:schemeClr>
                </a:solidFill>
                <a:latin typeface="Raleway" panose="020B0503030101060003" pitchFamily="34" charset="-18"/>
              </a:rPr>
              <a:t>leisure</a:t>
            </a:r>
            <a:r>
              <a:rPr lang="pl-PL" sz="1200" dirty="0">
                <a:solidFill>
                  <a:schemeClr val="bg2">
                    <a:lumMod val="50000"/>
                  </a:schemeClr>
                </a:solidFill>
                <a:latin typeface="Raleway" panose="020B0503030101060003" pitchFamily="34" charset="-18"/>
              </a:rPr>
              <a:t>") tzn. praca powiązana z urlopem. Badanie przeprowadzone przez firmę </a:t>
            </a:r>
            <a:r>
              <a:rPr lang="pl-PL" sz="1200" dirty="0" err="1">
                <a:solidFill>
                  <a:schemeClr val="bg2">
                    <a:lumMod val="50000"/>
                  </a:schemeClr>
                </a:solidFill>
                <a:latin typeface="Raleway" panose="020B0503030101060003" pitchFamily="34" charset="-18"/>
              </a:rPr>
              <a:t>Egencia</a:t>
            </a:r>
            <a:r>
              <a:rPr lang="pl-PL" sz="1200" dirty="0">
                <a:solidFill>
                  <a:schemeClr val="bg2">
                    <a:lumMod val="50000"/>
                  </a:schemeClr>
                </a:solidFill>
                <a:latin typeface="Raleway" panose="020B0503030101060003" pitchFamily="34" charset="-18"/>
              </a:rPr>
              <a:t> na potrzeby raportu „</a:t>
            </a:r>
            <a:r>
              <a:rPr lang="pl-PL" sz="1200" dirty="0" err="1">
                <a:solidFill>
                  <a:schemeClr val="bg2">
                    <a:lumMod val="50000"/>
                  </a:schemeClr>
                </a:solidFill>
                <a:latin typeface="Raleway" panose="020B0503030101060003" pitchFamily="34" charset="-18"/>
              </a:rPr>
              <a:t>Bleisure</a:t>
            </a:r>
            <a:r>
              <a:rPr lang="pl-PL" sz="1200" dirty="0">
                <a:solidFill>
                  <a:schemeClr val="bg2">
                    <a:lumMod val="50000"/>
                  </a:schemeClr>
                </a:solidFill>
                <a:latin typeface="Raleway" panose="020B0503030101060003" pitchFamily="34" charset="-18"/>
              </a:rPr>
              <a:t> </a:t>
            </a:r>
            <a:r>
              <a:rPr lang="pl-PL" sz="1200" dirty="0" err="1">
                <a:solidFill>
                  <a:schemeClr val="bg2">
                    <a:lumMod val="50000"/>
                  </a:schemeClr>
                </a:solidFill>
                <a:latin typeface="Raleway" panose="020B0503030101060003" pitchFamily="34" charset="-18"/>
              </a:rPr>
              <a:t>Trends</a:t>
            </a:r>
            <a:r>
              <a:rPr lang="pl-PL" sz="1200" dirty="0">
                <a:solidFill>
                  <a:schemeClr val="bg2">
                    <a:lumMod val="50000"/>
                  </a:schemeClr>
                </a:solidFill>
                <a:latin typeface="Raleway" panose="020B0503030101060003" pitchFamily="34" charset="-18"/>
              </a:rPr>
              <a:t> Report” pokazuje, że około </a:t>
            </a:r>
            <a:r>
              <a:rPr lang="pl-PL" sz="1200" b="1" dirty="0">
                <a:solidFill>
                  <a:srgbClr val="FF0000"/>
                </a:solidFill>
                <a:latin typeface="Raleway" panose="020B0503030101060003" pitchFamily="34" charset="-18"/>
              </a:rPr>
              <a:t>68% podróżujących łączy wyjazdy biznesowe z wypoczynkowymi przynajmniej raz w roku</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W lubelskim działa ok. 100 hoteli oferujących zaplecze konferencyjne.</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Liczba spotkań i wydarzeń biznesowych w Lublinie:</a:t>
            </a:r>
          </a:p>
          <a:p>
            <a:endParaRPr lang="pl-PL" sz="1200" dirty="0">
              <a:solidFill>
                <a:schemeClr val="bg2">
                  <a:lumMod val="50000"/>
                </a:schemeClr>
              </a:solidFill>
              <a:latin typeface="Raleway" panose="020B0503030101060003" pitchFamily="34" charset="-18"/>
            </a:endParaRPr>
          </a:p>
          <a:p>
            <a:r>
              <a:rPr lang="pl-PL" b="1" dirty="0">
                <a:solidFill>
                  <a:srgbClr val="FF0000"/>
                </a:solidFill>
                <a:latin typeface="Raleway" panose="020B0503030101060003" pitchFamily="34" charset="-18"/>
              </a:rPr>
              <a:t>2425</a:t>
            </a:r>
            <a:r>
              <a:rPr lang="pl-PL" sz="1200" dirty="0">
                <a:solidFill>
                  <a:schemeClr val="bg2">
                    <a:lumMod val="50000"/>
                  </a:schemeClr>
                </a:solidFill>
                <a:latin typeface="Raleway" panose="020B0503030101060003" pitchFamily="34" charset="-18"/>
              </a:rPr>
              <a:t> w 2018 r.</a:t>
            </a:r>
          </a:p>
          <a:p>
            <a:endParaRPr lang="pl-PL" sz="1200" dirty="0">
              <a:solidFill>
                <a:schemeClr val="bg2">
                  <a:lumMod val="50000"/>
                </a:schemeClr>
              </a:solidFill>
              <a:latin typeface="Raleway" panose="020B0503030101060003" pitchFamily="34" charset="-18"/>
            </a:endParaRPr>
          </a:p>
          <a:p>
            <a:r>
              <a:rPr lang="pl-PL" sz="1600" b="1" dirty="0">
                <a:solidFill>
                  <a:srgbClr val="FF0000"/>
                </a:solidFill>
                <a:latin typeface="Raleway" panose="020B0503030101060003" pitchFamily="34" charset="-18"/>
              </a:rPr>
              <a:t>1825</a:t>
            </a:r>
            <a:r>
              <a:rPr lang="pl-PL" sz="1200" dirty="0">
                <a:solidFill>
                  <a:schemeClr val="bg2">
                    <a:lumMod val="50000"/>
                  </a:schemeClr>
                </a:solidFill>
                <a:latin typeface="Raleway" panose="020B0503030101060003" pitchFamily="34" charset="-18"/>
              </a:rPr>
              <a:t> w 2017 r.</a:t>
            </a:r>
          </a:p>
          <a:p>
            <a:endParaRPr lang="pl-PL" sz="1200" dirty="0">
              <a:solidFill>
                <a:schemeClr val="bg2">
                  <a:lumMod val="50000"/>
                </a:schemeClr>
              </a:solidFill>
              <a:latin typeface="Raleway" panose="020B0503030101060003" pitchFamily="34" charset="-18"/>
            </a:endParaRPr>
          </a:p>
          <a:p>
            <a:r>
              <a:rPr lang="pl-PL" sz="1400" b="1" dirty="0">
                <a:solidFill>
                  <a:srgbClr val="FF0000"/>
                </a:solidFill>
                <a:latin typeface="Raleway" panose="020B0503030101060003" pitchFamily="34" charset="-18"/>
              </a:rPr>
              <a:t>500</a:t>
            </a:r>
            <a:r>
              <a:rPr lang="pl-PL" sz="1200" dirty="0">
                <a:solidFill>
                  <a:schemeClr val="bg2">
                    <a:lumMod val="50000"/>
                  </a:schemeClr>
                </a:solidFill>
                <a:latin typeface="Raleway" panose="020B0503030101060003" pitchFamily="34" charset="-18"/>
              </a:rPr>
              <a:t> w 2015 r.</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p:txBody>
      </p:sp>
      <p:pic>
        <p:nvPicPr>
          <p:cNvPr id="3" name="Obraz 2">
            <a:extLst>
              <a:ext uri="{FF2B5EF4-FFF2-40B4-BE49-F238E27FC236}">
                <a16:creationId xmlns:a16="http://schemas.microsoft.com/office/drawing/2014/main" id="{0DB0F391-22E0-4A38-954B-4CAA69DF0DB2}"/>
              </a:ext>
            </a:extLst>
          </p:cNvPr>
          <p:cNvPicPr>
            <a:picLocks noChangeAspect="1"/>
          </p:cNvPicPr>
          <p:nvPr/>
        </p:nvPicPr>
        <p:blipFill>
          <a:blip r:embed="rId3"/>
          <a:stretch>
            <a:fillRect/>
          </a:stretch>
        </p:blipFill>
        <p:spPr>
          <a:xfrm>
            <a:off x="292621" y="1495426"/>
            <a:ext cx="6797605" cy="4074678"/>
          </a:xfrm>
          <a:prstGeom prst="rect">
            <a:avLst/>
          </a:prstGeom>
        </p:spPr>
      </p:pic>
      <p:pic>
        <p:nvPicPr>
          <p:cNvPr id="4" name="Obraz 3">
            <a:extLst>
              <a:ext uri="{FF2B5EF4-FFF2-40B4-BE49-F238E27FC236}">
                <a16:creationId xmlns:a16="http://schemas.microsoft.com/office/drawing/2014/main" id="{ED7C1E08-0315-4DE0-956E-32630C665843}"/>
              </a:ext>
            </a:extLst>
          </p:cNvPr>
          <p:cNvPicPr>
            <a:picLocks noChangeAspect="1"/>
          </p:cNvPicPr>
          <p:nvPr/>
        </p:nvPicPr>
        <p:blipFill>
          <a:blip r:embed="rId4"/>
          <a:stretch>
            <a:fillRect/>
          </a:stretch>
        </p:blipFill>
        <p:spPr>
          <a:xfrm>
            <a:off x="1579965" y="5743575"/>
            <a:ext cx="3571063" cy="1036400"/>
          </a:xfrm>
          <a:prstGeom prst="rect">
            <a:avLst/>
          </a:prstGeom>
        </p:spPr>
      </p:pic>
    </p:spTree>
    <p:extLst>
      <p:ext uri="{BB962C8B-B14F-4D97-AF65-F5344CB8AC3E}">
        <p14:creationId xmlns:p14="http://schemas.microsoft.com/office/powerpoint/2010/main" val="1793367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Źródła informacji</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5426"/>
            <a:ext cx="4237489" cy="3231654"/>
          </a:xfrm>
          <a:prstGeom prst="rect">
            <a:avLst/>
          </a:prstGeom>
          <a:noFill/>
        </p:spPr>
        <p:txBody>
          <a:bodyPr wrap="square" rtlCol="0">
            <a:spAutoFit/>
          </a:bodyPr>
          <a:lstStyle/>
          <a:p>
            <a:r>
              <a:rPr lang="pl-PL" sz="1200" b="1" dirty="0">
                <a:solidFill>
                  <a:srgbClr val="FF0000"/>
                </a:solidFill>
                <a:latin typeface="Raleway" panose="020B0503030101060003" pitchFamily="34" charset="-18"/>
              </a:rPr>
              <a:t>W lipcu 2018 r. ponad 16 mln użytkowników sieci w Polsce odwiedziło strony WWW o tematyce turystycznej</a:t>
            </a:r>
            <a:r>
              <a:rPr lang="pl-PL" sz="1200" dirty="0">
                <a:solidFill>
                  <a:schemeClr val="bg2">
                    <a:lumMod val="50000"/>
                  </a:schemeClr>
                </a:solidFill>
                <a:latin typeface="Raleway" panose="020B0503030101060003" pitchFamily="34" charset="-18"/>
              </a:rPr>
              <a:t>. Liczba wszystkich internautów w Polsce w lipcu 2018 r. wyniosła ogółem 26,9 mln osób co pokazuje, że ponad połowa Internautów planuje urlopy wykorzystując strony o tematyce turystycznej. </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Jeżeli badani turyści zapamiętywali promocję turystyczną regionu, to zapamiętywali promocję internetową.</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Internet traktowali jako najbardziej wiarygodne źródło.</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W badaniach fokusowych spontanicznie podejmowano temat nowoczesnych kanałów promocji.</a:t>
            </a:r>
          </a:p>
        </p:txBody>
      </p:sp>
      <p:pic>
        <p:nvPicPr>
          <p:cNvPr id="5" name="Obraz 4">
            <a:extLst>
              <a:ext uri="{FF2B5EF4-FFF2-40B4-BE49-F238E27FC236}">
                <a16:creationId xmlns:a16="http://schemas.microsoft.com/office/drawing/2014/main" id="{DA14B314-9A44-4D56-A135-833EB43477EA}"/>
              </a:ext>
            </a:extLst>
          </p:cNvPr>
          <p:cNvPicPr/>
          <p:nvPr/>
        </p:nvPicPr>
        <p:blipFill>
          <a:blip r:embed="rId3">
            <a:extLst>
              <a:ext uri="{28A0092B-C50C-407E-A947-70E740481C1C}">
                <a14:useLocalDpi xmlns:a14="http://schemas.microsoft.com/office/drawing/2010/main" val="0"/>
              </a:ext>
            </a:extLst>
          </a:blip>
          <a:stretch>
            <a:fillRect/>
          </a:stretch>
        </p:blipFill>
        <p:spPr>
          <a:xfrm>
            <a:off x="476251" y="1772425"/>
            <a:ext cx="5854456" cy="1685831"/>
          </a:xfrm>
          <a:prstGeom prst="rect">
            <a:avLst/>
          </a:prstGeom>
        </p:spPr>
      </p:pic>
      <p:sp>
        <p:nvSpPr>
          <p:cNvPr id="6" name="pole tekstowe 5">
            <a:extLst>
              <a:ext uri="{FF2B5EF4-FFF2-40B4-BE49-F238E27FC236}">
                <a16:creationId xmlns:a16="http://schemas.microsoft.com/office/drawing/2014/main" id="{39C4168D-4CC7-4F70-A608-4F4238E067C7}"/>
              </a:ext>
            </a:extLst>
          </p:cNvPr>
          <p:cNvSpPr txBox="1"/>
          <p:nvPr/>
        </p:nvSpPr>
        <p:spPr>
          <a:xfrm>
            <a:off x="476251" y="3844179"/>
            <a:ext cx="6085914" cy="2400657"/>
          </a:xfrm>
          <a:prstGeom prst="rect">
            <a:avLst/>
          </a:prstGeom>
          <a:noFill/>
        </p:spPr>
        <p:txBody>
          <a:bodyPr wrap="square" rtlCol="0">
            <a:spAutoFit/>
          </a:bodyPr>
          <a:lstStyle/>
          <a:p>
            <a:pPr algn="just"/>
            <a:r>
              <a:rPr lang="pl-PL" sz="1400" b="1" dirty="0">
                <a:solidFill>
                  <a:srgbClr val="FF0000"/>
                </a:solidFill>
                <a:latin typeface="Raleway" panose="020B0503030101060003" pitchFamily="34" charset="-18"/>
              </a:rPr>
              <a:t>Jak aktywni turystycznie oceniają promocję</a:t>
            </a:r>
            <a:r>
              <a:rPr lang="pl-PL" sz="1400" b="1" dirty="0">
                <a:solidFill>
                  <a:schemeClr val="bg2">
                    <a:lumMod val="50000"/>
                  </a:schemeClr>
                </a:solidFill>
                <a:latin typeface="Raleway" panose="020B0503030101060003" pitchFamily="34" charset="-18"/>
              </a:rPr>
              <a:t>?</a:t>
            </a:r>
          </a:p>
          <a:p>
            <a:pPr marL="171450" indent="-171450" algn="just">
              <a:buFont typeface="Arial" panose="020B0604020202020204" pitchFamily="34" charset="0"/>
              <a:buChar char="•"/>
            </a:pPr>
            <a:r>
              <a:rPr lang="pl-PL" sz="1400" dirty="0">
                <a:solidFill>
                  <a:schemeClr val="bg2">
                    <a:lumMod val="50000"/>
                  </a:schemeClr>
                </a:solidFill>
                <a:latin typeface="Raleway" panose="020B0503030101060003" pitchFamily="34" charset="-18"/>
              </a:rPr>
              <a:t>Lublin i długo nic</a:t>
            </a:r>
          </a:p>
          <a:p>
            <a:pPr marL="171450" indent="-171450" algn="just">
              <a:buFont typeface="Arial" panose="020B0604020202020204" pitchFamily="34" charset="0"/>
              <a:buChar char="•"/>
            </a:pPr>
            <a:r>
              <a:rPr lang="pl-PL" sz="1400" dirty="0">
                <a:solidFill>
                  <a:schemeClr val="bg2">
                    <a:lumMod val="50000"/>
                  </a:schemeClr>
                </a:solidFill>
                <a:latin typeface="Raleway" panose="020B0503030101060003" pitchFamily="34" charset="-18"/>
              </a:rPr>
              <a:t>Schemat i powierzchowność</a:t>
            </a:r>
          </a:p>
          <a:p>
            <a:pPr marL="171450" indent="-171450" algn="just">
              <a:buFont typeface="Arial" panose="020B0604020202020204" pitchFamily="34" charset="0"/>
              <a:buChar char="•"/>
            </a:pPr>
            <a:r>
              <a:rPr lang="pl-PL" sz="1400" dirty="0">
                <a:solidFill>
                  <a:schemeClr val="bg2">
                    <a:lumMod val="50000"/>
                  </a:schemeClr>
                </a:solidFill>
                <a:latin typeface="Raleway" panose="020B0503030101060003" pitchFamily="34" charset="-18"/>
              </a:rPr>
              <a:t>Tradycyjne nośniki</a:t>
            </a:r>
          </a:p>
          <a:p>
            <a:pPr marL="171450" indent="-171450" algn="just">
              <a:buFont typeface="Arial" panose="020B0604020202020204" pitchFamily="34" charset="0"/>
              <a:buChar char="•"/>
            </a:pPr>
            <a:r>
              <a:rPr lang="pl-PL" sz="1400" dirty="0">
                <a:solidFill>
                  <a:schemeClr val="bg2">
                    <a:lumMod val="50000"/>
                  </a:schemeClr>
                </a:solidFill>
                <a:latin typeface="Raleway" panose="020B0503030101060003" pitchFamily="34" charset="-18"/>
              </a:rPr>
              <a:t>Słabe pozycjonowanie</a:t>
            </a:r>
          </a:p>
          <a:p>
            <a:pPr marL="171450" indent="-171450" algn="just">
              <a:buFont typeface="Arial" panose="020B0604020202020204" pitchFamily="34" charset="0"/>
              <a:buChar char="•"/>
            </a:pPr>
            <a:r>
              <a:rPr lang="pl-PL" sz="1400" dirty="0">
                <a:solidFill>
                  <a:schemeClr val="bg2">
                    <a:lumMod val="50000"/>
                  </a:schemeClr>
                </a:solidFill>
                <a:latin typeface="Raleway" panose="020B0503030101060003" pitchFamily="34" charset="-18"/>
              </a:rPr>
              <a:t>Brak koordynacji</a:t>
            </a:r>
          </a:p>
          <a:p>
            <a:pPr marL="171450" indent="-171450" algn="just">
              <a:buFont typeface="Arial" panose="020B0604020202020204" pitchFamily="34" charset="0"/>
              <a:buChar char="•"/>
            </a:pPr>
            <a:r>
              <a:rPr lang="pl-PL" sz="1400" dirty="0">
                <a:solidFill>
                  <a:schemeClr val="bg2">
                    <a:lumMod val="50000"/>
                  </a:schemeClr>
                </a:solidFill>
                <a:latin typeface="Raleway" panose="020B0503030101060003" pitchFamily="34" charset="-18"/>
              </a:rPr>
              <a:t>Zgrane pomysły</a:t>
            </a:r>
          </a:p>
          <a:p>
            <a:pPr marL="171450" indent="-171450" algn="just">
              <a:buFont typeface="Arial" panose="020B0604020202020204" pitchFamily="34" charset="0"/>
              <a:buChar char="•"/>
            </a:pPr>
            <a:r>
              <a:rPr lang="pl-PL" sz="1400" dirty="0">
                <a:solidFill>
                  <a:schemeClr val="bg2">
                    <a:lumMod val="50000"/>
                  </a:schemeClr>
                </a:solidFill>
                <a:latin typeface="Raleway" panose="020B0503030101060003" pitchFamily="34" charset="-18"/>
              </a:rPr>
              <a:t>Brak autentyczności</a:t>
            </a:r>
          </a:p>
          <a:p>
            <a:pPr marL="171450" indent="-171450" algn="just">
              <a:buFont typeface="Arial" panose="020B0604020202020204" pitchFamily="34" charset="0"/>
              <a:buChar char="•"/>
            </a:pPr>
            <a:r>
              <a:rPr lang="pl-PL" sz="1400" dirty="0">
                <a:solidFill>
                  <a:schemeClr val="bg2">
                    <a:lumMod val="50000"/>
                  </a:schemeClr>
                </a:solidFill>
                <a:latin typeface="Raleway" panose="020B0503030101060003" pitchFamily="34" charset="-18"/>
              </a:rPr>
              <a:t>Niemobilne strony internetowe</a:t>
            </a:r>
          </a:p>
          <a:p>
            <a:pPr marL="171450" indent="-171450" algn="just">
              <a:buFont typeface="Arial" panose="020B0604020202020204" pitchFamily="34" charset="0"/>
              <a:buChar char="•"/>
            </a:pPr>
            <a:endParaRPr lang="pl-PL" sz="1200" dirty="0">
              <a:solidFill>
                <a:schemeClr val="bg2">
                  <a:lumMod val="50000"/>
                </a:schemeClr>
              </a:solidFill>
              <a:latin typeface="Raleway" panose="020B0503030101060003" pitchFamily="34" charset="-18"/>
            </a:endParaRPr>
          </a:p>
          <a:p>
            <a:pPr algn="just"/>
            <a:r>
              <a:rPr lang="pl-PL" sz="1200" dirty="0">
                <a:solidFill>
                  <a:schemeClr val="bg2">
                    <a:lumMod val="50000"/>
                  </a:schemeClr>
                </a:solidFill>
                <a:latin typeface="Raleway" panose="020B0503030101060003" pitchFamily="34" charset="-18"/>
              </a:rPr>
              <a:t> </a:t>
            </a:r>
          </a:p>
        </p:txBody>
      </p:sp>
    </p:spTree>
    <p:extLst>
      <p:ext uri="{BB962C8B-B14F-4D97-AF65-F5344CB8AC3E}">
        <p14:creationId xmlns:p14="http://schemas.microsoft.com/office/powerpoint/2010/main" val="2206956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Oczekiwania względem przekazu</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60505" y="1623172"/>
            <a:ext cx="4237489" cy="3877985"/>
          </a:xfrm>
          <a:prstGeom prst="rect">
            <a:avLst/>
          </a:prstGeom>
          <a:noFill/>
        </p:spPr>
        <p:txBody>
          <a:bodyPr wrap="square" rtlCol="0">
            <a:spAutoFit/>
          </a:bodyPr>
          <a:lstStyle/>
          <a:p>
            <a:r>
              <a:rPr lang="pl-PL" sz="1400" dirty="0">
                <a:solidFill>
                  <a:srgbClr val="FF0000"/>
                </a:solidFill>
                <a:latin typeface="Raleway" panose="020B0503030101060003" pitchFamily="34" charset="-18"/>
              </a:rPr>
              <a:t>Autentyczność, gdzie jej szukać</a:t>
            </a:r>
            <a:r>
              <a:rPr lang="pl-PL" sz="1400" dirty="0">
                <a:solidFill>
                  <a:schemeClr val="bg2">
                    <a:lumMod val="50000"/>
                  </a:schemeClr>
                </a:solidFill>
                <a:latin typeface="Raleway" panose="020B0503030101060003" pitchFamily="34" charset="-18"/>
              </a:rPr>
              <a:t>. Jakich motywów brakuje w promocji:</a:t>
            </a:r>
          </a:p>
          <a:p>
            <a:endParaRPr lang="pl-PL" sz="1400" dirty="0">
              <a:solidFill>
                <a:schemeClr val="bg2">
                  <a:lumMod val="50000"/>
                </a:schemeClr>
              </a:solidFill>
              <a:latin typeface="Raleway" panose="020B0503030101060003" pitchFamily="34" charset="-18"/>
            </a:endParaRPr>
          </a:p>
          <a:p>
            <a:r>
              <a:rPr lang="pl-PL" sz="1400" dirty="0">
                <a:solidFill>
                  <a:schemeClr val="bg2">
                    <a:lumMod val="50000"/>
                  </a:schemeClr>
                </a:solidFill>
                <a:latin typeface="Raleway" panose="020B0503030101060003" pitchFamily="34" charset="-18"/>
              </a:rPr>
              <a:t>• Klimatu kameralnego Starego Miasta w Lublinie;</a:t>
            </a:r>
          </a:p>
          <a:p>
            <a:r>
              <a:rPr lang="pl-PL" sz="1400" dirty="0">
                <a:solidFill>
                  <a:schemeClr val="bg2">
                    <a:lumMod val="50000"/>
                  </a:schemeClr>
                </a:solidFill>
                <a:latin typeface="Raleway" panose="020B0503030101060003" pitchFamily="34" charset="-18"/>
              </a:rPr>
              <a:t>• Kobiet „kręcących” sękacze, albo lepiących pierogi oraz „chłopów” podnoszących w toaście butelkę lokalnego piwa;</a:t>
            </a:r>
          </a:p>
          <a:p>
            <a:r>
              <a:rPr lang="pl-PL" sz="1400" dirty="0">
                <a:solidFill>
                  <a:schemeClr val="bg2">
                    <a:lumMod val="50000"/>
                  </a:schemeClr>
                </a:solidFill>
                <a:latin typeface="Raleway" panose="020B0503030101060003" pitchFamily="34" charset="-18"/>
              </a:rPr>
              <a:t>• Bociana na „co drugim” domu;</a:t>
            </a:r>
          </a:p>
          <a:p>
            <a:r>
              <a:rPr lang="pl-PL" sz="1400" dirty="0">
                <a:solidFill>
                  <a:schemeClr val="bg2">
                    <a:lumMod val="50000"/>
                  </a:schemeClr>
                </a:solidFill>
                <a:latin typeface="Raleway" panose="020B0503030101060003" pitchFamily="34" charset="-18"/>
              </a:rPr>
              <a:t>• Drzewa owocowe przy drogach;</a:t>
            </a:r>
          </a:p>
          <a:p>
            <a:r>
              <a:rPr lang="pl-PL" sz="1400" dirty="0">
                <a:solidFill>
                  <a:schemeClr val="bg2">
                    <a:lumMod val="50000"/>
                  </a:schemeClr>
                </a:solidFill>
                <a:latin typeface="Raleway" panose="020B0503030101060003" pitchFamily="34" charset="-18"/>
              </a:rPr>
              <a:t>• Raki, krowy pijące wprost z rzeki;</a:t>
            </a:r>
          </a:p>
          <a:p>
            <a:r>
              <a:rPr lang="pl-PL" sz="1400" dirty="0">
                <a:solidFill>
                  <a:schemeClr val="bg2">
                    <a:lumMod val="50000"/>
                  </a:schemeClr>
                </a:solidFill>
                <a:latin typeface="Raleway" panose="020B0503030101060003" pitchFamily="34" charset="-18"/>
              </a:rPr>
              <a:t>• Zapadanie się w mchu;</a:t>
            </a:r>
          </a:p>
          <a:p>
            <a:r>
              <a:rPr lang="pl-PL" sz="1400" dirty="0">
                <a:solidFill>
                  <a:schemeClr val="bg2">
                    <a:lumMod val="50000"/>
                  </a:schemeClr>
                </a:solidFill>
                <a:latin typeface="Raleway" panose="020B0503030101060003" pitchFamily="34" charset="-18"/>
              </a:rPr>
              <a:t>• Stare polne cmentarze;</a:t>
            </a:r>
          </a:p>
          <a:p>
            <a:r>
              <a:rPr lang="pl-PL" sz="1400" dirty="0">
                <a:solidFill>
                  <a:schemeClr val="bg2">
                    <a:lumMod val="50000"/>
                  </a:schemeClr>
                </a:solidFill>
                <a:latin typeface="Raleway" panose="020B0503030101060003" pitchFamily="34" charset="-18"/>
              </a:rPr>
              <a:t>• Różnorodność kulturowa i narodowościowa;</a:t>
            </a:r>
          </a:p>
          <a:p>
            <a:r>
              <a:rPr lang="pl-PL" sz="1400" dirty="0">
                <a:solidFill>
                  <a:schemeClr val="bg2">
                    <a:lumMod val="50000"/>
                  </a:schemeClr>
                </a:solidFill>
                <a:latin typeface="Raleway" panose="020B0503030101060003" pitchFamily="34" charset="-18"/>
              </a:rPr>
              <a:t>• Bezpieczeństwo i przyjacielskie nastawienie mieszkańców.</a:t>
            </a: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p:txBody>
      </p:sp>
      <p:sp>
        <p:nvSpPr>
          <p:cNvPr id="6" name="pole tekstowe 5">
            <a:extLst>
              <a:ext uri="{FF2B5EF4-FFF2-40B4-BE49-F238E27FC236}">
                <a16:creationId xmlns:a16="http://schemas.microsoft.com/office/drawing/2014/main" id="{39C4168D-4CC7-4F70-A608-4F4238E067C7}"/>
              </a:ext>
            </a:extLst>
          </p:cNvPr>
          <p:cNvSpPr txBox="1"/>
          <p:nvPr/>
        </p:nvSpPr>
        <p:spPr>
          <a:xfrm>
            <a:off x="399495" y="1735123"/>
            <a:ext cx="6332293" cy="3970318"/>
          </a:xfrm>
          <a:prstGeom prst="rect">
            <a:avLst/>
          </a:prstGeom>
          <a:noFill/>
        </p:spPr>
        <p:txBody>
          <a:bodyPr wrap="square" rtlCol="0">
            <a:spAutoFit/>
          </a:bodyPr>
          <a:lstStyle/>
          <a:p>
            <a:pPr algn="just"/>
            <a:r>
              <a:rPr lang="pl-PL" sz="1200" dirty="0">
                <a:solidFill>
                  <a:schemeClr val="bg2">
                    <a:lumMod val="50000"/>
                  </a:schemeClr>
                </a:solidFill>
                <a:latin typeface="Raleway" panose="020B0503030101060003" pitchFamily="34" charset="-18"/>
              </a:rPr>
              <a:t>Odwiedziliśmy ten słynny wąwóz, który zobaczyliśmy w Internecie, </a:t>
            </a:r>
            <a:r>
              <a:rPr lang="pl-PL" sz="1200" dirty="0">
                <a:solidFill>
                  <a:srgbClr val="FF0000"/>
                </a:solidFill>
                <a:latin typeface="Raleway" panose="020B0503030101060003" pitchFamily="34" charset="-18"/>
              </a:rPr>
              <a:t>generalnie </a:t>
            </a:r>
            <a:r>
              <a:rPr lang="pl-PL" sz="1200" b="1" dirty="0">
                <a:solidFill>
                  <a:srgbClr val="FF0000"/>
                </a:solidFill>
                <a:latin typeface="Raleway" panose="020B0503030101060003" pitchFamily="34" charset="-18"/>
              </a:rPr>
              <a:t>wszystko ściągamy z Internetu i tak planujemy generalnie 100%</a:t>
            </a:r>
            <a:r>
              <a:rPr lang="pl-PL" sz="1200" dirty="0">
                <a:solidFill>
                  <a:schemeClr val="bg2">
                    <a:lumMod val="50000"/>
                  </a:schemeClr>
                </a:solidFill>
                <a:latin typeface="Raleway" panose="020B0503030101060003" pitchFamily="34" charset="-18"/>
              </a:rPr>
              <a:t>. Wszystko jest oglądane w Internecie, gdzie możemy, co możemy i to realizujemy.</a:t>
            </a:r>
          </a:p>
          <a:p>
            <a:pPr algn="r"/>
            <a:endParaRPr lang="pl-PL" sz="1200" dirty="0">
              <a:solidFill>
                <a:schemeClr val="bg2">
                  <a:lumMod val="50000"/>
                </a:schemeClr>
              </a:solidFill>
              <a:latin typeface="Raleway" panose="020B0503030101060003" pitchFamily="34" charset="-18"/>
            </a:endParaRPr>
          </a:p>
          <a:p>
            <a:pPr algn="r"/>
            <a:r>
              <a:rPr lang="pl-PL" sz="1200" dirty="0">
                <a:solidFill>
                  <a:schemeClr val="bg2">
                    <a:lumMod val="50000"/>
                  </a:schemeClr>
                </a:solidFill>
                <a:latin typeface="Raleway" panose="020B0503030101060003" pitchFamily="34" charset="-18"/>
              </a:rPr>
              <a:t>[mężczyzna, 35 lat, świętokrzyskie, turysta rodzinny]</a:t>
            </a:r>
          </a:p>
          <a:p>
            <a:pPr algn="just"/>
            <a:endParaRPr lang="pl-PL" sz="1200" dirty="0">
              <a:solidFill>
                <a:schemeClr val="bg2">
                  <a:lumMod val="50000"/>
                </a:schemeClr>
              </a:solidFill>
              <a:latin typeface="Raleway" panose="020B0503030101060003" pitchFamily="34" charset="-18"/>
            </a:endParaRPr>
          </a:p>
          <a:p>
            <a:pPr algn="just"/>
            <a:r>
              <a:rPr lang="pl-PL" sz="1200" dirty="0">
                <a:solidFill>
                  <a:schemeClr val="bg2">
                    <a:lumMod val="50000"/>
                  </a:schemeClr>
                </a:solidFill>
                <a:latin typeface="Raleway" panose="020B0503030101060003" pitchFamily="34" charset="-18"/>
              </a:rPr>
              <a:t>Jeżeli ja – dajmy na to – jestem w Lublinie na Krakowskim Przedmieściu i widzę 47 odznaczeń w jakiejś knajpie, to ja tam pójdę. (…) </a:t>
            </a:r>
            <a:r>
              <a:rPr lang="pl-PL" sz="1200" b="1" dirty="0">
                <a:solidFill>
                  <a:srgbClr val="FF0000"/>
                </a:solidFill>
                <a:latin typeface="Raleway" panose="020B0503030101060003" pitchFamily="34" charset="-18"/>
              </a:rPr>
              <a:t>Ja nie czytam przewodników, ja mam swój przewodnik – Samsunga</a:t>
            </a:r>
            <a:r>
              <a:rPr lang="pl-PL" sz="1200" dirty="0">
                <a:solidFill>
                  <a:schemeClr val="bg2">
                    <a:lumMod val="50000"/>
                  </a:schemeClr>
                </a:solidFill>
                <a:latin typeface="Raleway" panose="020B0503030101060003" pitchFamily="34" charset="-18"/>
              </a:rPr>
              <a:t>. Ja staję, loguję się w swoją lokalizację i tam mi wszystko pokazuje, co warto, czego nie warto. </a:t>
            </a:r>
          </a:p>
          <a:p>
            <a:pPr algn="just"/>
            <a:endParaRPr lang="pl-PL" sz="1200" dirty="0">
              <a:solidFill>
                <a:schemeClr val="bg2">
                  <a:lumMod val="50000"/>
                </a:schemeClr>
              </a:solidFill>
              <a:latin typeface="Raleway" panose="020B0503030101060003" pitchFamily="34" charset="-18"/>
            </a:endParaRPr>
          </a:p>
          <a:p>
            <a:pPr algn="just"/>
            <a:r>
              <a:rPr lang="pl-PL" sz="1200" dirty="0">
                <a:solidFill>
                  <a:schemeClr val="bg2">
                    <a:lumMod val="50000"/>
                  </a:schemeClr>
                </a:solidFill>
                <a:latin typeface="Raleway" panose="020B0503030101060003" pitchFamily="34" charset="-18"/>
              </a:rPr>
              <a:t>Ma być czysta, rzetelna informacja, jeżeli ja zobaczę kolesia w trolejbusie, który jedzie ze smartfonem i pokazuje mi, że on rzeczywiście jest w tym trolejbusie w Lublinie i coś mnie tam zaciekawi, to </a:t>
            </a:r>
            <a:r>
              <a:rPr lang="pl-PL" sz="1200" b="1" dirty="0">
                <a:solidFill>
                  <a:srgbClr val="FF0000"/>
                </a:solidFill>
                <a:latin typeface="Raleway" panose="020B0503030101060003" pitchFamily="34" charset="-18"/>
              </a:rPr>
              <a:t>ja odnajdę ten trolejbus i ja wsiądę i pojadę tak jak on, bo ja to będę widziała</a:t>
            </a:r>
            <a:r>
              <a:rPr lang="pl-PL" sz="1200" dirty="0">
                <a:solidFill>
                  <a:schemeClr val="bg2">
                    <a:lumMod val="50000"/>
                  </a:schemeClr>
                </a:solidFill>
                <a:latin typeface="Raleway" panose="020B0503030101060003" pitchFamily="34" charset="-18"/>
              </a:rPr>
              <a:t>.</a:t>
            </a:r>
          </a:p>
          <a:p>
            <a:pPr algn="just"/>
            <a:endParaRPr lang="pl-PL" sz="1200" dirty="0">
              <a:solidFill>
                <a:schemeClr val="bg2">
                  <a:lumMod val="50000"/>
                </a:schemeClr>
              </a:solidFill>
              <a:latin typeface="Raleway" panose="020B0503030101060003" pitchFamily="34" charset="-18"/>
            </a:endParaRPr>
          </a:p>
          <a:p>
            <a:pPr algn="r"/>
            <a:r>
              <a:rPr lang="pl-PL" sz="1200" dirty="0">
                <a:solidFill>
                  <a:schemeClr val="bg2">
                    <a:lumMod val="50000"/>
                  </a:schemeClr>
                </a:solidFill>
                <a:latin typeface="Raleway" panose="020B0503030101060003" pitchFamily="34" charset="-18"/>
              </a:rPr>
              <a:t>[kobieta, 30 lat, śląskie, turysta odkrywca/biznesowy]</a:t>
            </a:r>
          </a:p>
          <a:p>
            <a:pPr algn="r"/>
            <a:endParaRPr lang="pl-PL" sz="1200" dirty="0">
              <a:solidFill>
                <a:schemeClr val="bg2">
                  <a:lumMod val="50000"/>
                </a:schemeClr>
              </a:solidFill>
              <a:latin typeface="Raleway" panose="020B0503030101060003" pitchFamily="34" charset="-18"/>
            </a:endParaRPr>
          </a:p>
          <a:p>
            <a:pPr algn="just"/>
            <a:r>
              <a:rPr lang="pl-PL" sz="1200" b="1" dirty="0">
                <a:solidFill>
                  <a:srgbClr val="FF0000"/>
                </a:solidFill>
                <a:latin typeface="Raleway" panose="020B0503030101060003" pitchFamily="34" charset="-18"/>
              </a:rPr>
              <a:t>Zamiast eksponowania zabytków</a:t>
            </a:r>
            <a:r>
              <a:rPr lang="pl-PL" sz="1200" dirty="0">
                <a:solidFill>
                  <a:schemeClr val="bg2">
                    <a:lumMod val="50000"/>
                  </a:schemeClr>
                </a:solidFill>
                <a:latin typeface="Raleway" panose="020B0503030101060003" pitchFamily="34" charset="-18"/>
              </a:rPr>
              <a:t>, pokazać powinno się miejsca, „gdzie ludzie siedzą na deptaku, grają na gitarze, gdzie są restauracje, kawiarnie, które wychodzą na to Krakowskie Przedmieście, gdzie jest pełno krzesełek, stolików, parasoli. To jest serce”</a:t>
            </a:r>
          </a:p>
        </p:txBody>
      </p:sp>
    </p:spTree>
    <p:extLst>
      <p:ext uri="{BB962C8B-B14F-4D97-AF65-F5344CB8AC3E}">
        <p14:creationId xmlns:p14="http://schemas.microsoft.com/office/powerpoint/2010/main" val="1278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Postrzeganie regionu</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5426"/>
            <a:ext cx="4237489" cy="4339650"/>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A ja znowu będę się czepiać tego, że im dalej od Lublina, tym gorzej. (…) Natomiast co do całej reszty to mnóstwo, jak się jeździ po lubelskim, jest agroturystyki, zapraszamy. Tylko, że jak wbijam w Internet „agroturystyka – zapraszamy pod gołębiem, pod czymś tam”, to tam nie ma nic więcej. </a:t>
            </a:r>
            <a:r>
              <a:rPr lang="pl-PL" sz="1200" b="1" dirty="0">
                <a:solidFill>
                  <a:srgbClr val="FF0000"/>
                </a:solidFill>
                <a:latin typeface="Raleway" panose="020B0503030101060003" pitchFamily="34" charset="-18"/>
              </a:rPr>
              <a:t>Ja bym chciała się czegoś dowiedzieć</a:t>
            </a:r>
            <a:r>
              <a:rPr lang="pl-PL" sz="1200" dirty="0">
                <a:solidFill>
                  <a:schemeClr val="bg2">
                    <a:lumMod val="50000"/>
                  </a:schemeClr>
                </a:solidFill>
                <a:latin typeface="Raleway" panose="020B0503030101060003" pitchFamily="34" charset="-18"/>
              </a:rPr>
              <a:t>, bo ja idę do obcego człowieka. </a:t>
            </a:r>
          </a:p>
          <a:p>
            <a:pPr algn="just"/>
            <a:endParaRPr lang="pl-PL" sz="1200" dirty="0">
              <a:solidFill>
                <a:schemeClr val="bg2">
                  <a:lumMod val="50000"/>
                </a:schemeClr>
              </a:solidFill>
              <a:latin typeface="Raleway" panose="020B0503030101060003" pitchFamily="34" charset="-18"/>
            </a:endParaRPr>
          </a:p>
          <a:p>
            <a:pPr algn="r"/>
            <a:r>
              <a:rPr lang="pl-PL" sz="1200" dirty="0">
                <a:solidFill>
                  <a:schemeClr val="bg2">
                    <a:lumMod val="50000"/>
                  </a:schemeClr>
                </a:solidFill>
                <a:latin typeface="Raleway" panose="020B0503030101060003" pitchFamily="34" charset="-18"/>
              </a:rPr>
              <a:t>[kobieta 40 lat, mazowieckie, turysta odkrywca/wypoczynkowy]</a:t>
            </a:r>
          </a:p>
          <a:p>
            <a:pPr algn="r"/>
            <a:endParaRPr lang="pl-PL" sz="1200"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r>
              <a:rPr lang="pl-PL" sz="1200" dirty="0">
                <a:solidFill>
                  <a:schemeClr val="tx1">
                    <a:lumMod val="50000"/>
                    <a:lumOff val="50000"/>
                  </a:schemeClr>
                </a:solidFill>
                <a:latin typeface="Raleway" panose="020B0503030101060003" pitchFamily="34" charset="-18"/>
              </a:rPr>
              <a:t>W pewnym momencie śmiałyśmy się z koleżanką, że poczułyśmy się jak Danii (…) wystawione stoisko z malinami, nikt przy tym nie stoi, tylko biały kot i było napisane: 5 zł i</a:t>
            </a:r>
            <a:r>
              <a:rPr lang="pl-PL" sz="1200" dirty="0">
                <a:solidFill>
                  <a:schemeClr val="bg2">
                    <a:lumMod val="50000"/>
                  </a:schemeClr>
                </a:solidFill>
                <a:latin typeface="Raleway" panose="020B0503030101060003" pitchFamily="34" charset="-18"/>
              </a:rPr>
              <a:t> można było zostawić te pieniądze i pojechać. (…) </a:t>
            </a:r>
            <a:r>
              <a:rPr lang="pl-PL" sz="1200" b="1" dirty="0">
                <a:solidFill>
                  <a:srgbClr val="FF0000"/>
                </a:solidFill>
                <a:latin typeface="Raleway" panose="020B0503030101060003" pitchFamily="34" charset="-18"/>
              </a:rPr>
              <a:t>ta uczciwość</a:t>
            </a:r>
            <a:r>
              <a:rPr lang="pl-PL" sz="1200" dirty="0">
                <a:solidFill>
                  <a:schemeClr val="bg2">
                    <a:lumMod val="50000"/>
                  </a:schemeClr>
                </a:solidFill>
                <a:latin typeface="Raleway" panose="020B0503030101060003" pitchFamily="34" charset="-18"/>
              </a:rPr>
              <a:t>. 10 zł zostawiłyśmy. To było na plus.</a:t>
            </a:r>
          </a:p>
          <a:p>
            <a:pPr algn="r"/>
            <a:r>
              <a:rPr lang="pl-PL" sz="1200" dirty="0">
                <a:solidFill>
                  <a:schemeClr val="bg2">
                    <a:lumMod val="50000"/>
                  </a:schemeClr>
                </a:solidFill>
                <a:latin typeface="Raleway" panose="020B0503030101060003" pitchFamily="34" charset="-18"/>
              </a:rPr>
              <a:t>[kobieta, 48 lat, mazowieckie, turysta wypoczynkowy/odkrywca/biznesowy]</a:t>
            </a:r>
          </a:p>
          <a:p>
            <a:pPr algn="just"/>
            <a:endParaRPr lang="pl-PL" sz="1200" dirty="0">
              <a:solidFill>
                <a:schemeClr val="bg2">
                  <a:lumMod val="50000"/>
                </a:schemeClr>
              </a:solidFill>
              <a:latin typeface="Raleway" panose="020B0503030101060003" pitchFamily="34" charset="-18"/>
            </a:endParaRPr>
          </a:p>
          <a:p>
            <a:pPr algn="just"/>
            <a:r>
              <a:rPr lang="pl-PL" sz="1200" dirty="0">
                <a:solidFill>
                  <a:schemeClr val="bg2">
                    <a:lumMod val="50000"/>
                  </a:schemeClr>
                </a:solidFill>
                <a:latin typeface="Raleway" panose="020B0503030101060003" pitchFamily="34" charset="-18"/>
              </a:rPr>
              <a:t> </a:t>
            </a:r>
          </a:p>
          <a:p>
            <a:endParaRPr lang="pl-PL" sz="1200" dirty="0">
              <a:solidFill>
                <a:schemeClr val="bg2">
                  <a:lumMod val="50000"/>
                </a:schemeClr>
              </a:solidFill>
              <a:latin typeface="Raleway" panose="020B0503030101060003" pitchFamily="34" charset="-18"/>
            </a:endParaRPr>
          </a:p>
        </p:txBody>
      </p:sp>
      <p:pic>
        <p:nvPicPr>
          <p:cNvPr id="3" name="Obraz 2">
            <a:extLst>
              <a:ext uri="{FF2B5EF4-FFF2-40B4-BE49-F238E27FC236}">
                <a16:creationId xmlns:a16="http://schemas.microsoft.com/office/drawing/2014/main" id="{C3DF4B5B-E97D-4484-B8F1-56FC8254DE56}"/>
              </a:ext>
            </a:extLst>
          </p:cNvPr>
          <p:cNvPicPr>
            <a:picLocks noChangeAspect="1"/>
          </p:cNvPicPr>
          <p:nvPr/>
        </p:nvPicPr>
        <p:blipFill>
          <a:blip r:embed="rId3"/>
          <a:stretch>
            <a:fillRect/>
          </a:stretch>
        </p:blipFill>
        <p:spPr>
          <a:xfrm>
            <a:off x="100271" y="2096708"/>
            <a:ext cx="6938704" cy="3044634"/>
          </a:xfrm>
          <a:prstGeom prst="rect">
            <a:avLst/>
          </a:prstGeom>
        </p:spPr>
      </p:pic>
    </p:spTree>
    <p:extLst>
      <p:ext uri="{BB962C8B-B14F-4D97-AF65-F5344CB8AC3E}">
        <p14:creationId xmlns:p14="http://schemas.microsoft.com/office/powerpoint/2010/main" val="1836232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Trendy</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16424"/>
            <a:ext cx="4237489" cy="5632311"/>
          </a:xfrm>
          <a:prstGeom prst="rect">
            <a:avLst/>
          </a:prstGeom>
          <a:noFill/>
        </p:spPr>
        <p:txBody>
          <a:bodyPr wrap="square" rtlCol="0">
            <a:spAutoFit/>
          </a:bodyPr>
          <a:lstStyle/>
          <a:p>
            <a:r>
              <a:rPr lang="pl-PL" sz="1200" dirty="0">
                <a:solidFill>
                  <a:schemeClr val="bg2">
                    <a:lumMod val="50000"/>
                  </a:schemeClr>
                </a:solidFill>
                <a:latin typeface="Raleway" panose="020B0503030101060003" pitchFamily="34" charset="-18"/>
              </a:rPr>
              <a:t>Wskazane trendy w sposób bezpośredni przełożą się na wzrost zainteresowania określonymi produktami turystycznymi. Aby wzrost był możliwy, muszą być to produkty </a:t>
            </a:r>
            <a:r>
              <a:rPr lang="pl-PL" sz="1200" b="1" dirty="0">
                <a:solidFill>
                  <a:srgbClr val="FF0000"/>
                </a:solidFill>
                <a:latin typeface="Raleway" panose="020B0503030101060003" pitchFamily="34" charset="-18"/>
              </a:rPr>
              <a:t>unikalne, a zarazem mocno akcentujące swoje związki z regionem</a:t>
            </a:r>
            <a:r>
              <a:rPr lang="pl-PL" sz="1200" dirty="0">
                <a:solidFill>
                  <a:schemeClr val="bg2">
                    <a:lumMod val="50000"/>
                  </a:schemeClr>
                </a:solidFill>
                <a:latin typeface="Raleway" panose="020B0503030101060003" pitchFamily="34" charset="-18"/>
              </a:rPr>
              <a:t>. Zyskiwać na znaczeniu będą zatem: </a:t>
            </a:r>
          </a:p>
          <a:p>
            <a:pPr algn="just"/>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•imprezy kulturalno-rozrywkowe zogniskowane tematycznie na motywach </a:t>
            </a:r>
            <a:r>
              <a:rPr lang="pl-PL" sz="1200" b="1" dirty="0">
                <a:solidFill>
                  <a:srgbClr val="FF0000"/>
                </a:solidFill>
                <a:latin typeface="Raleway" panose="020B0503030101060003" pitchFamily="34" charset="-18"/>
              </a:rPr>
              <a:t>folklorów i kultur</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a:t>
            </a:r>
            <a:r>
              <a:rPr lang="pl-PL" sz="1200" b="1" dirty="0">
                <a:solidFill>
                  <a:srgbClr val="FF0000"/>
                </a:solidFill>
                <a:latin typeface="Raleway" panose="020B0503030101060003" pitchFamily="34" charset="-18"/>
              </a:rPr>
              <a:t>produkty liniowe </a:t>
            </a:r>
            <a:r>
              <a:rPr lang="pl-PL" sz="1200" dirty="0">
                <a:solidFill>
                  <a:schemeClr val="bg2">
                    <a:lumMod val="50000"/>
                  </a:schemeClr>
                </a:solidFill>
                <a:latin typeface="Raleway" panose="020B0503030101060003" pitchFamily="34" charset="-18"/>
              </a:rPr>
              <a:t>(szczególnie </a:t>
            </a:r>
            <a:r>
              <a:rPr lang="pl-PL" sz="1200" dirty="0" err="1">
                <a:solidFill>
                  <a:schemeClr val="bg2">
                    <a:lumMod val="50000"/>
                  </a:schemeClr>
                </a:solidFill>
                <a:latin typeface="Raleway" panose="020B0503030101060003" pitchFamily="34" charset="-18"/>
              </a:rPr>
              <a:t>Greenvelo</a:t>
            </a:r>
            <a:r>
              <a:rPr lang="pl-PL" sz="1200" dirty="0">
                <a:solidFill>
                  <a:schemeClr val="bg2">
                    <a:lumMod val="50000"/>
                  </a:schemeClr>
                </a:solidFill>
                <a:latin typeface="Raleway" panose="020B0503030101060003" pitchFamily="34" charset="-18"/>
              </a:rPr>
              <a:t>) oraz imprezy sportowo-rekreacyjne (biegowe, kajakowe, rowerowe);</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•produkty liniowe oraz imprezy kulinarne oparte na </a:t>
            </a:r>
            <a:r>
              <a:rPr lang="pl-PL" sz="1200" b="1" dirty="0">
                <a:solidFill>
                  <a:srgbClr val="FF0000"/>
                </a:solidFill>
                <a:latin typeface="Raleway" panose="020B0503030101060003" pitchFamily="34" charset="-18"/>
              </a:rPr>
              <a:t>lokalnej kuchni i alkoholach</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•produkty turystyki </a:t>
            </a:r>
            <a:r>
              <a:rPr lang="pl-PL" sz="1200" b="1" dirty="0">
                <a:solidFill>
                  <a:srgbClr val="FF0000"/>
                </a:solidFill>
                <a:latin typeface="Raleway" panose="020B0503030101060003" pitchFamily="34" charset="-18"/>
              </a:rPr>
              <a:t>prozdrowotnej</a:t>
            </a:r>
            <a:r>
              <a:rPr lang="pl-PL" sz="1200" dirty="0">
                <a:solidFill>
                  <a:schemeClr val="bg2">
                    <a:lumMod val="50000"/>
                  </a:schemeClr>
                </a:solidFill>
                <a:latin typeface="Raleway" panose="020B0503030101060003" pitchFamily="34" charset="-18"/>
              </a:rPr>
              <a:t> oraz sektor SPA/</a:t>
            </a:r>
            <a:r>
              <a:rPr lang="pl-PL" sz="1200" dirty="0" err="1">
                <a:solidFill>
                  <a:schemeClr val="bg2">
                    <a:lumMod val="50000"/>
                  </a:schemeClr>
                </a:solidFill>
                <a:latin typeface="Raleway" panose="020B0503030101060003" pitchFamily="34" charset="-18"/>
              </a:rPr>
              <a:t>Wellness</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a:t>
            </a:r>
            <a:r>
              <a:rPr lang="pl-PL" sz="1200" b="1" dirty="0" err="1">
                <a:solidFill>
                  <a:srgbClr val="FF0000"/>
                </a:solidFill>
                <a:latin typeface="Raleway" panose="020B0503030101060003" pitchFamily="34" charset="-18"/>
              </a:rPr>
              <a:t>city-break</a:t>
            </a:r>
            <a:r>
              <a:rPr lang="pl-PL" sz="1200" dirty="0">
                <a:solidFill>
                  <a:schemeClr val="bg2">
                    <a:lumMod val="50000"/>
                  </a:schemeClr>
                </a:solidFill>
                <a:latin typeface="Raleway" panose="020B0503030101060003" pitchFamily="34" charset="-18"/>
              </a:rPr>
              <a:t> w Lublinie i Zamościu;</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•tematyczna oferta przewodnicka;</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•produkty oparta na </a:t>
            </a:r>
            <a:r>
              <a:rPr lang="pl-PL" sz="1200" b="1" dirty="0">
                <a:solidFill>
                  <a:srgbClr val="FF0000"/>
                </a:solidFill>
                <a:latin typeface="Raleway" panose="020B0503030101060003" pitchFamily="34" charset="-18"/>
              </a:rPr>
              <a:t>doświadczeniach przyrody </a:t>
            </a:r>
            <a:r>
              <a:rPr lang="pl-PL" sz="1200" dirty="0">
                <a:solidFill>
                  <a:schemeClr val="bg2">
                    <a:lumMod val="50000"/>
                  </a:schemeClr>
                </a:solidFill>
                <a:latin typeface="Raleway" panose="020B0503030101060003" pitchFamily="34" charset="-18"/>
              </a:rPr>
              <a:t>(przede wszystkim dla koniarzy i </a:t>
            </a:r>
            <a:r>
              <a:rPr lang="pl-PL" sz="1200" dirty="0" err="1">
                <a:solidFill>
                  <a:schemeClr val="bg2">
                    <a:lumMod val="50000"/>
                  </a:schemeClr>
                </a:solidFill>
                <a:latin typeface="Raleway" panose="020B0503030101060003" pitchFamily="34" charset="-18"/>
              </a:rPr>
              <a:t>ptasiarzy</a:t>
            </a:r>
            <a:r>
              <a:rPr lang="pl-PL" sz="1200" dirty="0">
                <a:solidFill>
                  <a:schemeClr val="bg2">
                    <a:lumMod val="50000"/>
                  </a:schemeClr>
                </a:solidFill>
                <a:latin typeface="Raleway" panose="020B0503030101060003" pitchFamily="34" charset="-18"/>
              </a:rPr>
              <a:t>);</a:t>
            </a:r>
          </a:p>
          <a:p>
            <a:endParaRPr lang="pl-PL" sz="1200" dirty="0">
              <a:solidFill>
                <a:schemeClr val="bg2">
                  <a:lumMod val="50000"/>
                </a:schemeClr>
              </a:solidFill>
              <a:latin typeface="Raleway" panose="020B0503030101060003" pitchFamily="34" charset="-18"/>
            </a:endParaRPr>
          </a:p>
          <a:p>
            <a:r>
              <a:rPr lang="pl-PL" sz="1200" dirty="0">
                <a:solidFill>
                  <a:schemeClr val="bg2">
                    <a:lumMod val="50000"/>
                  </a:schemeClr>
                </a:solidFill>
                <a:latin typeface="Raleway" panose="020B0503030101060003" pitchFamily="34" charset="-18"/>
              </a:rPr>
              <a:t>•produkty </a:t>
            </a:r>
            <a:r>
              <a:rPr lang="pl-PL" sz="1200" b="1" dirty="0">
                <a:solidFill>
                  <a:srgbClr val="FF0000"/>
                </a:solidFill>
                <a:latin typeface="Raleway" panose="020B0503030101060003" pitchFamily="34" charset="-18"/>
              </a:rPr>
              <a:t>angażujące </a:t>
            </a:r>
            <a:r>
              <a:rPr lang="pl-PL" sz="1200" dirty="0">
                <a:solidFill>
                  <a:schemeClr val="bg2">
                    <a:lumMod val="50000"/>
                  </a:schemeClr>
                </a:solidFill>
                <a:latin typeface="Raleway" panose="020B0503030101060003" pitchFamily="34" charset="-18"/>
              </a:rPr>
              <a:t>(np. wspólne rękodzieło, przygotowanie potraw). </a:t>
            </a:r>
          </a:p>
          <a:p>
            <a:pPr algn="just"/>
            <a:endParaRPr lang="pl-PL" sz="1200" dirty="0">
              <a:solidFill>
                <a:schemeClr val="bg2">
                  <a:lumMod val="50000"/>
                </a:schemeClr>
              </a:solidFill>
              <a:latin typeface="Raleway" panose="020B0503030101060003" pitchFamily="34" charset="-18"/>
            </a:endParaRPr>
          </a:p>
          <a:p>
            <a:pPr algn="just"/>
            <a:r>
              <a:rPr lang="pl-PL" sz="1200" dirty="0">
                <a:solidFill>
                  <a:schemeClr val="bg2">
                    <a:lumMod val="50000"/>
                  </a:schemeClr>
                </a:solidFill>
                <a:latin typeface="Raleway" panose="020B0503030101060003" pitchFamily="34" charset="-18"/>
              </a:rPr>
              <a:t> </a:t>
            </a:r>
          </a:p>
          <a:p>
            <a:endParaRPr lang="pl-PL" sz="1200" dirty="0">
              <a:solidFill>
                <a:schemeClr val="bg2">
                  <a:lumMod val="50000"/>
                </a:schemeClr>
              </a:solidFill>
              <a:latin typeface="Raleway" panose="020B0503030101060003" pitchFamily="34" charset="-18"/>
            </a:endParaRPr>
          </a:p>
        </p:txBody>
      </p:sp>
      <p:graphicFrame>
        <p:nvGraphicFramePr>
          <p:cNvPr id="4" name="Diagram 3">
            <a:extLst>
              <a:ext uri="{FF2B5EF4-FFF2-40B4-BE49-F238E27FC236}">
                <a16:creationId xmlns:a16="http://schemas.microsoft.com/office/drawing/2014/main" id="{AED42D0E-D87E-4E29-BC96-216B32966BAF}"/>
              </a:ext>
            </a:extLst>
          </p:cNvPr>
          <p:cNvGraphicFramePr/>
          <p:nvPr>
            <p:extLst>
              <p:ext uri="{D42A27DB-BD31-4B8C-83A1-F6EECF244321}">
                <p14:modId xmlns:p14="http://schemas.microsoft.com/office/powerpoint/2010/main" val="1390477140"/>
              </p:ext>
            </p:extLst>
          </p:nvPr>
        </p:nvGraphicFramePr>
        <p:xfrm>
          <a:off x="476251" y="1416424"/>
          <a:ext cx="6314141" cy="4175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2786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Problemy regionu</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7106"/>
            <a:ext cx="4237489" cy="3785652"/>
          </a:xfrm>
          <a:prstGeom prst="rect">
            <a:avLst/>
          </a:prstGeom>
          <a:noFill/>
        </p:spPr>
        <p:txBody>
          <a:bodyPr wrap="square" rtlCol="0">
            <a:spAutoFit/>
          </a:bodyPr>
          <a:lstStyle/>
          <a:p>
            <a:r>
              <a:rPr lang="pl-PL" sz="1200" i="1" dirty="0">
                <a:solidFill>
                  <a:schemeClr val="bg2">
                    <a:lumMod val="50000"/>
                  </a:schemeClr>
                </a:solidFill>
                <a:latin typeface="Raleway" panose="020B0503030101060003" pitchFamily="34" charset="-18"/>
              </a:rPr>
              <a:t>Pojezierze Łęczyńsko-Włodawskie, nad którym panuje trochę kultura disco polo, fast </a:t>
            </a:r>
            <a:r>
              <a:rPr lang="pl-PL" sz="1200" i="1" dirty="0" err="1">
                <a:solidFill>
                  <a:schemeClr val="bg2">
                    <a:lumMod val="50000"/>
                  </a:schemeClr>
                </a:solidFill>
                <a:latin typeface="Raleway" panose="020B0503030101060003" pitchFamily="34" charset="-18"/>
              </a:rPr>
              <a:t>foodów</a:t>
            </a:r>
            <a:r>
              <a:rPr lang="pl-PL" sz="1200" i="1" dirty="0">
                <a:solidFill>
                  <a:schemeClr val="bg2">
                    <a:lumMod val="50000"/>
                  </a:schemeClr>
                </a:solidFill>
                <a:latin typeface="Raleway" panose="020B0503030101060003" pitchFamily="34" charset="-18"/>
              </a:rPr>
              <a:t> i takiej tandety trochę, np. Okuninka. To jest piękne miejsce, natomiast ja go nie odwiedzam, bo mnie ono męczy.</a:t>
            </a:r>
          </a:p>
          <a:p>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i="1" dirty="0">
                <a:solidFill>
                  <a:schemeClr val="bg2">
                    <a:lumMod val="50000"/>
                  </a:schemeClr>
                </a:solidFill>
                <a:latin typeface="Raleway" panose="020B0503030101060003" pitchFamily="34" charset="-18"/>
              </a:rPr>
              <a:t>Jeżeli nawet klient ma wszystko, ale zostanie kiepsko obsłużony, to on nie wróci do tego miejsca, w którym był, ponieważ ktoś był niemiły, niekompetentny, mimo że miejsce było świetne, a atrakcje niesamowite, on do takiego miejsca nie wróci. To jest podstawa, obsługa klienta. A są tacy klienci, którzy mogą siedzieć w agroturystyce w środku lasu, ale mieć wspaniałego gospodarza i nie muszą zwiedzać naokoło czegoś, przejdą się po lesie, przejadą rowerem, mają doskonałego gospodarza, który jest dodatkowo świetnym gawędziarzem i oni będą wracać do takiego miejsca. </a:t>
            </a:r>
            <a:r>
              <a:rPr lang="pl-PL" sz="1200" i="1" dirty="0">
                <a:solidFill>
                  <a:srgbClr val="FF0000"/>
                </a:solidFill>
                <a:latin typeface="Raleway" panose="020B0503030101060003" pitchFamily="34" charset="-18"/>
              </a:rPr>
              <a:t>Obsługa, obsługa i jeszcze raz obsługa, nawet czasami nie atrakcje</a:t>
            </a:r>
            <a:r>
              <a:rPr lang="pl-PL" sz="1200" i="1" dirty="0">
                <a:solidFill>
                  <a:schemeClr val="bg2">
                    <a:lumMod val="50000"/>
                  </a:schemeClr>
                </a:solidFill>
                <a:latin typeface="Raleway" panose="020B0503030101060003" pitchFamily="34" charset="-18"/>
              </a:rPr>
              <a:t>.</a:t>
            </a:r>
          </a:p>
          <a:p>
            <a:pPr algn="just"/>
            <a:r>
              <a:rPr lang="pl-PL" sz="1200" dirty="0">
                <a:solidFill>
                  <a:schemeClr val="bg2">
                    <a:lumMod val="50000"/>
                  </a:schemeClr>
                </a:solidFill>
                <a:latin typeface="Raleway" panose="020B0503030101060003" pitchFamily="34" charset="-18"/>
              </a:rPr>
              <a:t> </a:t>
            </a:r>
          </a:p>
          <a:p>
            <a:endParaRPr lang="pl-PL" sz="1200" dirty="0">
              <a:solidFill>
                <a:schemeClr val="bg2">
                  <a:lumMod val="50000"/>
                </a:schemeClr>
              </a:solidFill>
              <a:latin typeface="Raleway" panose="020B0503030101060003" pitchFamily="34" charset="-18"/>
            </a:endParaRPr>
          </a:p>
        </p:txBody>
      </p:sp>
      <p:graphicFrame>
        <p:nvGraphicFramePr>
          <p:cNvPr id="4" name="Diagram 3">
            <a:extLst>
              <a:ext uri="{FF2B5EF4-FFF2-40B4-BE49-F238E27FC236}">
                <a16:creationId xmlns:a16="http://schemas.microsoft.com/office/drawing/2014/main" id="{AED42D0E-D87E-4E29-BC96-216B32966BAF}"/>
              </a:ext>
            </a:extLst>
          </p:cNvPr>
          <p:cNvGraphicFramePr/>
          <p:nvPr>
            <p:extLst>
              <p:ext uri="{D42A27DB-BD31-4B8C-83A1-F6EECF244321}">
                <p14:modId xmlns:p14="http://schemas.microsoft.com/office/powerpoint/2010/main" val="2657486350"/>
              </p:ext>
            </p:extLst>
          </p:nvPr>
        </p:nvGraphicFramePr>
        <p:xfrm>
          <a:off x="476251" y="1416424"/>
          <a:ext cx="6314141" cy="4175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4978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Przewidywane kierunki rozwoju, wyzwania</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7106"/>
            <a:ext cx="4237489" cy="4524315"/>
          </a:xfrm>
          <a:prstGeom prst="rect">
            <a:avLst/>
          </a:prstGeom>
          <a:noFill/>
        </p:spPr>
        <p:txBody>
          <a:bodyPr wrap="square" rtlCol="0">
            <a:spAutoFit/>
          </a:bodyPr>
          <a:lstStyle/>
          <a:p>
            <a:r>
              <a:rPr lang="pl-PL" sz="1200" i="1" dirty="0">
                <a:solidFill>
                  <a:schemeClr val="bg2">
                    <a:lumMod val="50000"/>
                  </a:schemeClr>
                </a:solidFill>
                <a:latin typeface="Raleway" panose="020B0503030101060003" pitchFamily="34" charset="-18"/>
              </a:rPr>
              <a:t>Tutaj na Lubelszczyźnie mamy ludzi, którzy niewiele podróżują, niewiele widzieli i nie są w stanie się dobrze zainspirować. Moim zdaniem, jeśli chce się coś zrobić fajnie i dobrze, to trzeba dużo rzeczy zobaczyć. (…) A na Lubelszczyźnie jest też trochę tak, że wszystko dzieje się na tę samą modłę i to jest niby fajne, ale takie nijakie i powtarzalne. </a:t>
            </a:r>
            <a:r>
              <a:rPr lang="pl-PL" sz="1200" b="1" i="1" dirty="0">
                <a:solidFill>
                  <a:srgbClr val="FF0000"/>
                </a:solidFill>
                <a:latin typeface="Raleway" panose="020B0503030101060003" pitchFamily="34" charset="-18"/>
              </a:rPr>
              <a:t>Brakuje nam oryginalnych pomysłów. </a:t>
            </a:r>
            <a:endParaRPr lang="pl-PL" sz="1200" b="1" dirty="0">
              <a:solidFill>
                <a:srgbClr val="FF0000"/>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a:p>
            <a:r>
              <a:rPr lang="pl-PL" sz="1200" b="1" i="1" dirty="0">
                <a:solidFill>
                  <a:srgbClr val="FF0000"/>
                </a:solidFill>
                <a:latin typeface="Raleway" panose="020B0503030101060003" pitchFamily="34" charset="-18"/>
              </a:rPr>
              <a:t>Na dzień dzisiejszy trzeba zmienić formy promocji</a:t>
            </a:r>
            <a:r>
              <a:rPr lang="pl-PL" sz="1200" i="1" dirty="0">
                <a:solidFill>
                  <a:schemeClr val="bg2">
                    <a:lumMod val="50000"/>
                  </a:schemeClr>
                </a:solidFill>
                <a:latin typeface="Raleway" panose="020B0503030101060003" pitchFamily="34" charset="-18"/>
              </a:rPr>
              <a:t>. Promowanie się na targach, czy na tego typu imprezach, które kiedyś były robione, to już jest przeżytek.</a:t>
            </a:r>
          </a:p>
          <a:p>
            <a:endParaRPr lang="pl-PL" sz="1200" i="1" dirty="0">
              <a:solidFill>
                <a:schemeClr val="bg2">
                  <a:lumMod val="50000"/>
                </a:schemeClr>
              </a:solidFill>
              <a:latin typeface="Raleway" panose="020B0503030101060003" pitchFamily="34" charset="-18"/>
            </a:endParaRPr>
          </a:p>
          <a:p>
            <a:r>
              <a:rPr lang="pl-PL" sz="1200" i="1" dirty="0">
                <a:solidFill>
                  <a:schemeClr val="bg2">
                    <a:lumMod val="50000"/>
                  </a:schemeClr>
                </a:solidFill>
                <a:latin typeface="Raleway" panose="020B0503030101060003" pitchFamily="34" charset="-18"/>
              </a:rPr>
              <a:t>My powinniśmy ten brak infrastruktury turystycznej przerobić na naszą wartość. (…) Zachodnia Europa już to zauważa, oni zdejmują te wszystkie oznaczenia, zdejmują ławeczki przy trasach i inne tego typu kwestie, a my tego jeszcze nie mamy, więc może przeskoczmy dwa stopnie do przodu i bazujmy na tym, że my tego nie mamy i pokazujmy to jako naszą siłę, że </a:t>
            </a:r>
            <a:r>
              <a:rPr lang="pl-PL" sz="1200" b="1" i="1" dirty="0">
                <a:solidFill>
                  <a:srgbClr val="FF0000"/>
                </a:solidFill>
                <a:latin typeface="Raleway" panose="020B0503030101060003" pitchFamily="34" charset="-18"/>
              </a:rPr>
              <a:t>nasz krajobraz jest naturalny, jeszcze niezaśmiecony tą infrastrukturą turystyczną</a:t>
            </a:r>
            <a:r>
              <a:rPr lang="pl-PL" sz="1200" i="1" dirty="0">
                <a:solidFill>
                  <a:schemeClr val="bg2">
                    <a:lumMod val="50000"/>
                  </a:schemeClr>
                </a:solidFill>
                <a:latin typeface="Raleway" panose="020B0503030101060003" pitchFamily="34" charset="-18"/>
              </a:rPr>
              <a:t>.</a:t>
            </a:r>
          </a:p>
          <a:p>
            <a:pPr algn="just"/>
            <a:endParaRPr lang="pl-PL" sz="1200" i="1" dirty="0">
              <a:solidFill>
                <a:schemeClr val="bg2">
                  <a:lumMod val="50000"/>
                </a:schemeClr>
              </a:solidFill>
              <a:latin typeface="Raleway" panose="020B0503030101060003" pitchFamily="34" charset="-18"/>
            </a:endParaRPr>
          </a:p>
          <a:p>
            <a:pPr algn="just"/>
            <a:endParaRPr lang="pl-PL" sz="1200" dirty="0">
              <a:solidFill>
                <a:schemeClr val="bg2">
                  <a:lumMod val="50000"/>
                </a:schemeClr>
              </a:solidFill>
              <a:latin typeface="Raleway" panose="020B0503030101060003" pitchFamily="34" charset="-18"/>
            </a:endParaRPr>
          </a:p>
          <a:p>
            <a:endParaRPr lang="pl-PL" sz="1200" dirty="0">
              <a:solidFill>
                <a:schemeClr val="bg2">
                  <a:lumMod val="50000"/>
                </a:schemeClr>
              </a:solidFill>
              <a:latin typeface="Raleway" panose="020B0503030101060003" pitchFamily="34" charset="-18"/>
            </a:endParaRPr>
          </a:p>
        </p:txBody>
      </p:sp>
      <p:graphicFrame>
        <p:nvGraphicFramePr>
          <p:cNvPr id="4" name="Diagram 3">
            <a:extLst>
              <a:ext uri="{FF2B5EF4-FFF2-40B4-BE49-F238E27FC236}">
                <a16:creationId xmlns:a16="http://schemas.microsoft.com/office/drawing/2014/main" id="{AED42D0E-D87E-4E29-BC96-216B32966BAF}"/>
              </a:ext>
            </a:extLst>
          </p:cNvPr>
          <p:cNvGraphicFramePr/>
          <p:nvPr>
            <p:extLst>
              <p:ext uri="{D42A27DB-BD31-4B8C-83A1-F6EECF244321}">
                <p14:modId xmlns:p14="http://schemas.microsoft.com/office/powerpoint/2010/main" val="2619332565"/>
              </p:ext>
            </p:extLst>
          </p:nvPr>
        </p:nvGraphicFramePr>
        <p:xfrm>
          <a:off x="468408" y="1694329"/>
          <a:ext cx="6314141" cy="4175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7480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ole tekstowe 10">
            <a:extLst>
              <a:ext uri="{FF2B5EF4-FFF2-40B4-BE49-F238E27FC236}">
                <a16:creationId xmlns:a16="http://schemas.microsoft.com/office/drawing/2014/main" id="{4CDD4B94-9DB7-448D-94E4-EB1463314EB7}"/>
              </a:ext>
            </a:extLst>
          </p:cNvPr>
          <p:cNvSpPr txBox="1"/>
          <p:nvPr/>
        </p:nvSpPr>
        <p:spPr>
          <a:xfrm>
            <a:off x="292621" y="411180"/>
            <a:ext cx="5244114" cy="584775"/>
          </a:xfrm>
          <a:prstGeom prst="rect">
            <a:avLst/>
          </a:prstGeom>
          <a:noFill/>
        </p:spPr>
        <p:txBody>
          <a:bodyPr wrap="square" rtlCol="0">
            <a:spAutoFit/>
          </a:bodyPr>
          <a:lstStyle/>
          <a:p>
            <a:r>
              <a:rPr lang="pl-PL" b="1" dirty="0">
                <a:solidFill>
                  <a:schemeClr val="bg2">
                    <a:lumMod val="50000"/>
                  </a:schemeClr>
                </a:solidFill>
                <a:latin typeface="Raleway" panose="020B0503030101060003" pitchFamily="34" charset="-18"/>
              </a:rPr>
              <a:t>REZULTATY BADANIA</a:t>
            </a:r>
          </a:p>
          <a:p>
            <a:r>
              <a:rPr lang="pl-PL" sz="1400" dirty="0">
                <a:solidFill>
                  <a:schemeClr val="bg2">
                    <a:lumMod val="50000"/>
                  </a:schemeClr>
                </a:solidFill>
                <a:latin typeface="Raleway" panose="020B0503030101060003" pitchFamily="34" charset="-18"/>
              </a:rPr>
              <a:t>Spontanicznie zidentyfikowany problem – caravaning</a:t>
            </a:r>
          </a:p>
        </p:txBody>
      </p:sp>
      <p:sp>
        <p:nvSpPr>
          <p:cNvPr id="2" name="pole tekstowe 1">
            <a:extLst>
              <a:ext uri="{FF2B5EF4-FFF2-40B4-BE49-F238E27FC236}">
                <a16:creationId xmlns:a16="http://schemas.microsoft.com/office/drawing/2014/main" id="{43B53FC8-BB64-4977-887B-AE1B57019795}"/>
              </a:ext>
            </a:extLst>
          </p:cNvPr>
          <p:cNvSpPr txBox="1"/>
          <p:nvPr/>
        </p:nvSpPr>
        <p:spPr>
          <a:xfrm>
            <a:off x="7478260" y="1497106"/>
            <a:ext cx="4237489" cy="2492990"/>
          </a:xfrm>
          <a:prstGeom prst="rect">
            <a:avLst/>
          </a:prstGeom>
          <a:noFill/>
        </p:spPr>
        <p:txBody>
          <a:bodyPr wrap="square" rtlCol="0">
            <a:spAutoFit/>
          </a:bodyPr>
          <a:lstStyle/>
          <a:p>
            <a:r>
              <a:rPr lang="pl-PL" sz="1200" i="1" dirty="0">
                <a:solidFill>
                  <a:schemeClr val="bg2">
                    <a:lumMod val="50000"/>
                  </a:schemeClr>
                </a:solidFill>
                <a:latin typeface="Raleway" panose="020B0503030101060003" pitchFamily="34" charset="-18"/>
              </a:rPr>
              <a:t>Należałoby się zastanowić nad turystyką związaną z kamperami, u nas tego praktycznie nie ma, natomiast Niemcy, Szwecja, Dania, tam tak na prawdę połowa emerytów jeździ kamperami po całej Europie i sobie w ten sposób odpoczywają. Wiozą swój dom ze sobą i jadą. Gdybyśmy popatrzyli na mapę Europy z zaznaczonymi miejscami z postojem dla kamperów, to bylibyśmy okrążeni z lewej strony i od góry czarnymi kropkami z zaznaczonymi miejscami, a Polska byłaby taką białą plamą z nielicznymi kropeczkami. I </a:t>
            </a:r>
            <a:r>
              <a:rPr lang="pl-PL" sz="1200" b="1" i="1" dirty="0">
                <a:solidFill>
                  <a:srgbClr val="FF0000"/>
                </a:solidFill>
                <a:latin typeface="Raleway" panose="020B0503030101060003" pitchFamily="34" charset="-18"/>
              </a:rPr>
              <a:t>my właściwie sami wykreślamy się z tego rynku</a:t>
            </a:r>
            <a:r>
              <a:rPr lang="pl-PL" sz="1200" i="1" dirty="0">
                <a:solidFill>
                  <a:schemeClr val="bg2">
                    <a:lumMod val="50000"/>
                  </a:schemeClr>
                </a:solidFill>
                <a:latin typeface="Raleway" panose="020B0503030101060003" pitchFamily="34" charset="-18"/>
              </a:rPr>
              <a:t>, to jest niestety szkoda dla nas.</a:t>
            </a:r>
          </a:p>
          <a:p>
            <a:endParaRPr lang="pl-PL" sz="1200" dirty="0">
              <a:solidFill>
                <a:schemeClr val="bg2">
                  <a:lumMod val="50000"/>
                </a:schemeClr>
              </a:solidFill>
              <a:latin typeface="Raleway" panose="020B0503030101060003" pitchFamily="34" charset="-18"/>
            </a:endParaRPr>
          </a:p>
        </p:txBody>
      </p:sp>
      <p:graphicFrame>
        <p:nvGraphicFramePr>
          <p:cNvPr id="4" name="Diagram 3">
            <a:extLst>
              <a:ext uri="{FF2B5EF4-FFF2-40B4-BE49-F238E27FC236}">
                <a16:creationId xmlns:a16="http://schemas.microsoft.com/office/drawing/2014/main" id="{AED42D0E-D87E-4E29-BC96-216B32966BAF}"/>
              </a:ext>
            </a:extLst>
          </p:cNvPr>
          <p:cNvGraphicFramePr/>
          <p:nvPr>
            <p:extLst>
              <p:ext uri="{D42A27DB-BD31-4B8C-83A1-F6EECF244321}">
                <p14:modId xmlns:p14="http://schemas.microsoft.com/office/powerpoint/2010/main" val="3770461930"/>
              </p:ext>
            </p:extLst>
          </p:nvPr>
        </p:nvGraphicFramePr>
        <p:xfrm>
          <a:off x="468408" y="1694329"/>
          <a:ext cx="6314141" cy="4175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0886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933211"/>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1722</TotalTime>
  <Words>2711</Words>
  <Application>Microsoft Office PowerPoint</Application>
  <PresentationFormat>Panoramiczny</PresentationFormat>
  <Paragraphs>338</Paragraphs>
  <Slides>20</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20</vt:i4>
      </vt:variant>
    </vt:vector>
  </HeadingPairs>
  <TitlesOfParts>
    <vt:vector size="25" baseType="lpstr">
      <vt:lpstr>Arial</vt:lpstr>
      <vt:lpstr>Calibri</vt:lpstr>
      <vt:lpstr>Calibri Light</vt:lpstr>
      <vt:lpstr>Raleway</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Przemek</dc:creator>
  <cp:lastModifiedBy>Bartek Olcha</cp:lastModifiedBy>
  <cp:revision>99</cp:revision>
  <dcterms:created xsi:type="dcterms:W3CDTF">2017-11-29T15:07:07Z</dcterms:created>
  <dcterms:modified xsi:type="dcterms:W3CDTF">2019-10-18T08:52:01Z</dcterms:modified>
</cp:coreProperties>
</file>