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"/>
  </p:notesMasterIdLst>
  <p:handoutMasterIdLst>
    <p:handoutMasterId r:id="rId7"/>
  </p:handoutMasterIdLst>
  <p:sldIdLst>
    <p:sldId id="261" r:id="rId2"/>
    <p:sldId id="312" r:id="rId3"/>
    <p:sldId id="310" r:id="rId4"/>
    <p:sldId id="313" r:id="rId5"/>
  </p:sldIdLst>
  <p:sldSz cx="9144000" cy="6858000" type="screen4x3"/>
  <p:notesSz cx="6797675" cy="9926638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09929D3-AB3D-BC7D-BCBA-7965BA90F8EA}" name="Radosław Dąbrowski" initials="RD" userId="S::radoslaw.dabrowski@lubelskie.pl::53a8ca39-fbcc-450e-b254-b9d0f5458a65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471" autoAdjust="0"/>
    <p:restoredTop sz="86355" autoAdjust="0"/>
  </p:normalViewPr>
  <p:slideViewPr>
    <p:cSldViewPr>
      <p:cViewPr varScale="1">
        <p:scale>
          <a:sx n="79" d="100"/>
          <a:sy n="79" d="100"/>
        </p:scale>
        <p:origin x="1608" y="20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6" d="100"/>
          <a:sy n="86" d="100"/>
        </p:scale>
        <p:origin x="2646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12" Type="http://schemas.microsoft.com/office/2018/10/relationships/authors" Target="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032F5A-8444-40CC-9CC9-2FAA605FFE8A}" type="datetimeFigureOut">
              <a:rPr lang="pl-PL" smtClean="0"/>
              <a:t>18.05.2022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1F82EC-ABC1-4D95-AE0C-E1FB89158BF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511511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9187CC-51AE-4E46-A71D-46C664CFE3F5}" type="datetimeFigureOut">
              <a:rPr lang="pl-PL" smtClean="0"/>
              <a:t>18.05.2022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68C117-4493-49AD-B8DD-34BE3673997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398071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68C117-4493-49AD-B8DD-34BE36739970}" type="slidenum">
              <a:rPr lang="pl-PL" smtClean="0"/>
              <a:t>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23789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68C117-4493-49AD-B8DD-34BE36739970}" type="slidenum">
              <a:rPr lang="pl-PL" smtClean="0"/>
              <a:t>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952615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68C117-4493-49AD-B8DD-34BE36739970}" type="slidenum">
              <a:rPr lang="pl-PL" smtClean="0"/>
              <a:t>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731054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253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013"/>
            </a:lvl1pPr>
            <a:lvl2pPr marL="192877" indent="0" algn="ctr">
              <a:buNone/>
              <a:defRPr sz="844"/>
            </a:lvl2pPr>
            <a:lvl3pPr marL="385753" indent="0" algn="ctr">
              <a:buNone/>
              <a:defRPr sz="760"/>
            </a:lvl3pPr>
            <a:lvl4pPr marL="578630" indent="0" algn="ctr">
              <a:buNone/>
              <a:defRPr sz="675"/>
            </a:lvl4pPr>
            <a:lvl5pPr marL="771506" indent="0" algn="ctr">
              <a:buNone/>
              <a:defRPr sz="675"/>
            </a:lvl5pPr>
            <a:lvl6pPr marL="964382" indent="0" algn="ctr">
              <a:buNone/>
              <a:defRPr sz="675"/>
            </a:lvl6pPr>
            <a:lvl7pPr marL="1157258" indent="0" algn="ctr">
              <a:buNone/>
              <a:defRPr sz="675"/>
            </a:lvl7pPr>
            <a:lvl8pPr marL="1350135" indent="0" algn="ctr">
              <a:buNone/>
              <a:defRPr sz="675"/>
            </a:lvl8pPr>
            <a:lvl9pPr marL="1543012" indent="0" algn="ctr">
              <a:buNone/>
              <a:defRPr sz="675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5CBD4-4E22-4196-A6B2-513C0EA1BBC5}" type="datetimeFigureOut">
              <a:rPr lang="pl-PL" smtClean="0"/>
              <a:t>18.05.2022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3E041-9267-4F78-8D06-0358DCD860A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968674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5CBD4-4E22-4196-A6B2-513C0EA1BBC5}" type="datetimeFigureOut">
              <a:rPr lang="pl-PL" smtClean="0"/>
              <a:t>18.05.2022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3E041-9267-4F78-8D06-0358DCD860A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948326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23888" y="1709761"/>
            <a:ext cx="7886700" cy="2852737"/>
          </a:xfrm>
        </p:spPr>
        <p:txBody>
          <a:bodyPr anchor="b"/>
          <a:lstStyle>
            <a:lvl1pPr>
              <a:defRPr sz="253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623888" y="4589486"/>
            <a:ext cx="7886700" cy="1500187"/>
          </a:xfrm>
        </p:spPr>
        <p:txBody>
          <a:bodyPr/>
          <a:lstStyle>
            <a:lvl1pPr marL="0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1pPr>
            <a:lvl2pPr marL="192877" indent="0">
              <a:buNone/>
              <a:defRPr sz="844">
                <a:solidFill>
                  <a:schemeClr val="tx1">
                    <a:tint val="75000"/>
                  </a:schemeClr>
                </a:solidFill>
              </a:defRPr>
            </a:lvl2pPr>
            <a:lvl3pPr marL="385753" indent="0">
              <a:buNone/>
              <a:defRPr sz="760">
                <a:solidFill>
                  <a:schemeClr val="tx1">
                    <a:tint val="75000"/>
                  </a:schemeClr>
                </a:solidFill>
              </a:defRPr>
            </a:lvl3pPr>
            <a:lvl4pPr marL="578630" indent="0">
              <a:buNone/>
              <a:defRPr sz="675">
                <a:solidFill>
                  <a:schemeClr val="tx1">
                    <a:tint val="75000"/>
                  </a:schemeClr>
                </a:solidFill>
              </a:defRPr>
            </a:lvl4pPr>
            <a:lvl5pPr marL="771506" indent="0">
              <a:buNone/>
              <a:defRPr sz="675">
                <a:solidFill>
                  <a:schemeClr val="tx1">
                    <a:tint val="75000"/>
                  </a:schemeClr>
                </a:solidFill>
              </a:defRPr>
            </a:lvl5pPr>
            <a:lvl6pPr marL="964382" indent="0">
              <a:buNone/>
              <a:defRPr sz="675">
                <a:solidFill>
                  <a:schemeClr val="tx1">
                    <a:tint val="75000"/>
                  </a:schemeClr>
                </a:solidFill>
              </a:defRPr>
            </a:lvl6pPr>
            <a:lvl7pPr marL="1157258" indent="0">
              <a:buNone/>
              <a:defRPr sz="675">
                <a:solidFill>
                  <a:schemeClr val="tx1">
                    <a:tint val="75000"/>
                  </a:schemeClr>
                </a:solidFill>
              </a:defRPr>
            </a:lvl7pPr>
            <a:lvl8pPr marL="1350135" indent="0">
              <a:buNone/>
              <a:defRPr sz="675">
                <a:solidFill>
                  <a:schemeClr val="tx1">
                    <a:tint val="75000"/>
                  </a:schemeClr>
                </a:solidFill>
              </a:defRPr>
            </a:lvl8pPr>
            <a:lvl9pPr marL="1543012" indent="0">
              <a:buNone/>
              <a:defRPr sz="67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5CBD4-4E22-4196-A6B2-513C0EA1BBC5}" type="datetimeFigureOut">
              <a:rPr lang="pl-PL" smtClean="0"/>
              <a:t>18.05.2022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3E041-9267-4F78-8D06-0358DCD860A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053308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Nagłówek sekcji"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23888" y="1709761"/>
            <a:ext cx="7886700" cy="2852737"/>
          </a:xfrm>
        </p:spPr>
        <p:txBody>
          <a:bodyPr anchor="b"/>
          <a:lstStyle>
            <a:lvl1pPr>
              <a:defRPr sz="253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623888" y="4589486"/>
            <a:ext cx="7886700" cy="1500187"/>
          </a:xfrm>
        </p:spPr>
        <p:txBody>
          <a:bodyPr/>
          <a:lstStyle>
            <a:lvl1pPr marL="0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1pPr>
            <a:lvl2pPr marL="192877" indent="0">
              <a:buNone/>
              <a:defRPr sz="844">
                <a:solidFill>
                  <a:schemeClr val="tx1">
                    <a:tint val="75000"/>
                  </a:schemeClr>
                </a:solidFill>
              </a:defRPr>
            </a:lvl2pPr>
            <a:lvl3pPr marL="385753" indent="0">
              <a:buNone/>
              <a:defRPr sz="760">
                <a:solidFill>
                  <a:schemeClr val="tx1">
                    <a:tint val="75000"/>
                  </a:schemeClr>
                </a:solidFill>
              </a:defRPr>
            </a:lvl3pPr>
            <a:lvl4pPr marL="578630" indent="0">
              <a:buNone/>
              <a:defRPr sz="675">
                <a:solidFill>
                  <a:schemeClr val="tx1">
                    <a:tint val="75000"/>
                  </a:schemeClr>
                </a:solidFill>
              </a:defRPr>
            </a:lvl4pPr>
            <a:lvl5pPr marL="771506" indent="0">
              <a:buNone/>
              <a:defRPr sz="675">
                <a:solidFill>
                  <a:schemeClr val="tx1">
                    <a:tint val="75000"/>
                  </a:schemeClr>
                </a:solidFill>
              </a:defRPr>
            </a:lvl5pPr>
            <a:lvl6pPr marL="964382" indent="0">
              <a:buNone/>
              <a:defRPr sz="675">
                <a:solidFill>
                  <a:schemeClr val="tx1">
                    <a:tint val="75000"/>
                  </a:schemeClr>
                </a:solidFill>
              </a:defRPr>
            </a:lvl6pPr>
            <a:lvl7pPr marL="1157258" indent="0">
              <a:buNone/>
              <a:defRPr sz="675">
                <a:solidFill>
                  <a:schemeClr val="tx1">
                    <a:tint val="75000"/>
                  </a:schemeClr>
                </a:solidFill>
              </a:defRPr>
            </a:lvl7pPr>
            <a:lvl8pPr marL="1350135" indent="0">
              <a:buNone/>
              <a:defRPr sz="675">
                <a:solidFill>
                  <a:schemeClr val="tx1">
                    <a:tint val="75000"/>
                  </a:schemeClr>
                </a:solidFill>
              </a:defRPr>
            </a:lvl8pPr>
            <a:lvl9pPr marL="1543012" indent="0">
              <a:buNone/>
              <a:defRPr sz="67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5CBD4-4E22-4196-A6B2-513C0EA1BBC5}" type="datetimeFigureOut">
              <a:rPr lang="pl-PL" smtClean="0"/>
              <a:t>18.05.2022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3E041-9267-4F78-8D06-0358DCD860A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180007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Pusty">
    <p:bg>
      <p:bgPr>
        <a:blipFill dpi="0" rotWithShape="1">
          <a:blip r:embed="rId2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5CBD4-4E22-4196-A6B2-513C0EA1BBC5}" type="datetimeFigureOut">
              <a:rPr lang="pl-PL" smtClean="0"/>
              <a:t>18.05.2022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3E041-9267-4F78-8D06-0358DCD860A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631160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628650" y="635637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0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A5CBD4-4E22-4196-A6B2-513C0EA1BBC5}" type="datetimeFigureOut">
              <a:rPr lang="pl-PL" smtClean="0"/>
              <a:t>18.05.2022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028950" y="635637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0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457950" y="635637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63E041-9267-4F78-8D06-0358DCD860A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766597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866" r:id="rId4"/>
    <p:sldLayoutId id="2147483865" r:id="rId5"/>
  </p:sldLayoutIdLst>
  <p:txStyles>
    <p:titleStyle>
      <a:lvl1pPr algn="l" defTabSz="385753" rtl="0" eaLnBrk="1" latinLnBrk="0" hangingPunct="1">
        <a:lnSpc>
          <a:spcPct val="90000"/>
        </a:lnSpc>
        <a:spcBef>
          <a:spcPct val="0"/>
        </a:spcBef>
        <a:buNone/>
        <a:defRPr sz="185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6439" indent="-96439" algn="l" defTabSz="385753" rtl="0" eaLnBrk="1" latinLnBrk="0" hangingPunct="1">
        <a:lnSpc>
          <a:spcPct val="90000"/>
        </a:lnSpc>
        <a:spcBef>
          <a:spcPts val="422"/>
        </a:spcBef>
        <a:buFont typeface="Arial" panose="020B0604020202020204" pitchFamily="34" charset="0"/>
        <a:buChar char="•"/>
        <a:defRPr sz="1181" kern="1200">
          <a:solidFill>
            <a:schemeClr val="tx1"/>
          </a:solidFill>
          <a:latin typeface="+mn-lt"/>
          <a:ea typeface="+mn-ea"/>
          <a:cs typeface="+mn-cs"/>
        </a:defRPr>
      </a:lvl1pPr>
      <a:lvl2pPr marL="289315" indent="-96439" algn="l" defTabSz="385753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482191" indent="-96439" algn="l" defTabSz="385753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844" kern="1200">
          <a:solidFill>
            <a:schemeClr val="tx1"/>
          </a:solidFill>
          <a:latin typeface="+mn-lt"/>
          <a:ea typeface="+mn-ea"/>
          <a:cs typeface="+mn-cs"/>
        </a:defRPr>
      </a:lvl3pPr>
      <a:lvl4pPr marL="675068" indent="-96439" algn="l" defTabSz="385753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760" kern="1200">
          <a:solidFill>
            <a:schemeClr val="tx1"/>
          </a:solidFill>
          <a:latin typeface="+mn-lt"/>
          <a:ea typeface="+mn-ea"/>
          <a:cs typeface="+mn-cs"/>
        </a:defRPr>
      </a:lvl4pPr>
      <a:lvl5pPr marL="867944" indent="-96439" algn="l" defTabSz="385753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760" kern="1200">
          <a:solidFill>
            <a:schemeClr val="tx1"/>
          </a:solidFill>
          <a:latin typeface="+mn-lt"/>
          <a:ea typeface="+mn-ea"/>
          <a:cs typeface="+mn-cs"/>
        </a:defRPr>
      </a:lvl5pPr>
      <a:lvl6pPr marL="1060820" indent="-96439" algn="l" defTabSz="385753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760" kern="1200">
          <a:solidFill>
            <a:schemeClr val="tx1"/>
          </a:solidFill>
          <a:latin typeface="+mn-lt"/>
          <a:ea typeface="+mn-ea"/>
          <a:cs typeface="+mn-cs"/>
        </a:defRPr>
      </a:lvl6pPr>
      <a:lvl7pPr marL="1253697" indent="-96439" algn="l" defTabSz="385753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760" kern="1200">
          <a:solidFill>
            <a:schemeClr val="tx1"/>
          </a:solidFill>
          <a:latin typeface="+mn-lt"/>
          <a:ea typeface="+mn-ea"/>
          <a:cs typeface="+mn-cs"/>
        </a:defRPr>
      </a:lvl7pPr>
      <a:lvl8pPr marL="1446574" indent="-96439" algn="l" defTabSz="385753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760" kern="1200">
          <a:solidFill>
            <a:schemeClr val="tx1"/>
          </a:solidFill>
          <a:latin typeface="+mn-lt"/>
          <a:ea typeface="+mn-ea"/>
          <a:cs typeface="+mn-cs"/>
        </a:defRPr>
      </a:lvl8pPr>
      <a:lvl9pPr marL="1639450" indent="-96439" algn="l" defTabSz="385753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7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385753" rtl="0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1pPr>
      <a:lvl2pPr marL="192877" algn="l" defTabSz="385753" rtl="0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2pPr>
      <a:lvl3pPr marL="385753" algn="l" defTabSz="385753" rtl="0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3pPr>
      <a:lvl4pPr marL="578630" algn="l" defTabSz="385753" rtl="0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4pPr>
      <a:lvl5pPr marL="771506" algn="l" defTabSz="385753" rtl="0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5pPr>
      <a:lvl6pPr marL="964382" algn="l" defTabSz="385753" rtl="0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6pPr>
      <a:lvl7pPr marL="1157258" algn="l" defTabSz="385753" rtl="0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7pPr>
      <a:lvl8pPr marL="1350135" algn="l" defTabSz="385753" rtl="0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8pPr>
      <a:lvl9pPr marL="1543012" algn="l" defTabSz="385753" rtl="0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mailto:efs@lubelskie.pl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hyperlink" Target="https://pomagamukrainie.gov.pl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 txBox="1">
            <a:spLocks noGrp="1"/>
          </p:cNvSpPr>
          <p:nvPr>
            <p:ph type="title" idx="4294967295"/>
          </p:nvPr>
        </p:nvSpPr>
        <p:spPr>
          <a:xfrm>
            <a:off x="611560" y="2204864"/>
            <a:ext cx="7920880" cy="1905009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lvl="0" algn="ctr" defTabSz="914400">
              <a:lnSpc>
                <a:spcPct val="120000"/>
              </a:lnSpc>
              <a:spcBef>
                <a:spcPts val="0"/>
              </a:spcBef>
              <a:defRPr/>
            </a:pP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Підтримка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людей,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які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втікають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до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Польщі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з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України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у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зв'язку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з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нападом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Російської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Федерації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на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Україну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проекти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Регіональної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операційної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програми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Люблінського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воєводства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на 2014-2020 роки (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фінансування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з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Європейського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соціального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фонду)</a:t>
            </a: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622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">
            <a:extLst>
              <a:ext uri="{FF2B5EF4-FFF2-40B4-BE49-F238E27FC236}">
                <a16:creationId xmlns:a16="http://schemas.microsoft.com/office/drawing/2014/main" id="{A7C00D76-34C5-4CF1-AB0D-45BB601F49B8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28650" y="548680"/>
            <a:ext cx="7886700" cy="936104"/>
          </a:xfrm>
          <a:prstGeom prst="rect">
            <a:avLst/>
          </a:prstGeom>
          <a:solidFill>
            <a:schemeClr val="accent4"/>
          </a:solidFill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algn="l" defTabSz="38575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5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0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Можливості</a:t>
            </a:r>
            <a:r>
              <a:rPr lang="ru-RU" sz="20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20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підтримки</a:t>
            </a:r>
            <a:r>
              <a:rPr lang="ru-RU" sz="2000" b="1" dirty="0">
                <a:latin typeface="Segoe UI" panose="020B0502040204020203" pitchFamily="34" charset="0"/>
                <a:cs typeface="Segoe UI" panose="020B0502040204020203" pitchFamily="34" charset="0"/>
              </a:rPr>
              <a:t> людей, </a:t>
            </a:r>
            <a:r>
              <a:rPr lang="ru-RU" sz="20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які</a:t>
            </a:r>
            <a:r>
              <a:rPr lang="ru-RU" sz="20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20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втікають</a:t>
            </a:r>
            <a:r>
              <a:rPr lang="ru-RU" sz="2000" b="1" dirty="0">
                <a:latin typeface="Segoe UI" panose="020B0502040204020203" pitchFamily="34" charset="0"/>
                <a:cs typeface="Segoe UI" panose="020B0502040204020203" pitchFamily="34" charset="0"/>
              </a:rPr>
              <a:t> з </a:t>
            </a:r>
            <a:r>
              <a:rPr lang="ru-RU" sz="20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України</a:t>
            </a:r>
            <a:r>
              <a:rPr lang="ru-RU" sz="2000" b="1" dirty="0">
                <a:latin typeface="Segoe UI" panose="020B0502040204020203" pitchFamily="34" charset="0"/>
                <a:cs typeface="Segoe UI" panose="020B0502040204020203" pitchFamily="34" charset="0"/>
              </a:rPr>
              <a:t> - </a:t>
            </a:r>
            <a:r>
              <a:rPr lang="ru-RU" sz="20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проекти</a:t>
            </a:r>
            <a:r>
              <a:rPr lang="ru-RU" sz="20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20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Регіональної</a:t>
            </a:r>
            <a:r>
              <a:rPr lang="ru-RU" sz="20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20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операційної</a:t>
            </a:r>
            <a:r>
              <a:rPr lang="ru-RU" sz="20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20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програми</a:t>
            </a:r>
            <a:r>
              <a:rPr lang="ru-RU" sz="20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20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Люблінського</a:t>
            </a:r>
            <a:r>
              <a:rPr lang="ru-RU" sz="20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20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воєводства</a:t>
            </a:r>
            <a:r>
              <a:rPr lang="ru-RU" sz="2000" b="1" dirty="0">
                <a:latin typeface="Segoe UI" panose="020B0502040204020203" pitchFamily="34" charset="0"/>
                <a:cs typeface="Segoe UI" panose="020B0502040204020203" pitchFamily="34" charset="0"/>
              </a:rPr>
              <a:t> на 2014-2020 роки</a:t>
            </a:r>
            <a:endParaRPr lang="pl-PL" sz="2000" b="1" i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9206F462-DD23-4C4A-82BC-83990EFA34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8650" y="1556792"/>
            <a:ext cx="7886700" cy="4536504"/>
          </a:xfrm>
        </p:spPr>
        <p:txBody>
          <a:bodyPr>
            <a:noAutofit/>
          </a:bodyPr>
          <a:lstStyle/>
          <a:p>
            <a:pPr marL="285750" indent="-285750" algn="just">
              <a:lnSpc>
                <a:spcPct val="100000"/>
              </a:lnSpc>
              <a:buFont typeface="Wingdings" panose="05000000000000000000" pitchFamily="2" charset="2"/>
              <a:buChar char="Ø"/>
            </a:pPr>
            <a:endParaRPr lang="pl-PL" sz="16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285750" indent="-285750" algn="just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ru-RU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Люди, </a:t>
            </a:r>
            <a:r>
              <a:rPr lang="ru-RU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які</a:t>
            </a:r>
            <a:r>
              <a:rPr lang="ru-RU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втікають</a:t>
            </a:r>
            <a:r>
              <a:rPr lang="ru-RU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з </a:t>
            </a:r>
            <a:r>
              <a:rPr lang="ru-RU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України</a:t>
            </a:r>
            <a:r>
              <a:rPr lang="ru-RU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ru-RU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можуть</a:t>
            </a:r>
            <a:r>
              <a:rPr lang="ru-RU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брати</a:t>
            </a:r>
            <a:r>
              <a:rPr lang="ru-RU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участь у проектах, </a:t>
            </a:r>
            <a:r>
              <a:rPr lang="ru-RU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що</a:t>
            </a:r>
            <a:r>
              <a:rPr lang="ru-RU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фінансуються</a:t>
            </a:r>
            <a:r>
              <a:rPr lang="ru-RU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Європейським</a:t>
            </a:r>
            <a:r>
              <a:rPr lang="ru-RU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Соціальним</a:t>
            </a:r>
            <a:r>
              <a:rPr lang="ru-RU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Фондом (</a:t>
            </a:r>
            <a:r>
              <a:rPr lang="pl-PL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ESF), </a:t>
            </a:r>
            <a:r>
              <a:rPr lang="ru-RU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на тих самих </a:t>
            </a:r>
            <a:r>
              <a:rPr lang="ru-RU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умовах</a:t>
            </a:r>
            <a:r>
              <a:rPr lang="ru-RU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ru-RU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що</a:t>
            </a:r>
            <a:r>
              <a:rPr lang="ru-RU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й </a:t>
            </a:r>
            <a:r>
              <a:rPr lang="ru-RU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громадяни</a:t>
            </a:r>
            <a:r>
              <a:rPr lang="ru-RU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Польщі</a:t>
            </a:r>
            <a:r>
              <a:rPr lang="ru-RU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, і </a:t>
            </a:r>
            <a:r>
              <a:rPr lang="ru-RU" sz="1600" b="1" u="sng" dirty="0" err="1">
                <a:latin typeface="Segoe UI" panose="020B0502040204020203" pitchFamily="34" charset="0"/>
                <a:cs typeface="Segoe UI" panose="020B0502040204020203" pitchFamily="34" charset="0"/>
              </a:rPr>
              <a:t>користуватися</a:t>
            </a:r>
            <a:r>
              <a:rPr lang="ru-RU" sz="1600" b="1" u="sng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1600" b="1" u="sng" dirty="0" err="1">
                <a:latin typeface="Segoe UI" panose="020B0502040204020203" pitchFamily="34" charset="0"/>
                <a:cs typeface="Segoe UI" panose="020B0502040204020203" pitchFamily="34" charset="0"/>
              </a:rPr>
              <a:t>всіма</a:t>
            </a:r>
            <a:r>
              <a:rPr lang="ru-RU" sz="1600" b="1" u="sng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1600" b="1" u="sng" dirty="0" err="1">
                <a:latin typeface="Segoe UI" panose="020B0502040204020203" pitchFamily="34" charset="0"/>
                <a:cs typeface="Segoe UI" panose="020B0502040204020203" pitchFamily="34" charset="0"/>
              </a:rPr>
              <a:t>послугами</a:t>
            </a:r>
            <a:r>
              <a:rPr lang="ru-RU" sz="1600" b="1" u="sng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та </a:t>
            </a:r>
            <a:r>
              <a:rPr lang="ru-RU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інструментами</a:t>
            </a:r>
            <a:r>
              <a:rPr lang="ru-RU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ru-RU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які</a:t>
            </a:r>
            <a:r>
              <a:rPr lang="ru-RU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пропонуються</a:t>
            </a:r>
            <a:r>
              <a:rPr lang="ru-RU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в проектах.</a:t>
            </a:r>
            <a:endParaRPr lang="pl-PL" sz="16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285750" indent="-285750" algn="just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ru-RU" sz="1600" b="1" dirty="0" err="1"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Отримати</a:t>
            </a:r>
            <a:r>
              <a:rPr lang="ru-RU" sz="1600" b="1" dirty="0"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 </a:t>
            </a:r>
            <a:r>
              <a:rPr lang="ru-RU" sz="1600" b="1" dirty="0" err="1"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підтримку</a:t>
            </a:r>
            <a:r>
              <a:rPr lang="ru-RU" sz="1600" b="1" dirty="0"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 в рамках </a:t>
            </a:r>
            <a:r>
              <a:rPr lang="ru-RU" sz="1600" b="1" dirty="0" err="1"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співфінансованих</a:t>
            </a:r>
            <a:r>
              <a:rPr lang="ru-RU" sz="1600" b="1" dirty="0"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 з ЄСФ </a:t>
            </a:r>
            <a:r>
              <a:rPr lang="ru-RU" sz="1600" b="1" dirty="0" err="1"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проектів</a:t>
            </a:r>
            <a:r>
              <a:rPr lang="ru-RU" sz="1600" b="1" dirty="0"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, </a:t>
            </a:r>
            <a:r>
              <a:rPr lang="ru-RU" sz="1600" b="1" dirty="0" err="1"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що</a:t>
            </a:r>
            <a:r>
              <a:rPr lang="ru-RU" sz="1600" b="1" dirty="0"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 </a:t>
            </a:r>
            <a:r>
              <a:rPr lang="ru-RU" sz="1600" b="1" dirty="0" err="1"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реалізуються</a:t>
            </a:r>
            <a:r>
              <a:rPr lang="ru-RU" sz="1600" b="1" dirty="0"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, </a:t>
            </a:r>
            <a:r>
              <a:rPr lang="ru-RU" sz="1600" b="1" dirty="0" err="1"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можна</a:t>
            </a:r>
            <a:r>
              <a:rPr lang="ru-RU" sz="1600" b="1" dirty="0"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 </a:t>
            </a:r>
            <a:r>
              <a:rPr lang="ru-RU" sz="1600" b="1" dirty="0" err="1"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щодо</a:t>
            </a:r>
            <a:r>
              <a:rPr lang="ru-RU" sz="1600" b="1" dirty="0"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:</a:t>
            </a:r>
          </a:p>
          <a:p>
            <a:pPr marL="285750" indent="-285750" algn="just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ru-RU" sz="18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забезпечення</a:t>
            </a:r>
            <a:r>
              <a:rPr lang="ru-RU" sz="1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догляду за </a:t>
            </a:r>
            <a:r>
              <a:rPr lang="ru-RU" sz="18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дітьми</a:t>
            </a:r>
            <a:r>
              <a:rPr lang="ru-RU" sz="1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до 3 </a:t>
            </a:r>
            <a:r>
              <a:rPr lang="ru-RU" sz="18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років</a:t>
            </a:r>
            <a:r>
              <a:rPr lang="ru-RU" sz="1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(догляд в </a:t>
            </a:r>
            <a:r>
              <a:rPr lang="ru-RU" sz="18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яслах</a:t>
            </a:r>
            <a:r>
              <a:rPr lang="ru-RU" sz="1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),</a:t>
            </a: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00000"/>
              </a:lnSpc>
              <a:buFont typeface="+mj-lt"/>
              <a:buAutoNum type="alphaLcParenR"/>
            </a:pPr>
            <a:r>
              <a:rPr lang="ru-RU" sz="18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соціальна</a:t>
            </a:r>
            <a:r>
              <a:rPr lang="ru-RU" sz="1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інклюзія</a:t>
            </a:r>
            <a:r>
              <a:rPr lang="ru-RU" sz="1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- </a:t>
            </a:r>
            <a:r>
              <a:rPr lang="ru-RU" sz="18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включаючи</a:t>
            </a:r>
            <a:r>
              <a:rPr lang="ru-RU" sz="1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соціальну</a:t>
            </a:r>
            <a:r>
              <a:rPr lang="ru-RU" sz="1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реінтеграцію</a:t>
            </a:r>
            <a:r>
              <a:rPr lang="ru-RU" sz="1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догляд за людьми </a:t>
            </a:r>
            <a:r>
              <a:rPr lang="ru-RU" sz="18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похилого</a:t>
            </a:r>
            <a:r>
              <a:rPr lang="ru-RU" sz="1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віку</a:t>
            </a:r>
            <a:r>
              <a:rPr lang="ru-RU" sz="1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</a:t>
            </a:r>
          </a:p>
          <a:p>
            <a:pPr lvl="0" algn="just">
              <a:lnSpc>
                <a:spcPct val="100000"/>
              </a:lnSpc>
            </a:pPr>
            <a:r>
              <a:rPr lang="ru-RU" sz="1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б) </a:t>
            </a:r>
            <a:r>
              <a:rPr lang="ru-RU" sz="18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освіта</a:t>
            </a:r>
            <a:r>
              <a:rPr lang="ru-RU" sz="1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- </a:t>
            </a:r>
            <a:r>
              <a:rPr lang="ru-RU" sz="18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включаючи</a:t>
            </a:r>
            <a:r>
              <a:rPr lang="ru-RU" sz="1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освітні</a:t>
            </a:r>
            <a:r>
              <a:rPr lang="ru-RU" sz="1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послуги</a:t>
            </a:r>
            <a:r>
              <a:rPr lang="ru-RU" sz="1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в </a:t>
            </a:r>
            <a:r>
              <a:rPr lang="ru-RU" sz="18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дитячих</a:t>
            </a:r>
            <a:r>
              <a:rPr lang="ru-RU" sz="1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садках, школах, </a:t>
            </a:r>
            <a:r>
              <a:rPr lang="ru-RU" sz="18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що</a:t>
            </a:r>
            <a:r>
              <a:rPr lang="ru-RU" sz="1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надають</a:t>
            </a:r>
            <a:r>
              <a:rPr lang="ru-RU" sz="1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загальноосвітню</a:t>
            </a:r>
            <a:r>
              <a:rPr lang="ru-RU" sz="1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освіту</a:t>
            </a:r>
            <a:r>
              <a:rPr lang="ru-RU" sz="1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та школах, </a:t>
            </a:r>
            <a:r>
              <a:rPr lang="ru-RU" sz="18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що</a:t>
            </a:r>
            <a:r>
              <a:rPr lang="ru-RU" sz="1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надають</a:t>
            </a:r>
            <a:r>
              <a:rPr lang="ru-RU" sz="1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професійно-технічну</a:t>
            </a:r>
            <a:r>
              <a:rPr lang="ru-RU" sz="1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освіту</a:t>
            </a:r>
            <a:r>
              <a:rPr lang="ru-RU" sz="1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pl-PL" sz="165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49871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">
            <a:extLst>
              <a:ext uri="{FF2B5EF4-FFF2-40B4-BE49-F238E27FC236}">
                <a16:creationId xmlns:a16="http://schemas.microsoft.com/office/drawing/2014/main" id="{A7C00D76-34C5-4CF1-AB0D-45BB601F49B8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28650" y="548680"/>
            <a:ext cx="7886700" cy="936104"/>
          </a:xfrm>
          <a:prstGeom prst="rect">
            <a:avLst/>
          </a:prstGeom>
          <a:solidFill>
            <a:schemeClr val="accent4"/>
          </a:solidFill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algn="l" defTabSz="38575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5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0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Можливості</a:t>
            </a:r>
            <a:r>
              <a:rPr lang="ru-RU" sz="20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20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підтримки</a:t>
            </a:r>
            <a:r>
              <a:rPr lang="ru-RU" sz="2000" b="1" dirty="0">
                <a:latin typeface="Segoe UI" panose="020B0502040204020203" pitchFamily="34" charset="0"/>
                <a:cs typeface="Segoe UI" panose="020B0502040204020203" pitchFamily="34" charset="0"/>
              </a:rPr>
              <a:t> людей, </a:t>
            </a:r>
            <a:r>
              <a:rPr lang="ru-RU" sz="20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які</a:t>
            </a:r>
            <a:r>
              <a:rPr lang="ru-RU" sz="20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20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втікають</a:t>
            </a:r>
            <a:r>
              <a:rPr lang="ru-RU" sz="2000" b="1" dirty="0">
                <a:latin typeface="Segoe UI" panose="020B0502040204020203" pitchFamily="34" charset="0"/>
                <a:cs typeface="Segoe UI" panose="020B0502040204020203" pitchFamily="34" charset="0"/>
              </a:rPr>
              <a:t> з </a:t>
            </a:r>
            <a:r>
              <a:rPr lang="ru-RU" sz="20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України</a:t>
            </a:r>
            <a:r>
              <a:rPr lang="ru-RU" sz="2000" b="1" dirty="0">
                <a:latin typeface="Segoe UI" panose="020B0502040204020203" pitchFamily="34" charset="0"/>
                <a:cs typeface="Segoe UI" panose="020B0502040204020203" pitchFamily="34" charset="0"/>
              </a:rPr>
              <a:t> - </a:t>
            </a:r>
            <a:r>
              <a:rPr lang="ru-RU" sz="20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проекти</a:t>
            </a:r>
            <a:r>
              <a:rPr lang="ru-RU" sz="20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20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Регіональної</a:t>
            </a:r>
            <a:r>
              <a:rPr lang="ru-RU" sz="20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20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операційної</a:t>
            </a:r>
            <a:r>
              <a:rPr lang="ru-RU" sz="20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20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програми</a:t>
            </a:r>
            <a:r>
              <a:rPr lang="ru-RU" sz="20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20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Люблінського</a:t>
            </a:r>
            <a:r>
              <a:rPr lang="ru-RU" sz="20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20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воєводства</a:t>
            </a:r>
            <a:r>
              <a:rPr lang="ru-RU" sz="2000" b="1" dirty="0">
                <a:latin typeface="Segoe UI" panose="020B0502040204020203" pitchFamily="34" charset="0"/>
                <a:cs typeface="Segoe UI" panose="020B0502040204020203" pitchFamily="34" charset="0"/>
              </a:rPr>
              <a:t> на 2014-2020 роки</a:t>
            </a:r>
            <a:endParaRPr lang="pl-PL" sz="2000" b="1" i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9206F462-DD23-4C4A-82BC-83990EFA34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8650" y="1556792"/>
            <a:ext cx="7886700" cy="4752528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ru-RU" sz="1600" dirty="0">
                <a:latin typeface="Segoe UI" panose="020B0502040204020203" pitchFamily="34" charset="0"/>
                <a:cs typeface="Segoe UI" panose="020B0502040204020203" pitchFamily="34" charset="0"/>
              </a:rPr>
              <a:t>Документом, </a:t>
            </a:r>
            <a:r>
              <a:rPr lang="ru-RU" sz="1600" dirty="0" err="1">
                <a:latin typeface="Segoe UI" panose="020B0502040204020203" pitchFamily="34" charset="0"/>
                <a:cs typeface="Segoe UI" panose="020B0502040204020203" pitchFamily="34" charset="0"/>
              </a:rPr>
              <a:t>що</a:t>
            </a:r>
            <a:r>
              <a:rPr lang="ru-RU" sz="16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1600" dirty="0" err="1">
                <a:latin typeface="Segoe UI" panose="020B0502040204020203" pitchFamily="34" charset="0"/>
                <a:cs typeface="Segoe UI" panose="020B0502040204020203" pitchFamily="34" charset="0"/>
              </a:rPr>
              <a:t>підтверджує</a:t>
            </a:r>
            <a:r>
              <a:rPr lang="ru-RU" sz="1600" dirty="0">
                <a:latin typeface="Segoe UI" panose="020B0502040204020203" pitchFamily="34" charset="0"/>
                <a:cs typeface="Segoe UI" panose="020B0502040204020203" pitchFamily="34" charset="0"/>
              </a:rPr>
              <a:t> статус особи, яка </a:t>
            </a:r>
            <a:r>
              <a:rPr lang="ru-RU" sz="1600" dirty="0" err="1">
                <a:latin typeface="Segoe UI" panose="020B0502040204020203" pitchFamily="34" charset="0"/>
                <a:cs typeface="Segoe UI" panose="020B0502040204020203" pitchFamily="34" charset="0"/>
              </a:rPr>
              <a:t>в’їхала</a:t>
            </a:r>
            <a:r>
              <a:rPr lang="ru-RU" sz="1600" dirty="0">
                <a:latin typeface="Segoe UI" panose="020B0502040204020203" pitchFamily="34" charset="0"/>
                <a:cs typeface="Segoe UI" panose="020B0502040204020203" pitchFamily="34" charset="0"/>
              </a:rPr>
              <a:t> до </a:t>
            </a:r>
            <a:r>
              <a:rPr lang="ru-RU" sz="1600" dirty="0" err="1">
                <a:latin typeface="Segoe UI" panose="020B0502040204020203" pitchFamily="34" charset="0"/>
                <a:cs typeface="Segoe UI" panose="020B0502040204020203" pitchFamily="34" charset="0"/>
              </a:rPr>
              <a:t>Польщі</a:t>
            </a:r>
            <a:r>
              <a:rPr lang="ru-RU" sz="16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1600" dirty="0" err="1">
                <a:latin typeface="Segoe UI" panose="020B0502040204020203" pitchFamily="34" charset="0"/>
                <a:cs typeface="Segoe UI" panose="020B0502040204020203" pitchFamily="34" charset="0"/>
              </a:rPr>
              <a:t>безпосередньо</a:t>
            </a:r>
            <a:r>
              <a:rPr lang="ru-RU" sz="1600" dirty="0">
                <a:latin typeface="Segoe UI" panose="020B0502040204020203" pitchFamily="34" charset="0"/>
                <a:cs typeface="Segoe UI" panose="020B0502040204020203" pitchFamily="34" charset="0"/>
              </a:rPr>
              <a:t> з </a:t>
            </a:r>
            <a:r>
              <a:rPr lang="ru-RU" sz="1600" dirty="0" err="1">
                <a:latin typeface="Segoe UI" panose="020B0502040204020203" pitchFamily="34" charset="0"/>
                <a:cs typeface="Segoe UI" panose="020B0502040204020203" pitchFamily="34" charset="0"/>
              </a:rPr>
              <a:t>України</a:t>
            </a:r>
            <a:r>
              <a:rPr lang="ru-RU" sz="1600" dirty="0">
                <a:latin typeface="Segoe UI" panose="020B0502040204020203" pitchFamily="34" charset="0"/>
                <a:cs typeface="Segoe UI" panose="020B0502040204020203" pitchFamily="34" charset="0"/>
              </a:rPr>
              <a:t> з 24 лютого 2022 року </a:t>
            </a:r>
            <a:r>
              <a:rPr lang="ru-RU" sz="1600" dirty="0" err="1">
                <a:latin typeface="Segoe UI" panose="020B0502040204020203" pitchFamily="34" charset="0"/>
                <a:cs typeface="Segoe UI" panose="020B0502040204020203" pitchFamily="34" charset="0"/>
              </a:rPr>
              <a:t>є</a:t>
            </a:r>
            <a:r>
              <a:rPr lang="ru-RU" sz="1600" dirty="0">
                <a:latin typeface="Segoe UI" panose="020B0502040204020203" pitchFamily="34" charset="0"/>
                <a:cs typeface="Segoe UI" panose="020B0502040204020203" pitchFamily="34" charset="0"/>
              </a:rPr>
              <a:t>:</a:t>
            </a:r>
          </a:p>
          <a:p>
            <a:pPr>
              <a:lnSpc>
                <a:spcPct val="120000"/>
              </a:lnSpc>
            </a:pPr>
            <a:r>
              <a:rPr lang="ru-RU" sz="1600" dirty="0">
                <a:latin typeface="Segoe UI" panose="020B0502040204020203" pitchFamily="34" charset="0"/>
                <a:cs typeface="Segoe UI" panose="020B0502040204020203" pitchFamily="34" charset="0"/>
              </a:rPr>
              <a:t>  </a:t>
            </a:r>
            <a:r>
              <a:rPr lang="ru-RU" sz="1600" dirty="0" err="1">
                <a:latin typeface="Segoe UI" panose="020B0502040204020203" pitchFamily="34" charset="0"/>
                <a:cs typeface="Segoe UI" panose="020B0502040204020203" pitchFamily="34" charset="0"/>
              </a:rPr>
              <a:t>відповідний</a:t>
            </a:r>
            <a:r>
              <a:rPr lang="ru-RU" sz="1600" dirty="0">
                <a:latin typeface="Segoe UI" panose="020B0502040204020203" pitchFamily="34" charset="0"/>
                <a:cs typeface="Segoe UI" panose="020B0502040204020203" pitchFamily="34" charset="0"/>
              </a:rPr>
              <a:t> штамп у </a:t>
            </a:r>
            <a:r>
              <a:rPr lang="ru-RU" sz="1600" dirty="0" err="1">
                <a:latin typeface="Segoe UI" panose="020B0502040204020203" pitchFamily="34" charset="0"/>
                <a:cs typeface="Segoe UI" panose="020B0502040204020203" pitchFamily="34" charset="0"/>
              </a:rPr>
              <a:t>паспорті</a:t>
            </a:r>
            <a:r>
              <a:rPr lang="ru-RU" sz="1600" dirty="0">
                <a:latin typeface="Segoe UI" panose="020B0502040204020203" pitchFamily="34" charset="0"/>
                <a:cs typeface="Segoe UI" panose="020B0502040204020203" pitchFamily="34" charset="0"/>
              </a:rPr>
              <a:t>,</a:t>
            </a:r>
          </a:p>
          <a:p>
            <a:pPr>
              <a:lnSpc>
                <a:spcPct val="120000"/>
              </a:lnSpc>
            </a:pPr>
            <a:r>
              <a:rPr lang="ru-RU" sz="1600" dirty="0">
                <a:latin typeface="Segoe UI" panose="020B0502040204020203" pitchFamily="34" charset="0"/>
                <a:cs typeface="Segoe UI" panose="020B0502040204020203" pitchFamily="34" charset="0"/>
              </a:rPr>
              <a:t>  </a:t>
            </a:r>
            <a:r>
              <a:rPr lang="ru-RU" sz="1600" dirty="0" err="1">
                <a:latin typeface="Segoe UI" panose="020B0502040204020203" pitchFamily="34" charset="0"/>
                <a:cs typeface="Segoe UI" panose="020B0502040204020203" pitchFamily="34" charset="0"/>
              </a:rPr>
              <a:t>довідка</a:t>
            </a:r>
            <a:r>
              <a:rPr lang="ru-RU" sz="1600" dirty="0">
                <a:latin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ru-RU" sz="1600" dirty="0" err="1">
                <a:latin typeface="Segoe UI" panose="020B0502040204020203" pitchFamily="34" charset="0"/>
                <a:cs typeface="Segoe UI" panose="020B0502040204020203" pitchFamily="34" charset="0"/>
              </a:rPr>
              <a:t>що</a:t>
            </a:r>
            <a:r>
              <a:rPr lang="ru-RU" sz="16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1600" dirty="0" err="1">
                <a:latin typeface="Segoe UI" panose="020B0502040204020203" pitchFamily="34" charset="0"/>
                <a:cs typeface="Segoe UI" panose="020B0502040204020203" pitchFamily="34" charset="0"/>
              </a:rPr>
              <a:t>підтверджує</a:t>
            </a:r>
            <a:r>
              <a:rPr lang="ru-RU" sz="16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1600" dirty="0" err="1">
                <a:latin typeface="Segoe UI" panose="020B0502040204020203" pitchFamily="34" charset="0"/>
                <a:cs typeface="Segoe UI" panose="020B0502040204020203" pitchFamily="34" charset="0"/>
              </a:rPr>
              <a:t>присвоєння</a:t>
            </a:r>
            <a:r>
              <a:rPr lang="ru-RU" sz="1600" dirty="0">
                <a:latin typeface="Segoe UI" panose="020B0502040204020203" pitchFamily="34" charset="0"/>
                <a:cs typeface="Segoe UI" panose="020B0502040204020203" pitchFamily="34" charset="0"/>
              </a:rPr>
              <a:t> номера </a:t>
            </a:r>
            <a:r>
              <a:rPr lang="pl-PL" sz="1600" dirty="0">
                <a:latin typeface="Segoe UI" panose="020B0502040204020203" pitchFamily="34" charset="0"/>
                <a:cs typeface="Segoe UI" panose="020B0502040204020203" pitchFamily="34" charset="0"/>
              </a:rPr>
              <a:t>PESEL </a:t>
            </a:r>
            <a:r>
              <a:rPr lang="ru-RU" sz="1600" dirty="0">
                <a:latin typeface="Segoe UI" panose="020B0502040204020203" pitchFamily="34" charset="0"/>
                <a:cs typeface="Segoe UI" panose="020B0502040204020203" pitchFamily="34" charset="0"/>
              </a:rPr>
              <a:t>в </a:t>
            </a:r>
            <a:r>
              <a:rPr lang="ru-RU" sz="1600" dirty="0" err="1">
                <a:latin typeface="Segoe UI" panose="020B0502040204020203" pitchFamily="34" charset="0"/>
                <a:cs typeface="Segoe UI" panose="020B0502040204020203" pitchFamily="34" charset="0"/>
              </a:rPr>
              <a:t>спеціальному</a:t>
            </a:r>
            <a:r>
              <a:rPr lang="ru-RU" sz="16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1600" dirty="0" err="1">
                <a:latin typeface="Segoe UI" panose="020B0502040204020203" pitchFamily="34" charset="0"/>
                <a:cs typeface="Segoe UI" panose="020B0502040204020203" pitchFamily="34" charset="0"/>
              </a:rPr>
              <a:t>режимі</a:t>
            </a:r>
            <a:r>
              <a:rPr lang="ru-RU" sz="1600" dirty="0"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</a:p>
          <a:p>
            <a:pPr>
              <a:lnSpc>
                <a:spcPct val="120000"/>
              </a:lnSpc>
            </a:pPr>
            <a:endParaRPr lang="ru-RU" sz="16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lnSpc>
                <a:spcPct val="120000"/>
              </a:lnSpc>
            </a:pPr>
            <a:r>
              <a:rPr lang="ru-RU" sz="1600" dirty="0" err="1">
                <a:latin typeface="Segoe UI" panose="020B0502040204020203" pitchFamily="34" charset="0"/>
                <a:cs typeface="Segoe UI" panose="020B0502040204020203" pitchFamily="34" charset="0"/>
              </a:rPr>
              <a:t>Щодо</a:t>
            </a:r>
            <a:r>
              <a:rPr lang="ru-RU" sz="1600" dirty="0">
                <a:latin typeface="Segoe UI" panose="020B0502040204020203" pitchFamily="34" charset="0"/>
                <a:cs typeface="Segoe UI" panose="020B0502040204020203" pitchFamily="34" charset="0"/>
              </a:rPr>
              <a:t> людей, </a:t>
            </a:r>
            <a:r>
              <a:rPr lang="ru-RU" sz="1600" dirty="0" err="1">
                <a:latin typeface="Segoe UI" panose="020B0502040204020203" pitchFamily="34" charset="0"/>
                <a:cs typeface="Segoe UI" panose="020B0502040204020203" pitchFamily="34" charset="0"/>
              </a:rPr>
              <a:t>які</a:t>
            </a:r>
            <a:r>
              <a:rPr lang="ru-RU" sz="16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1600" dirty="0" err="1">
                <a:latin typeface="Segoe UI" panose="020B0502040204020203" pitchFamily="34" charset="0"/>
                <a:cs typeface="Segoe UI" panose="020B0502040204020203" pitchFamily="34" charset="0"/>
              </a:rPr>
              <a:t>перебували</a:t>
            </a:r>
            <a:r>
              <a:rPr lang="ru-RU" sz="1600" dirty="0">
                <a:latin typeface="Segoe UI" panose="020B0502040204020203" pitchFamily="34" charset="0"/>
                <a:cs typeface="Segoe UI" panose="020B0502040204020203" pitchFamily="34" charset="0"/>
              </a:rPr>
              <a:t> в </a:t>
            </a:r>
            <a:r>
              <a:rPr lang="ru-RU" sz="1600" dirty="0" err="1">
                <a:latin typeface="Segoe UI" panose="020B0502040204020203" pitchFamily="34" charset="0"/>
                <a:cs typeface="Segoe UI" panose="020B0502040204020203" pitchFamily="34" charset="0"/>
              </a:rPr>
              <a:t>Польщі</a:t>
            </a:r>
            <a:r>
              <a:rPr lang="ru-RU" sz="1600" dirty="0">
                <a:latin typeface="Segoe UI" panose="020B0502040204020203" pitchFamily="34" charset="0"/>
                <a:cs typeface="Segoe UI" panose="020B0502040204020203" pitchFamily="34" charset="0"/>
              </a:rPr>
              <a:t> до 24 лютого </a:t>
            </a:r>
            <a:r>
              <a:rPr lang="ru-RU" sz="1600" dirty="0" err="1">
                <a:latin typeface="Segoe UI" panose="020B0502040204020203" pitchFamily="34" charset="0"/>
                <a:cs typeface="Segoe UI" panose="020B0502040204020203" pitchFamily="34" charset="0"/>
              </a:rPr>
              <a:t>ц.р</a:t>
            </a:r>
            <a:r>
              <a:rPr lang="ru-RU" sz="1600" dirty="0">
                <a:latin typeface="Segoe UI" panose="020B0502040204020203" pitchFamily="34" charset="0"/>
                <a:cs typeface="Segoe UI" panose="020B0502040204020203" pitchFamily="34" charset="0"/>
              </a:rPr>
              <a:t>. документом, </a:t>
            </a:r>
            <a:r>
              <a:rPr lang="ru-RU" sz="1600" dirty="0" err="1">
                <a:latin typeface="Segoe UI" panose="020B0502040204020203" pitchFamily="34" charset="0"/>
                <a:cs typeface="Segoe UI" panose="020B0502040204020203" pitchFamily="34" charset="0"/>
              </a:rPr>
              <a:t>що</a:t>
            </a:r>
            <a:r>
              <a:rPr lang="ru-RU" sz="16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1600" dirty="0" err="1">
                <a:latin typeface="Segoe UI" panose="020B0502040204020203" pitchFamily="34" charset="0"/>
                <a:cs typeface="Segoe UI" panose="020B0502040204020203" pitchFamily="34" charset="0"/>
              </a:rPr>
              <a:t>підтверджує</a:t>
            </a:r>
            <a:r>
              <a:rPr lang="ru-RU" sz="1600" dirty="0">
                <a:latin typeface="Segoe UI" panose="020B0502040204020203" pitchFamily="34" charset="0"/>
                <a:cs typeface="Segoe UI" panose="020B0502040204020203" pitchFamily="34" charset="0"/>
              </a:rPr>
              <a:t> статус, </a:t>
            </a:r>
            <a:r>
              <a:rPr lang="ru-RU" sz="1600" dirty="0" err="1">
                <a:latin typeface="Segoe UI" panose="020B0502040204020203" pitchFamily="34" charset="0"/>
                <a:cs typeface="Segoe UI" panose="020B0502040204020203" pitchFamily="34" charset="0"/>
              </a:rPr>
              <a:t>є</a:t>
            </a:r>
            <a:r>
              <a:rPr lang="ru-RU" sz="16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1600" dirty="0" err="1">
                <a:latin typeface="Segoe UI" panose="020B0502040204020203" pitchFamily="34" charset="0"/>
                <a:cs typeface="Segoe UI" panose="020B0502040204020203" pitchFamily="34" charset="0"/>
              </a:rPr>
              <a:t>віза</a:t>
            </a:r>
            <a:r>
              <a:rPr lang="ru-RU" sz="1600" dirty="0">
                <a:latin typeface="Segoe UI" panose="020B0502040204020203" pitchFamily="34" charset="0"/>
                <a:cs typeface="Segoe UI" panose="020B0502040204020203" pitchFamily="34" charset="0"/>
              </a:rPr>
              <a:t>/карта </a:t>
            </a:r>
            <a:r>
              <a:rPr lang="ru-RU" sz="1600" dirty="0" err="1">
                <a:latin typeface="Segoe UI" panose="020B0502040204020203" pitchFamily="34" charset="0"/>
                <a:cs typeface="Segoe UI" panose="020B0502040204020203" pitchFamily="34" charset="0"/>
              </a:rPr>
              <a:t>проживання</a:t>
            </a:r>
            <a:r>
              <a:rPr lang="ru-RU" sz="1600" dirty="0">
                <a:latin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ru-RU" sz="1600" dirty="0" err="1">
                <a:latin typeface="Segoe UI" panose="020B0502040204020203" pitchFamily="34" charset="0"/>
                <a:cs typeface="Segoe UI" panose="020B0502040204020203" pitchFamily="34" charset="0"/>
              </a:rPr>
              <a:t>дійсна</a:t>
            </a:r>
            <a:r>
              <a:rPr lang="ru-RU" sz="16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1600" dirty="0" err="1">
                <a:latin typeface="Segoe UI" panose="020B0502040204020203" pitchFamily="34" charset="0"/>
                <a:cs typeface="Segoe UI" panose="020B0502040204020203" pitchFamily="34" charset="0"/>
              </a:rPr>
              <a:t>щонайменше</a:t>
            </a:r>
            <a:r>
              <a:rPr lang="ru-RU" sz="1600" dirty="0">
                <a:latin typeface="Segoe UI" panose="020B0502040204020203" pitchFamily="34" charset="0"/>
                <a:cs typeface="Segoe UI" panose="020B0502040204020203" pitchFamily="34" charset="0"/>
              </a:rPr>
              <a:t> до 24 лютого </a:t>
            </a:r>
            <a:r>
              <a:rPr lang="ru-RU" sz="1600" dirty="0" err="1">
                <a:latin typeface="Segoe UI" panose="020B0502040204020203" pitchFamily="34" charset="0"/>
                <a:cs typeface="Segoe UI" panose="020B0502040204020203" pitchFamily="34" charset="0"/>
              </a:rPr>
              <a:t>цього</a:t>
            </a:r>
            <a:r>
              <a:rPr lang="ru-RU" sz="1600" dirty="0">
                <a:latin typeface="Segoe UI" panose="020B0502040204020203" pitchFamily="34" charset="0"/>
                <a:cs typeface="Segoe UI" panose="020B0502040204020203" pitchFamily="34" charset="0"/>
              </a:rPr>
              <a:t> року.</a:t>
            </a:r>
          </a:p>
          <a:p>
            <a:pPr>
              <a:lnSpc>
                <a:spcPct val="120000"/>
              </a:lnSpc>
            </a:pPr>
            <a:endParaRPr lang="ru-RU" sz="16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lnSpc>
                <a:spcPct val="120000"/>
              </a:lnSpc>
            </a:pPr>
            <a:r>
              <a:rPr lang="ru-RU" sz="1600" dirty="0" err="1">
                <a:latin typeface="Segoe UI" panose="020B0502040204020203" pitchFamily="34" charset="0"/>
                <a:cs typeface="Segoe UI" panose="020B0502040204020203" pitchFamily="34" charset="0"/>
              </a:rPr>
              <a:t>Щодо</a:t>
            </a:r>
            <a:r>
              <a:rPr lang="ru-RU" sz="16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1600" dirty="0" err="1">
                <a:latin typeface="Segoe UI" panose="020B0502040204020203" pitchFamily="34" charset="0"/>
                <a:cs typeface="Segoe UI" panose="020B0502040204020203" pitchFamily="34" charset="0"/>
              </a:rPr>
              <a:t>осіб</a:t>
            </a:r>
            <a:r>
              <a:rPr lang="ru-RU" sz="1600" dirty="0">
                <a:latin typeface="Segoe UI" panose="020B0502040204020203" pitchFamily="34" charset="0"/>
                <a:cs typeface="Segoe UI" panose="020B0502040204020203" pitchFamily="34" charset="0"/>
              </a:rPr>
              <a:t>, на </a:t>
            </a:r>
            <a:r>
              <a:rPr lang="ru-RU" sz="1600" dirty="0" err="1">
                <a:latin typeface="Segoe UI" panose="020B0502040204020203" pitchFamily="34" charset="0"/>
                <a:cs typeface="Segoe UI" panose="020B0502040204020203" pitchFamily="34" charset="0"/>
              </a:rPr>
              <a:t>яких</a:t>
            </a:r>
            <a:r>
              <a:rPr lang="ru-RU" sz="1600" dirty="0">
                <a:latin typeface="Segoe UI" panose="020B0502040204020203" pitchFamily="34" charset="0"/>
                <a:cs typeface="Segoe UI" panose="020B0502040204020203" pitchFamily="34" charset="0"/>
              </a:rPr>
              <a:t> не </a:t>
            </a:r>
            <a:r>
              <a:rPr lang="ru-RU" sz="1600" dirty="0" err="1">
                <a:latin typeface="Segoe UI" panose="020B0502040204020203" pitchFamily="34" charset="0"/>
                <a:cs typeface="Segoe UI" panose="020B0502040204020203" pitchFamily="34" charset="0"/>
              </a:rPr>
              <a:t>поширюється</a:t>
            </a:r>
            <a:r>
              <a:rPr lang="ru-RU" sz="16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1600" dirty="0" err="1">
                <a:latin typeface="Segoe UI" panose="020B0502040204020203" pitchFamily="34" charset="0"/>
                <a:cs typeface="Segoe UI" panose="020B0502040204020203" pitchFamily="34" charset="0"/>
              </a:rPr>
              <a:t>дія</a:t>
            </a:r>
            <a:r>
              <a:rPr lang="ru-RU" sz="1600" dirty="0">
                <a:latin typeface="Segoe UI" panose="020B0502040204020203" pitchFamily="34" charset="0"/>
                <a:cs typeface="Segoe UI" panose="020B0502040204020203" pitchFamily="34" charset="0"/>
              </a:rPr>
              <a:t> Закону </a:t>
            </a:r>
            <a:r>
              <a:rPr lang="ru-RU" sz="1600" dirty="0" err="1">
                <a:latin typeface="Segoe UI" panose="020B0502040204020203" pitchFamily="34" charset="0"/>
                <a:cs typeface="Segoe UI" panose="020B0502040204020203" pitchFamily="34" charset="0"/>
              </a:rPr>
              <a:t>від</a:t>
            </a:r>
            <a:r>
              <a:rPr lang="ru-RU" sz="1600" dirty="0">
                <a:latin typeface="Segoe UI" panose="020B0502040204020203" pitchFamily="34" charset="0"/>
                <a:cs typeface="Segoe UI" panose="020B0502040204020203" pitchFamily="34" charset="0"/>
              </a:rPr>
              <a:t> 12 </a:t>
            </a:r>
            <a:r>
              <a:rPr lang="ru-RU" sz="1600" dirty="0" err="1">
                <a:latin typeface="Segoe UI" panose="020B0502040204020203" pitchFamily="34" charset="0"/>
                <a:cs typeface="Segoe UI" panose="020B0502040204020203" pitchFamily="34" charset="0"/>
              </a:rPr>
              <a:t>березня</a:t>
            </a:r>
            <a:r>
              <a:rPr lang="ru-RU" sz="1600" dirty="0">
                <a:latin typeface="Segoe UI" panose="020B0502040204020203" pitchFamily="34" charset="0"/>
                <a:cs typeface="Segoe UI" panose="020B0502040204020203" pitchFamily="34" charset="0"/>
              </a:rPr>
              <a:t> 2022 року про </a:t>
            </a:r>
            <a:r>
              <a:rPr lang="ru-RU" sz="1600" dirty="0" err="1">
                <a:latin typeface="Segoe UI" panose="020B0502040204020203" pitchFamily="34" charset="0"/>
                <a:cs typeface="Segoe UI" panose="020B0502040204020203" pitchFamily="34" charset="0"/>
              </a:rPr>
              <a:t>допомогу</a:t>
            </a:r>
            <a:r>
              <a:rPr lang="ru-RU" sz="16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1600" dirty="0" err="1">
                <a:latin typeface="Segoe UI" panose="020B0502040204020203" pitchFamily="34" charset="0"/>
                <a:cs typeface="Segoe UI" panose="020B0502040204020203" pitchFamily="34" charset="0"/>
              </a:rPr>
              <a:t>громадянам</a:t>
            </a:r>
            <a:r>
              <a:rPr lang="ru-RU" sz="16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1600" dirty="0" err="1">
                <a:latin typeface="Segoe UI" panose="020B0502040204020203" pitchFamily="34" charset="0"/>
                <a:cs typeface="Segoe UI" panose="020B0502040204020203" pitchFamily="34" charset="0"/>
              </a:rPr>
              <a:t>України</a:t>
            </a:r>
            <a:r>
              <a:rPr lang="ru-RU" sz="1600" dirty="0">
                <a:latin typeface="Segoe UI" panose="020B0502040204020203" pitchFamily="34" charset="0"/>
                <a:cs typeface="Segoe UI" panose="020B0502040204020203" pitchFamily="34" charset="0"/>
              </a:rPr>
              <a:t> у </a:t>
            </a:r>
            <a:r>
              <a:rPr lang="ru-RU" sz="1600" dirty="0" err="1">
                <a:latin typeface="Segoe UI" panose="020B0502040204020203" pitchFamily="34" charset="0"/>
                <a:cs typeface="Segoe UI" panose="020B0502040204020203" pitchFamily="34" charset="0"/>
              </a:rPr>
              <a:t>зв’язку</a:t>
            </a:r>
            <a:r>
              <a:rPr lang="ru-RU" sz="16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1600" dirty="0" err="1">
                <a:latin typeface="Segoe UI" panose="020B0502040204020203" pitchFamily="34" charset="0"/>
                <a:cs typeface="Segoe UI" panose="020B0502040204020203" pitchFamily="34" charset="0"/>
              </a:rPr>
              <a:t>зі</a:t>
            </a:r>
            <a:r>
              <a:rPr lang="ru-RU" sz="16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1600" dirty="0" err="1">
                <a:latin typeface="Segoe UI" panose="020B0502040204020203" pitchFamily="34" charset="0"/>
                <a:cs typeface="Segoe UI" panose="020B0502040204020203" pitchFamily="34" charset="0"/>
              </a:rPr>
              <a:t>збройним</a:t>
            </a:r>
            <a:r>
              <a:rPr lang="ru-RU" sz="16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1600" dirty="0" err="1">
                <a:latin typeface="Segoe UI" panose="020B0502040204020203" pitchFamily="34" charset="0"/>
                <a:cs typeface="Segoe UI" panose="020B0502040204020203" pitchFamily="34" charset="0"/>
              </a:rPr>
              <a:t>конфліктом</a:t>
            </a:r>
            <a:r>
              <a:rPr lang="ru-RU" sz="1600" dirty="0">
                <a:latin typeface="Segoe UI" panose="020B0502040204020203" pitchFamily="34" charset="0"/>
                <a:cs typeface="Segoe UI" panose="020B0502040204020203" pitchFamily="34" charset="0"/>
              </a:rPr>
              <a:t> на </a:t>
            </a:r>
            <a:r>
              <a:rPr lang="ru-RU" sz="1600" dirty="0" err="1">
                <a:latin typeface="Segoe UI" panose="020B0502040204020203" pitchFamily="34" charset="0"/>
                <a:cs typeface="Segoe UI" panose="020B0502040204020203" pitchFamily="34" charset="0"/>
              </a:rPr>
              <a:t>території</a:t>
            </a:r>
            <a:r>
              <a:rPr lang="ru-RU" sz="16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1600" dirty="0" err="1">
                <a:latin typeface="Segoe UI" panose="020B0502040204020203" pitchFamily="34" charset="0"/>
                <a:cs typeface="Segoe UI" panose="020B0502040204020203" pitchFamily="34" charset="0"/>
              </a:rPr>
              <a:t>цієї</a:t>
            </a:r>
            <a:r>
              <a:rPr lang="ru-RU" sz="16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1600" dirty="0" err="1">
                <a:latin typeface="Segoe UI" panose="020B0502040204020203" pitchFamily="34" charset="0"/>
                <a:cs typeface="Segoe UI" panose="020B0502040204020203" pitchFamily="34" charset="0"/>
              </a:rPr>
              <a:t>країни</a:t>
            </a:r>
            <a:r>
              <a:rPr lang="ru-RU" sz="1600" dirty="0">
                <a:latin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ru-RU" sz="1600" dirty="0" err="1">
                <a:latin typeface="Segoe UI" panose="020B0502040204020203" pitchFamily="34" charset="0"/>
                <a:cs typeface="Segoe UI" panose="020B0502040204020203" pitchFamily="34" charset="0"/>
              </a:rPr>
              <a:t>відповідність</a:t>
            </a:r>
            <a:r>
              <a:rPr lang="ru-RU" sz="16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1600" dirty="0" err="1">
                <a:latin typeface="Segoe UI" panose="020B0502040204020203" pitchFamily="34" charset="0"/>
                <a:cs typeface="Segoe UI" panose="020B0502040204020203" pitchFamily="34" charset="0"/>
              </a:rPr>
              <a:t>вимогам</a:t>
            </a:r>
            <a:r>
              <a:rPr lang="ru-RU" sz="16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1600" dirty="0" err="1">
                <a:latin typeface="Segoe UI" panose="020B0502040204020203" pitchFamily="34" charset="0"/>
                <a:cs typeface="Segoe UI" panose="020B0502040204020203" pitchFamily="34" charset="0"/>
              </a:rPr>
              <a:t>такої</a:t>
            </a:r>
            <a:r>
              <a:rPr lang="ru-RU" sz="1600" dirty="0">
                <a:latin typeface="Segoe UI" panose="020B0502040204020203" pitchFamily="34" charset="0"/>
                <a:cs typeface="Segoe UI" panose="020B0502040204020203" pitchFamily="34" charset="0"/>
              </a:rPr>
              <a:t> особи </a:t>
            </a:r>
            <a:r>
              <a:rPr lang="ru-RU" sz="1600" dirty="0" err="1">
                <a:latin typeface="Segoe UI" panose="020B0502040204020203" pitchFamily="34" charset="0"/>
                <a:cs typeface="Segoe UI" panose="020B0502040204020203" pitchFamily="34" charset="0"/>
              </a:rPr>
              <a:t>має</a:t>
            </a:r>
            <a:r>
              <a:rPr lang="ru-RU" sz="1600" dirty="0">
                <a:latin typeface="Segoe UI" panose="020B0502040204020203" pitchFamily="34" charset="0"/>
                <a:cs typeface="Segoe UI" panose="020B0502040204020203" pitchFamily="34" charset="0"/>
              </a:rPr>
              <a:t> бути </a:t>
            </a:r>
            <a:r>
              <a:rPr lang="ru-RU" sz="1600" dirty="0" err="1">
                <a:latin typeface="Segoe UI" panose="020B0502040204020203" pitchFamily="34" charset="0"/>
                <a:cs typeface="Segoe UI" panose="020B0502040204020203" pitchFamily="34" charset="0"/>
              </a:rPr>
              <a:t>підтверджено</a:t>
            </a:r>
            <a:r>
              <a:rPr lang="ru-RU" sz="16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1600" dirty="0" err="1">
                <a:latin typeface="Segoe UI" panose="020B0502040204020203" pitchFamily="34" charset="0"/>
                <a:cs typeface="Segoe UI" panose="020B0502040204020203" pitchFamily="34" charset="0"/>
              </a:rPr>
              <a:t>наданням</a:t>
            </a:r>
            <a:r>
              <a:rPr lang="ru-RU" sz="16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1600" dirty="0" err="1">
                <a:latin typeface="Segoe UI" panose="020B0502040204020203" pitchFamily="34" charset="0"/>
                <a:cs typeface="Segoe UI" panose="020B0502040204020203" pitchFamily="34" charset="0"/>
              </a:rPr>
              <a:t>довідки</a:t>
            </a:r>
            <a:r>
              <a:rPr lang="ru-RU" sz="1600" dirty="0">
                <a:latin typeface="Segoe UI" panose="020B0502040204020203" pitchFamily="34" charset="0"/>
                <a:cs typeface="Segoe UI" panose="020B0502040204020203" pitchFamily="34" charset="0"/>
              </a:rPr>
              <a:t> про </a:t>
            </a:r>
            <a:r>
              <a:rPr lang="ru-RU" sz="1600" dirty="0" err="1">
                <a:latin typeface="Segoe UI" panose="020B0502040204020203" pitchFamily="34" charset="0"/>
                <a:cs typeface="Segoe UI" panose="020B0502040204020203" pitchFamily="34" charset="0"/>
              </a:rPr>
              <a:t>тимчасовий</a:t>
            </a:r>
            <a:r>
              <a:rPr lang="ru-RU" sz="16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1600" dirty="0" err="1">
                <a:latin typeface="Segoe UI" panose="020B0502040204020203" pitchFamily="34" charset="0"/>
                <a:cs typeface="Segoe UI" panose="020B0502040204020203" pitchFamily="34" charset="0"/>
              </a:rPr>
              <a:t>захист</a:t>
            </a:r>
            <a:r>
              <a:rPr lang="ru-RU" sz="1600" dirty="0">
                <a:latin typeface="Segoe UI" panose="020B0502040204020203" pitchFamily="34" charset="0"/>
                <a:cs typeface="Segoe UI" panose="020B0502040204020203" pitchFamily="34" charset="0"/>
              </a:rPr>
              <a:t> на </a:t>
            </a:r>
            <a:r>
              <a:rPr lang="ru-RU" sz="1600" dirty="0" err="1">
                <a:latin typeface="Segoe UI" panose="020B0502040204020203" pitchFamily="34" charset="0"/>
                <a:cs typeface="Segoe UI" panose="020B0502040204020203" pitchFamily="34" charset="0"/>
              </a:rPr>
              <a:t>підставі</a:t>
            </a:r>
            <a:r>
              <a:rPr lang="ru-RU" sz="16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1600" dirty="0" err="1">
                <a:latin typeface="Segoe UI" panose="020B0502040204020203" pitchFamily="34" charset="0"/>
                <a:cs typeface="Segoe UI" panose="020B0502040204020203" pitchFamily="34" charset="0"/>
              </a:rPr>
              <a:t>Виконавчого</a:t>
            </a:r>
            <a:r>
              <a:rPr lang="ru-RU" sz="16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1600" dirty="0" err="1">
                <a:latin typeface="Segoe UI" panose="020B0502040204020203" pitchFamily="34" charset="0"/>
                <a:cs typeface="Segoe UI" panose="020B0502040204020203" pitchFamily="34" charset="0"/>
              </a:rPr>
              <a:t>рішення</a:t>
            </a:r>
            <a:r>
              <a:rPr lang="ru-RU" sz="1600" dirty="0">
                <a:latin typeface="Segoe UI" panose="020B0502040204020203" pitchFamily="34" charset="0"/>
                <a:cs typeface="Segoe UI" panose="020B0502040204020203" pitchFamily="34" charset="0"/>
              </a:rPr>
              <a:t> Ради (ЄС) 2022 / 382, ​​у </a:t>
            </a:r>
            <a:r>
              <a:rPr lang="ru-RU" sz="1600" dirty="0" err="1">
                <a:latin typeface="Segoe UI" panose="020B0502040204020203" pitchFamily="34" charset="0"/>
                <a:cs typeface="Segoe UI" panose="020B0502040204020203" pitchFamily="34" charset="0"/>
              </a:rPr>
              <a:t>спосіб</a:t>
            </a:r>
            <a:r>
              <a:rPr lang="ru-RU" sz="1600" dirty="0">
                <a:latin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ru-RU" sz="1600" dirty="0" err="1">
                <a:latin typeface="Segoe UI" panose="020B0502040204020203" pitchFamily="34" charset="0"/>
                <a:cs typeface="Segoe UI" panose="020B0502040204020203" pitchFamily="34" charset="0"/>
              </a:rPr>
              <a:t>визначений</a:t>
            </a:r>
            <a:r>
              <a:rPr lang="ru-RU" sz="1600" dirty="0">
                <a:latin typeface="Segoe UI" panose="020B0502040204020203" pitchFamily="34" charset="0"/>
                <a:cs typeface="Segoe UI" panose="020B0502040204020203" pitchFamily="34" charset="0"/>
              </a:rPr>
              <a:t> Законом про </a:t>
            </a:r>
            <a:r>
              <a:rPr lang="ru-RU" sz="1600" dirty="0" err="1">
                <a:latin typeface="Segoe UI" panose="020B0502040204020203" pitchFamily="34" charset="0"/>
                <a:cs typeface="Segoe UI" panose="020B0502040204020203" pitchFamily="34" charset="0"/>
              </a:rPr>
              <a:t>надання</a:t>
            </a:r>
            <a:r>
              <a:rPr lang="ru-RU" sz="16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1600" dirty="0" err="1">
                <a:latin typeface="Segoe UI" panose="020B0502040204020203" pitchFamily="34" charset="0"/>
                <a:cs typeface="Segoe UI" panose="020B0502040204020203" pitchFamily="34" charset="0"/>
              </a:rPr>
              <a:t>захисту</a:t>
            </a:r>
            <a:r>
              <a:rPr lang="ru-RU" sz="16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1600" dirty="0" err="1">
                <a:latin typeface="Segoe UI" panose="020B0502040204020203" pitchFamily="34" charset="0"/>
                <a:cs typeface="Segoe UI" panose="020B0502040204020203" pitchFamily="34" charset="0"/>
              </a:rPr>
              <a:t>іноземцям</a:t>
            </a:r>
            <a:r>
              <a:rPr lang="ru-RU" sz="1600" dirty="0">
                <a:latin typeface="Segoe UI" panose="020B0502040204020203" pitchFamily="34" charset="0"/>
                <a:cs typeface="Segoe UI" panose="020B0502040204020203" pitchFamily="34" charset="0"/>
              </a:rPr>
              <a:t> на </a:t>
            </a:r>
            <a:r>
              <a:rPr lang="ru-RU" sz="1600" dirty="0" err="1">
                <a:latin typeface="Segoe UI" panose="020B0502040204020203" pitchFamily="34" charset="0"/>
                <a:cs typeface="Segoe UI" panose="020B0502040204020203" pitchFamily="34" charset="0"/>
              </a:rPr>
              <a:t>території</a:t>
            </a:r>
            <a:r>
              <a:rPr lang="ru-RU" sz="16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1600" dirty="0" err="1">
                <a:latin typeface="Segoe UI" panose="020B0502040204020203" pitchFamily="34" charset="0"/>
                <a:cs typeface="Segoe UI" panose="020B0502040204020203" pitchFamily="34" charset="0"/>
              </a:rPr>
              <a:t>Республіки</a:t>
            </a:r>
            <a:r>
              <a:rPr lang="ru-RU" sz="16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1600" dirty="0" err="1">
                <a:latin typeface="Segoe UI" panose="020B0502040204020203" pitchFamily="34" charset="0"/>
                <a:cs typeface="Segoe UI" panose="020B0502040204020203" pitchFamily="34" charset="0"/>
              </a:rPr>
              <a:t>Польща</a:t>
            </a:r>
            <a:r>
              <a:rPr lang="ru-RU" sz="1600" dirty="0"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  <a:endParaRPr lang="pl-PL" sz="1600" dirty="0">
              <a:latin typeface="Segoe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33404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tytuł 2">
            <a:extLst>
              <a:ext uri="{FF2B5EF4-FFF2-40B4-BE49-F238E27FC236}">
                <a16:creationId xmlns:a16="http://schemas.microsoft.com/office/drawing/2014/main" id="{9206F462-DD23-4C4A-82BC-83990EFA34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8650" y="1700808"/>
            <a:ext cx="7886700" cy="3456384"/>
          </a:xfrm>
        </p:spPr>
        <p:txBody>
          <a:bodyPr>
            <a:noAutofit/>
          </a:bodyPr>
          <a:lstStyle/>
          <a:p>
            <a:pPr marL="285750" indent="-285750" algn="just">
              <a:lnSpc>
                <a:spcPct val="100000"/>
              </a:lnSpc>
              <a:buFont typeface="Wingdings" panose="05000000000000000000" pitchFamily="2" charset="2"/>
              <a:buChar char="Ø"/>
            </a:pPr>
            <a:endParaRPr lang="pl-PL" sz="16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Segoe"/>
            </a:endParaRPr>
          </a:p>
          <a:p>
            <a:pPr lvl="0"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ru-RU" sz="1800" b="1" dirty="0" err="1">
                <a:solidFill>
                  <a:srgbClr val="002060"/>
                </a:solidFill>
                <a:latin typeface="Segoe"/>
              </a:rPr>
              <a:t>Маршалки</a:t>
            </a:r>
            <a:r>
              <a:rPr lang="ru-RU" sz="1800" b="1" dirty="0">
                <a:solidFill>
                  <a:srgbClr val="002060"/>
                </a:solidFill>
                <a:latin typeface="Segoe"/>
              </a:rPr>
              <a:t> </a:t>
            </a:r>
            <a:r>
              <a:rPr lang="ru-RU" sz="1800" b="1" dirty="0" err="1">
                <a:solidFill>
                  <a:srgbClr val="002060"/>
                </a:solidFill>
                <a:latin typeface="Segoe"/>
              </a:rPr>
              <a:t>Люблінського</a:t>
            </a:r>
            <a:r>
              <a:rPr lang="ru-RU" sz="1800" b="1" dirty="0">
                <a:solidFill>
                  <a:srgbClr val="002060"/>
                </a:solidFill>
                <a:latin typeface="Segoe"/>
              </a:rPr>
              <a:t> </a:t>
            </a:r>
            <a:r>
              <a:rPr lang="ru-RU" sz="1800" b="1" dirty="0" err="1">
                <a:solidFill>
                  <a:srgbClr val="002060"/>
                </a:solidFill>
                <a:latin typeface="Segoe"/>
              </a:rPr>
              <a:t>воєводства</a:t>
            </a:r>
            <a:r>
              <a:rPr lang="ru-RU" sz="1800" b="1" dirty="0">
                <a:solidFill>
                  <a:srgbClr val="002060"/>
                </a:solidFill>
                <a:latin typeface="Segoe"/>
              </a:rPr>
              <a:t> в </a:t>
            </a:r>
            <a:r>
              <a:rPr lang="ru-RU" sz="1800" b="1" dirty="0" err="1">
                <a:solidFill>
                  <a:srgbClr val="002060"/>
                </a:solidFill>
                <a:latin typeface="Segoe"/>
              </a:rPr>
              <a:t>Любліні</a:t>
            </a:r>
            <a:endParaRPr lang="ru-RU" sz="1800" b="1" dirty="0">
              <a:solidFill>
                <a:srgbClr val="002060"/>
              </a:solidFill>
              <a:latin typeface="Segoe"/>
            </a:endParaRPr>
          </a:p>
          <a:p>
            <a:pPr lvl="0"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ru-RU" sz="1800" b="1" dirty="0">
                <a:solidFill>
                  <a:srgbClr val="002060"/>
                </a:solidFill>
                <a:latin typeface="Segoe"/>
              </a:rPr>
              <a:t>Департамент </a:t>
            </a:r>
            <a:r>
              <a:rPr lang="ru-RU" sz="1800" b="1" dirty="0" err="1">
                <a:solidFill>
                  <a:srgbClr val="002060"/>
                </a:solidFill>
                <a:latin typeface="Segoe"/>
              </a:rPr>
              <a:t>імплементації</a:t>
            </a:r>
            <a:r>
              <a:rPr lang="ru-RU" sz="1800" b="1" dirty="0">
                <a:solidFill>
                  <a:srgbClr val="002060"/>
                </a:solidFill>
                <a:latin typeface="Segoe"/>
              </a:rPr>
              <a:t> </a:t>
            </a:r>
            <a:r>
              <a:rPr lang="ru-RU" sz="1800" b="1" dirty="0" err="1">
                <a:solidFill>
                  <a:srgbClr val="002060"/>
                </a:solidFill>
                <a:latin typeface="Segoe"/>
              </a:rPr>
              <a:t>Європейського</a:t>
            </a:r>
            <a:r>
              <a:rPr lang="ru-RU" sz="1800" b="1" dirty="0">
                <a:solidFill>
                  <a:srgbClr val="002060"/>
                </a:solidFill>
                <a:latin typeface="Segoe"/>
              </a:rPr>
              <a:t> </a:t>
            </a:r>
            <a:r>
              <a:rPr lang="ru-RU" sz="1800" b="1" dirty="0" err="1">
                <a:solidFill>
                  <a:srgbClr val="002060"/>
                </a:solidFill>
                <a:latin typeface="Segoe"/>
              </a:rPr>
              <a:t>соціального</a:t>
            </a:r>
            <a:r>
              <a:rPr lang="ru-RU" sz="1800" b="1" dirty="0">
                <a:solidFill>
                  <a:srgbClr val="002060"/>
                </a:solidFill>
                <a:latin typeface="Segoe"/>
              </a:rPr>
              <a:t> фонду</a:t>
            </a:r>
          </a:p>
          <a:p>
            <a:pPr lvl="0"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ru-RU" sz="1800" b="1" dirty="0" err="1">
                <a:solidFill>
                  <a:srgbClr val="002060"/>
                </a:solidFill>
                <a:latin typeface="Segoe"/>
              </a:rPr>
              <a:t>вул</a:t>
            </a:r>
            <a:r>
              <a:rPr lang="ru-RU" sz="1800" b="1" dirty="0">
                <a:solidFill>
                  <a:srgbClr val="002060"/>
                </a:solidFill>
                <a:latin typeface="Segoe"/>
              </a:rPr>
              <a:t>. </a:t>
            </a:r>
            <a:r>
              <a:rPr lang="ru-RU" sz="1800" b="1" dirty="0" err="1">
                <a:solidFill>
                  <a:srgbClr val="002060"/>
                </a:solidFill>
                <a:latin typeface="Segoe"/>
              </a:rPr>
              <a:t>Чеховська</a:t>
            </a:r>
            <a:r>
              <a:rPr lang="ru-RU" sz="1800" b="1" dirty="0">
                <a:solidFill>
                  <a:srgbClr val="002060"/>
                </a:solidFill>
                <a:latin typeface="Segoe"/>
              </a:rPr>
              <a:t> 19, </a:t>
            </a:r>
            <a:r>
              <a:rPr lang="ru-RU" sz="1800" b="1" dirty="0" err="1">
                <a:solidFill>
                  <a:srgbClr val="002060"/>
                </a:solidFill>
                <a:latin typeface="Segoe"/>
              </a:rPr>
              <a:t>Люблін</a:t>
            </a:r>
            <a:endParaRPr kumimoji="0" lang="pl-PL" sz="1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egoe"/>
            </a:endParaRPr>
          </a:p>
          <a:p>
            <a:pPr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egoe"/>
                <a:hlinkClick r:id="rId3"/>
              </a:rPr>
              <a:t>efs@lubelskie.pl</a:t>
            </a: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egoe"/>
              </a:rPr>
              <a:t> </a:t>
            </a:r>
          </a:p>
          <a:p>
            <a:pPr defTabSz="914400">
              <a:lnSpc>
                <a:spcPct val="100000"/>
              </a:lnSpc>
              <a:spcBef>
                <a:spcPts val="0"/>
              </a:spcBef>
              <a:defRPr/>
            </a:pPr>
            <a:endParaRPr kumimoji="0" lang="pl-PL" sz="1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egoe"/>
            </a:endParaRPr>
          </a:p>
          <a:p>
            <a:pPr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ru-RU" sz="1800" b="1" dirty="0" err="1">
                <a:latin typeface="Segoe"/>
              </a:rPr>
              <a:t>Контактний</a:t>
            </a:r>
            <a:r>
              <a:rPr lang="ru-RU" sz="1800" b="1" dirty="0">
                <a:latin typeface="Segoe"/>
              </a:rPr>
              <a:t> пункт </a:t>
            </a:r>
            <a:r>
              <a:rPr lang="pl-PL" sz="1800" b="1" dirty="0">
                <a:latin typeface="Segoe"/>
              </a:rPr>
              <a:t>RPO </a:t>
            </a:r>
            <a:r>
              <a:rPr lang="ru-RU" sz="1800" b="1" dirty="0">
                <a:latin typeface="Segoe"/>
              </a:rPr>
              <a:t>тел. </a:t>
            </a:r>
            <a:r>
              <a:rPr lang="pl-PL" sz="1800" b="1" dirty="0">
                <a:latin typeface="Segoe"/>
              </a:rPr>
              <a:t>(81) 441 68 43</a:t>
            </a:r>
            <a:endParaRPr kumimoji="0" lang="pl-PL" sz="1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egoe"/>
            </a:endParaRPr>
          </a:p>
          <a:p>
            <a:pPr defTabSz="914400">
              <a:lnSpc>
                <a:spcPct val="100000"/>
              </a:lnSpc>
              <a:spcBef>
                <a:spcPts val="0"/>
              </a:spcBef>
              <a:defRPr/>
            </a:pPr>
            <a:endParaRPr lang="pl-PL" sz="1400" b="1" i="1" dirty="0">
              <a:latin typeface="Segoe"/>
              <a:ea typeface="Calibri" panose="020F0502020204030204" pitchFamily="34" charset="0"/>
              <a:cs typeface="Segoe UI" panose="020B0502040204020203" pitchFamily="34" charset="0"/>
            </a:endParaRPr>
          </a:p>
          <a:p>
            <a:pPr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ru-RU" sz="1600" b="1" i="1" dirty="0">
                <a:latin typeface="Segoe"/>
                <a:ea typeface="Calibri" panose="020F0502020204030204" pitchFamily="34" charset="0"/>
                <a:cs typeface="Segoe UI" panose="020B0502040204020203" pitchFamily="34" charset="0"/>
              </a:rPr>
              <a:t>Для </a:t>
            </a:r>
            <a:r>
              <a:rPr lang="ru-RU" sz="1600" b="1" i="1" dirty="0" err="1">
                <a:latin typeface="Segoe"/>
                <a:ea typeface="Calibri" panose="020F0502020204030204" pitchFamily="34" charset="0"/>
                <a:cs typeface="Segoe UI" panose="020B0502040204020203" pitchFamily="34" charset="0"/>
              </a:rPr>
              <a:t>отримання</a:t>
            </a:r>
            <a:r>
              <a:rPr lang="ru-RU" sz="1600" b="1" i="1" dirty="0">
                <a:latin typeface="Segoe"/>
                <a:ea typeface="Calibri" panose="020F0502020204030204" pitchFamily="34" charset="0"/>
                <a:cs typeface="Segoe UI" panose="020B0502040204020203" pitchFamily="34" charset="0"/>
              </a:rPr>
              <a:t> </a:t>
            </a:r>
            <a:r>
              <a:rPr lang="ru-RU" sz="1600" b="1" i="1" dirty="0" err="1">
                <a:latin typeface="Segoe"/>
                <a:ea typeface="Calibri" panose="020F0502020204030204" pitchFamily="34" charset="0"/>
                <a:cs typeface="Segoe UI" panose="020B0502040204020203" pitchFamily="34" charset="0"/>
              </a:rPr>
              <a:t>додаткової</a:t>
            </a:r>
            <a:r>
              <a:rPr lang="ru-RU" sz="1600" b="1" i="1" dirty="0">
                <a:latin typeface="Segoe"/>
                <a:ea typeface="Calibri" panose="020F0502020204030204" pitchFamily="34" charset="0"/>
                <a:cs typeface="Segoe UI" panose="020B0502040204020203" pitchFamily="34" charset="0"/>
              </a:rPr>
              <a:t> </a:t>
            </a:r>
            <a:r>
              <a:rPr lang="ru-RU" sz="1600" b="1" i="1" dirty="0" err="1">
                <a:latin typeface="Segoe"/>
                <a:ea typeface="Calibri" panose="020F0502020204030204" pitchFamily="34" charset="0"/>
                <a:cs typeface="Segoe UI" panose="020B0502040204020203" pitchFamily="34" charset="0"/>
              </a:rPr>
              <a:t>інформації</a:t>
            </a:r>
            <a:r>
              <a:rPr lang="ru-RU" sz="1600" b="1" i="1" dirty="0">
                <a:latin typeface="Segoe"/>
                <a:ea typeface="Calibri" panose="020F0502020204030204" pitchFamily="34" charset="0"/>
                <a:cs typeface="Segoe UI" panose="020B0502040204020203" pitchFamily="34" charset="0"/>
              </a:rPr>
              <a:t> про </a:t>
            </a:r>
            <a:r>
              <a:rPr lang="ru-RU" sz="1600" b="1" i="1" dirty="0" err="1">
                <a:latin typeface="Segoe"/>
                <a:ea typeface="Calibri" panose="020F0502020204030204" pitchFamily="34" charset="0"/>
                <a:cs typeface="Segoe UI" panose="020B0502040204020203" pitchFamily="34" charset="0"/>
              </a:rPr>
              <a:t>обсяг</a:t>
            </a:r>
            <a:r>
              <a:rPr lang="ru-RU" sz="1600" b="1" i="1" dirty="0">
                <a:latin typeface="Segoe"/>
                <a:ea typeface="Calibri" panose="020F0502020204030204" pitchFamily="34" charset="0"/>
                <a:cs typeface="Segoe UI" panose="020B0502040204020203" pitchFamily="34" charset="0"/>
              </a:rPr>
              <a:t> </a:t>
            </a:r>
            <a:r>
              <a:rPr lang="ru-RU" sz="1600" b="1" i="1" dirty="0" err="1">
                <a:latin typeface="Segoe"/>
                <a:ea typeface="Calibri" panose="020F0502020204030204" pitchFamily="34" charset="0"/>
                <a:cs typeface="Segoe UI" panose="020B0502040204020203" pitchFamily="34" charset="0"/>
              </a:rPr>
              <a:t>допомоги</a:t>
            </a:r>
            <a:r>
              <a:rPr lang="ru-RU" sz="1600" b="1" i="1" dirty="0">
                <a:latin typeface="Segoe"/>
                <a:ea typeface="Calibri" panose="020F0502020204030204" pitchFamily="34" charset="0"/>
                <a:cs typeface="Segoe UI" panose="020B0502040204020203" pitchFamily="34" charset="0"/>
              </a:rPr>
              <a:t> та </a:t>
            </a:r>
            <a:r>
              <a:rPr lang="ru-RU" sz="1600" b="1" i="1" dirty="0" err="1">
                <a:latin typeface="Segoe"/>
                <a:ea typeface="Calibri" panose="020F0502020204030204" pitchFamily="34" charset="0"/>
                <a:cs typeface="Segoe UI" panose="020B0502040204020203" pitchFamily="34" charset="0"/>
              </a:rPr>
              <a:t>контактні</a:t>
            </a:r>
            <a:r>
              <a:rPr lang="ru-RU" sz="1600" b="1" i="1" dirty="0">
                <a:latin typeface="Segoe"/>
                <a:ea typeface="Calibri" panose="020F0502020204030204" pitchFamily="34" charset="0"/>
                <a:cs typeface="Segoe UI" panose="020B0502040204020203" pitchFamily="34" charset="0"/>
              </a:rPr>
              <a:t> </a:t>
            </a:r>
            <a:r>
              <a:rPr lang="ru-RU" sz="1600" b="1" i="1" dirty="0" err="1">
                <a:latin typeface="Segoe"/>
                <a:ea typeface="Calibri" panose="020F0502020204030204" pitchFamily="34" charset="0"/>
                <a:cs typeface="Segoe UI" panose="020B0502040204020203" pitchFamily="34" charset="0"/>
              </a:rPr>
              <a:t>дані</a:t>
            </a:r>
            <a:r>
              <a:rPr lang="ru-RU" sz="1600" b="1" i="1" dirty="0">
                <a:latin typeface="Segoe"/>
                <a:ea typeface="Calibri" panose="020F0502020204030204" pitchFamily="34" charset="0"/>
                <a:cs typeface="Segoe UI" panose="020B0502040204020203" pitchFamily="34" charset="0"/>
              </a:rPr>
              <a:t> </a:t>
            </a:r>
            <a:r>
              <a:rPr lang="ru-RU" sz="1600" b="1" i="1" dirty="0" err="1">
                <a:latin typeface="Segoe"/>
                <a:ea typeface="Calibri" panose="020F0502020204030204" pitchFamily="34" charset="0"/>
                <a:cs typeface="Segoe UI" panose="020B0502040204020203" pitchFamily="34" charset="0"/>
              </a:rPr>
              <a:t>надавачів</a:t>
            </a:r>
            <a:r>
              <a:rPr lang="ru-RU" sz="1600" b="1" i="1" dirty="0">
                <a:latin typeface="Segoe"/>
                <a:ea typeface="Calibri" panose="020F0502020204030204" pitchFamily="34" charset="0"/>
                <a:cs typeface="Segoe UI" panose="020B0502040204020203" pitchFamily="34" charset="0"/>
              </a:rPr>
              <a:t> </a:t>
            </a:r>
            <a:r>
              <a:rPr lang="ru-RU" sz="1600" b="1" i="1" dirty="0" err="1">
                <a:latin typeface="Segoe"/>
                <a:ea typeface="Calibri" panose="020F0502020204030204" pitchFamily="34" charset="0"/>
                <a:cs typeface="Segoe UI" panose="020B0502040204020203" pitchFamily="34" charset="0"/>
              </a:rPr>
              <a:t>допомоги</a:t>
            </a:r>
            <a:r>
              <a:rPr lang="ru-RU" sz="1600" b="1" i="1" dirty="0">
                <a:latin typeface="Segoe"/>
                <a:ea typeface="Calibri" panose="020F0502020204030204" pitchFamily="34" charset="0"/>
                <a:cs typeface="Segoe UI" panose="020B0502040204020203" pitchFamily="34" charset="0"/>
              </a:rPr>
              <a:t> </a:t>
            </a:r>
            <a:r>
              <a:rPr lang="ru-RU" sz="1600" b="1" i="1" dirty="0" err="1">
                <a:latin typeface="Segoe"/>
                <a:ea typeface="Calibri" panose="020F0502020204030204" pitchFamily="34" charset="0"/>
                <a:cs typeface="Segoe UI" panose="020B0502040204020203" pitchFamily="34" charset="0"/>
              </a:rPr>
              <a:t>відвідайте</a:t>
            </a:r>
            <a:r>
              <a:rPr lang="ru-RU" sz="1600" b="1" i="1" dirty="0">
                <a:latin typeface="Segoe"/>
                <a:ea typeface="Calibri" panose="020F0502020204030204" pitchFamily="34" charset="0"/>
                <a:cs typeface="Segoe UI" panose="020B0502040204020203" pitchFamily="34" charset="0"/>
              </a:rPr>
              <a:t> веб-сайт </a:t>
            </a:r>
            <a:r>
              <a:rPr lang="pl-PL" sz="1600" b="1" i="1" u="sng" dirty="0">
                <a:solidFill>
                  <a:srgbClr val="0563C1"/>
                </a:solidFill>
                <a:latin typeface="Segoe"/>
                <a:ea typeface="Calibri" panose="020F0502020204030204" pitchFamily="34" charset="0"/>
                <a:cs typeface="Segoe UI" panose="020B0502040204020203" pitchFamily="34" charset="0"/>
                <a:hlinkClick r:id="rId4"/>
              </a:rPr>
              <a:t>https://pomagamukrainie.gov.pl</a:t>
            </a:r>
            <a:r>
              <a:rPr lang="pl-PL" sz="1600" b="1" i="1" dirty="0">
                <a:latin typeface="Segoe"/>
                <a:ea typeface="Calibri" panose="020F0502020204030204" pitchFamily="34" charset="0"/>
                <a:cs typeface="Segoe UI" panose="020B0502040204020203" pitchFamily="34" charset="0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</a:endParaRP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600B5A6A-2485-41AC-9D60-A5BA3A01B70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544" y="4941168"/>
            <a:ext cx="8352244" cy="859611"/>
          </a:xfrm>
          <a:prstGeom prst="rect">
            <a:avLst/>
          </a:prstGeom>
        </p:spPr>
      </p:pic>
      <p:sp>
        <p:nvSpPr>
          <p:cNvPr id="6" name="Tytuł 1">
            <a:extLst>
              <a:ext uri="{FF2B5EF4-FFF2-40B4-BE49-F238E27FC236}">
                <a16:creationId xmlns:a16="http://schemas.microsoft.com/office/drawing/2014/main" id="{A0336859-2905-4820-8C95-C4B44DCEEFEF}"/>
              </a:ext>
            </a:extLst>
          </p:cNvPr>
          <p:cNvSpPr txBox="1">
            <a:spLocks/>
          </p:cNvSpPr>
          <p:nvPr/>
        </p:nvSpPr>
        <p:spPr>
          <a:xfrm>
            <a:off x="628650" y="548680"/>
            <a:ext cx="7886700" cy="1008112"/>
          </a:xfrm>
          <a:prstGeom prst="rect">
            <a:avLst/>
          </a:prstGeom>
          <a:solidFill>
            <a:schemeClr val="accent4"/>
          </a:solidFill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algn="l" defTabSz="38575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5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0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Установа</a:t>
            </a:r>
            <a:r>
              <a:rPr lang="ru-RU" sz="2000" b="1" dirty="0">
                <a:latin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ru-RU" sz="20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що</a:t>
            </a:r>
            <a:r>
              <a:rPr lang="ru-RU" sz="20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20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здійснює</a:t>
            </a:r>
            <a:r>
              <a:rPr lang="ru-RU" sz="20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20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нагляд</a:t>
            </a:r>
            <a:r>
              <a:rPr lang="ru-RU" sz="2000" b="1" dirty="0">
                <a:latin typeface="Segoe UI" panose="020B0502040204020203" pitchFamily="34" charset="0"/>
                <a:cs typeface="Segoe UI" panose="020B0502040204020203" pitchFamily="34" charset="0"/>
              </a:rPr>
              <a:t> за </a:t>
            </a:r>
            <a:r>
              <a:rPr lang="ru-RU" sz="20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реалізацією</a:t>
            </a:r>
            <a:r>
              <a:rPr lang="ru-RU" sz="20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20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проектів</a:t>
            </a:r>
            <a:r>
              <a:rPr lang="ru-RU" sz="20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20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Регіональної</a:t>
            </a:r>
            <a:r>
              <a:rPr lang="ru-RU" sz="20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20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операційної</a:t>
            </a:r>
            <a:r>
              <a:rPr lang="ru-RU" sz="20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20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програми</a:t>
            </a:r>
            <a:r>
              <a:rPr lang="ru-RU" sz="20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20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Люблінського</a:t>
            </a:r>
            <a:r>
              <a:rPr lang="ru-RU" sz="20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20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воєводства</a:t>
            </a:r>
            <a:r>
              <a:rPr lang="ru-RU" sz="2000" b="1" dirty="0">
                <a:latin typeface="Segoe UI" panose="020B0502040204020203" pitchFamily="34" charset="0"/>
                <a:cs typeface="Segoe UI" panose="020B0502040204020203" pitchFamily="34" charset="0"/>
              </a:rPr>
              <a:t> на 2014-2020 роки за </a:t>
            </a:r>
            <a:r>
              <a:rPr lang="ru-RU" sz="20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кошти</a:t>
            </a:r>
            <a:r>
              <a:rPr lang="ru-RU" sz="2000" b="1" dirty="0">
                <a:latin typeface="Segoe UI" panose="020B0502040204020203" pitchFamily="34" charset="0"/>
                <a:cs typeface="Segoe UI" panose="020B0502040204020203" pitchFamily="34" charset="0"/>
              </a:rPr>
              <a:t> ЄСФ</a:t>
            </a:r>
            <a:endParaRPr lang="pl-PL" sz="200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1204570"/>
      </p:ext>
    </p:extLst>
  </p:cSld>
  <p:clrMapOvr>
    <a:masterClrMapping/>
  </p:clrMapOvr>
</p:sld>
</file>

<file path=ppt/theme/theme1.xml><?xml version="1.0" encoding="utf-8"?>
<a:theme xmlns:a="http://schemas.openxmlformats.org/drawingml/2006/main" name="Projekt niestandardowy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acja1 [Automatycznie zapisany]" id="{8C19B0A3-56FE-4045-A72B-904C3F3311C3}" vid="{948F0289-17CF-4857-BCA3-758E576E2CE5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Prezentacja1 [Automatycznie zapisany]</Template>
  <TotalTime>11717</TotalTime>
  <Words>393</Words>
  <Application>Microsoft Macintosh PowerPoint</Application>
  <PresentationFormat>Экран (4:3)</PresentationFormat>
  <Paragraphs>30</Paragraphs>
  <Slides>4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12" baseType="lpstr">
      <vt:lpstr>Arial</vt:lpstr>
      <vt:lpstr>Calibri</vt:lpstr>
      <vt:lpstr>Calibri Light</vt:lpstr>
      <vt:lpstr>Segoe</vt:lpstr>
      <vt:lpstr>Segoe UI</vt:lpstr>
      <vt:lpstr>Ubuntu</vt:lpstr>
      <vt:lpstr>Wingdings</vt:lpstr>
      <vt:lpstr>Projekt niestandardowy</vt:lpstr>
      <vt:lpstr>Підтримка людей, які втікають до Польщі з України у зв'язку з нападом Російської Федерації на Україну - проекти Регіональної операційної програми Люблінського воєводства на 2014-2020 роки (фінансування з Європейського соціального фонду)</vt:lpstr>
      <vt:lpstr>Можливості підтримки людей, які втікають з України - проекти Регіональної операційної програми Люблінського воєводства на 2014-2020 роки</vt:lpstr>
      <vt:lpstr>Можливості підтримки людей, які втікають з України - проекти Регіональної операційної програми Люблінського воєводства на 2014-2020 роки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Marta Jankowska</dc:creator>
  <cp:lastModifiedBy>tetianapavliv1@gmail.com</cp:lastModifiedBy>
  <cp:revision>68</cp:revision>
  <cp:lastPrinted>2022-05-09T13:55:30Z</cp:lastPrinted>
  <dcterms:created xsi:type="dcterms:W3CDTF">2016-04-04T13:19:19Z</dcterms:created>
  <dcterms:modified xsi:type="dcterms:W3CDTF">2022-05-18T06:29:48Z</dcterms:modified>
  <cp:contentStatus/>
</cp:coreProperties>
</file>