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61" r:id="rId2"/>
    <p:sldId id="312" r:id="rId3"/>
    <p:sldId id="310" r:id="rId4"/>
    <p:sldId id="313" r:id="rId5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9929D3-AB3D-BC7D-BCBA-7965BA90F8EA}" name="Radosław Dąbrowski" initials="RD" userId="S::radoslaw.dabrowski@lubelskie.pl::53a8ca39-fbcc-450e-b254-b9d0f5458a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5" autoAdjust="0"/>
    <p:restoredTop sz="86449" autoAdjust="0"/>
  </p:normalViewPr>
  <p:slideViewPr>
    <p:cSldViewPr>
      <p:cViewPr varScale="1">
        <p:scale>
          <a:sx n="96" d="100"/>
          <a:sy n="96" d="100"/>
        </p:scale>
        <p:origin x="163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6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32F5A-8444-40CC-9CC9-2FAA605FFE8A}" type="datetimeFigureOut">
              <a:rPr lang="pl-PL" smtClean="0"/>
              <a:t>10.05.2022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F82EC-ABC1-4D95-AE0C-E1FB89158B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1151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187CC-51AE-4E46-A71D-46C664CFE3F5}" type="datetimeFigureOut">
              <a:rPr lang="pl-PL" smtClean="0"/>
              <a:t>10.05.2022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8C117-4493-49AD-B8DD-34BE36739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807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378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5261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3105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77" indent="0" algn="ctr">
              <a:buNone/>
              <a:defRPr sz="844"/>
            </a:lvl2pPr>
            <a:lvl3pPr marL="385753" indent="0" algn="ctr">
              <a:buNone/>
              <a:defRPr sz="760"/>
            </a:lvl3pPr>
            <a:lvl4pPr marL="578630" indent="0" algn="ctr">
              <a:buNone/>
              <a:defRPr sz="675"/>
            </a:lvl4pPr>
            <a:lvl5pPr marL="771506" indent="0" algn="ctr">
              <a:buNone/>
              <a:defRPr sz="675"/>
            </a:lvl5pPr>
            <a:lvl6pPr marL="964382" indent="0" algn="ctr">
              <a:buNone/>
              <a:defRPr sz="675"/>
            </a:lvl6pPr>
            <a:lvl7pPr marL="1157258" indent="0" algn="ctr">
              <a:buNone/>
              <a:defRPr sz="675"/>
            </a:lvl7pPr>
            <a:lvl8pPr marL="1350135" indent="0" algn="ctr">
              <a:buNone/>
              <a:defRPr sz="675"/>
            </a:lvl8pPr>
            <a:lvl9pPr marL="1543012" indent="0" algn="ctr">
              <a:buNone/>
              <a:defRPr sz="675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10.05.2022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68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10.05.2022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83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10.05.2022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53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10.05.2022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00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10.05.2022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311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286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CBD4-4E22-4196-A6B2-513C0EA1BBC5}" type="datetimeFigureOut">
              <a:rPr lang="pl-PL" smtClean="0"/>
              <a:t>10.05.2022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665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866" r:id="rId4"/>
    <p:sldLayoutId id="2147483865" r:id="rId5"/>
  </p:sldLayoutIdLst>
  <p:txStyles>
    <p:titleStyle>
      <a:lvl1pPr algn="l" defTabSz="385753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39" indent="-96439" algn="l" defTabSz="38575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15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191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68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86794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106082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697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57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5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77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53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3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06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38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58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35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1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efs@lubelskie.p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pomagamukrainie.gov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 noGrp="1"/>
          </p:cNvSpPr>
          <p:nvPr>
            <p:ph type="title" idx="4294967295"/>
          </p:nvPr>
        </p:nvSpPr>
        <p:spPr>
          <a:xfrm>
            <a:off x="611560" y="2204864"/>
            <a:ext cx="7920880" cy="22405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Wsparcie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dla osób uciekających do Polski z terenu Ukrainy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związku z atakiem Federacji Rosyjskiej na Ukrainę - </a:t>
            </a:r>
            <a:b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projekty </a:t>
            </a:r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Regionalnego Programu Operacyjnego Województwa Lubelskiego na lata 2014-2020 (finansowanie ze środków Europejskiego Funduszu Społecznego)</a:t>
            </a:r>
            <a:br>
              <a:rPr lang="pl-PL" sz="36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A7C00D76-34C5-4CF1-AB0D-45BB601F49B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936104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Możliwości wsparcia </a:t>
            </a:r>
            <a:r>
              <a:rPr lang="pl-PL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osób uciekających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z Ukrainy – projekty </a:t>
            </a:r>
            <a:r>
              <a:rPr lang="pl-PL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Regionalnego Programu Operacyjnego Województwa Lubelskiego na lata 2014-2020</a:t>
            </a:r>
            <a:endParaRPr lang="pl-PL" sz="2000" b="1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206F462-DD23-4C4A-82BC-83990EFA3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1556792"/>
            <a:ext cx="7886700" cy="4536504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Osoby uciekające z Ukrainy mogą brać udział w projektach finansowanych ze środków Europejskiego Funduszu Społecznego (EFS) na takich samych zasadach jak obywatele Polscy i </a:t>
            </a:r>
            <a:r>
              <a:rPr lang="pl-PL" sz="1600" b="1" u="sng" dirty="0">
                <a:latin typeface="Segoe UI" panose="020B0502040204020203" pitchFamily="34" charset="0"/>
                <a:cs typeface="Segoe UI" panose="020B0502040204020203" pitchFamily="34" charset="0"/>
              </a:rPr>
              <a:t>korzystać ze wszystkich </a:t>
            </a:r>
            <a:r>
              <a:rPr lang="pl-PL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oferowanych usług i instrumentów zaplanowanych w projektach</a:t>
            </a:r>
            <a:r>
              <a:rPr lang="pl-PL" sz="16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algn="just">
              <a:lnSpc>
                <a:spcPct val="100000"/>
              </a:lnSpc>
            </a:pPr>
            <a:endParaRPr lang="pl-PL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6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Możliwe jest otrzymanie </a:t>
            </a:r>
            <a:r>
              <a:rPr lang="pl-PL" sz="16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</a:t>
            </a:r>
            <a:r>
              <a:rPr lang="pl-PL" sz="16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sparcia w ramach projektów w trakcie realizacji, współfinansowanych z EFS w zakresie:</a:t>
            </a:r>
            <a:r>
              <a:rPr lang="pl-PL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342900" lvl="0" indent="-342900" algn="just">
              <a:lnSpc>
                <a:spcPct val="100000"/>
              </a:lnSpc>
              <a:buFont typeface="+mj-lt"/>
              <a:buAutoNum type="alphaLcParenR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zapewnienia opieki nad dziećmi do lat 3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(opieka w żłobkach),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0000"/>
              </a:lnSpc>
              <a:buFont typeface="+mj-lt"/>
              <a:buAutoNum type="alphaLcParenR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włączenia społecznego – w tym reintegracja społeczna, opieka 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nad osobami starszymi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edukacji – w tym objęcie usługami edukacyjnymi w przedszkolach, szkołach prowadzących kształcenie ogólne oraz szkołach prowadzących kształcenie zawodowe</a:t>
            </a:r>
            <a:r>
              <a:rPr lang="pl-PL" sz="16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l-PL" sz="165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98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A7C00D76-34C5-4CF1-AB0D-45BB601F49B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936104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Możliwości wsparcia </a:t>
            </a:r>
            <a:r>
              <a:rPr lang="pl-PL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osób uciekających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z Ukrainy – projekty </a:t>
            </a:r>
            <a:r>
              <a:rPr lang="pl-PL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Regionalnego Programu Operacyjnego Województwa Lubelskiego na lata 2014-2020</a:t>
            </a:r>
            <a:endParaRPr lang="pl-PL" sz="2000" b="1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206F462-DD23-4C4A-82BC-83990EFA3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1556792"/>
            <a:ext cx="7886700" cy="475252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1600" dirty="0">
                <a:latin typeface="Segoe UI" panose="020B0502040204020203" pitchFamily="34" charset="0"/>
                <a:cs typeface="Segoe UI" panose="020B0502040204020203" pitchFamily="34" charset="0"/>
              </a:rPr>
              <a:t>Dokumentem potwierdzającym status osoby, która wjechała do Polski bezpośrednio z Ukrainy od 24 lutego 2022 roku jest: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1600" dirty="0">
                <a:latin typeface="Segoe UI" panose="020B0502040204020203" pitchFamily="34" charset="0"/>
                <a:cs typeface="Segoe UI" panose="020B0502040204020203" pitchFamily="34" charset="0"/>
              </a:rPr>
              <a:t> stosowny stempel w paszporcie,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sz="1600" dirty="0">
                <a:latin typeface="Segoe UI" panose="020B0502040204020203" pitchFamily="34" charset="0"/>
                <a:cs typeface="Segoe UI" panose="020B0502040204020203" pitchFamily="34" charset="0"/>
              </a:rPr>
              <a:t> zaświadczenie potwierdzające nadanie nr PESEL w specjalnym trybie. </a:t>
            </a:r>
          </a:p>
          <a:p>
            <a:pPr>
              <a:lnSpc>
                <a:spcPct val="120000"/>
              </a:lnSpc>
            </a:pPr>
            <a:endParaRPr lang="pl-PL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pl-PL" sz="1600" dirty="0">
                <a:latin typeface="Segoe UI" panose="020B0502040204020203" pitchFamily="34" charset="0"/>
                <a:cs typeface="Segoe UI" panose="020B0502040204020203" pitchFamily="34" charset="0"/>
              </a:rPr>
              <a:t>W przypadku osób, które przebywały na terenie Polski przed 24 lutego br. dokumentem potwierdzającym status jest wiza/karta pobytu ważna co najmniej do 24 lutego br. </a:t>
            </a:r>
          </a:p>
          <a:p>
            <a:pPr marL="0" indent="0">
              <a:lnSpc>
                <a:spcPct val="120000"/>
              </a:lnSpc>
              <a:buNone/>
            </a:pPr>
            <a:endParaRPr lang="pl-PL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1600" dirty="0">
                <a:latin typeface="Segoe"/>
                <a:cs typeface="Segoe UI" panose="020B0502040204020203" pitchFamily="34" charset="0"/>
              </a:rPr>
              <a:t>W przypadku osób nieobjętych ustawą z dnia 12 marca 2022 r. </a:t>
            </a:r>
            <a:r>
              <a:rPr lang="pl-PL" sz="1600" dirty="0">
                <a:latin typeface="Segoe"/>
              </a:rPr>
              <a:t>o pomocy obywatelom Ukrainy w związku z konfliktem zbrojnym na terytorium tego państwa, </a:t>
            </a:r>
            <a:r>
              <a:rPr lang="pl-PL" sz="1600" dirty="0">
                <a:latin typeface="Segoe"/>
                <a:cs typeface="Segoe UI" panose="020B0502040204020203" pitchFamily="34" charset="0"/>
              </a:rPr>
              <a:t>kwalifikowalność takiej osoby powinna być potwierdzona poprzez dostarczenie zaświadczenia o objęciu jej ochroną czasową na podstawie decyzji wykonawczej Rady (UE) 2022/382, w trybie określonym ustawą o udzielaniu cudzoziemcom ochrony na terytorium RP.</a:t>
            </a:r>
          </a:p>
        </p:txBody>
      </p:sp>
    </p:spTree>
    <p:extLst>
      <p:ext uri="{BB962C8B-B14F-4D97-AF65-F5344CB8AC3E}">
        <p14:creationId xmlns:p14="http://schemas.microsoft.com/office/powerpoint/2010/main" val="823340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9206F462-DD23-4C4A-82BC-83990EFA3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1700808"/>
            <a:ext cx="7886700" cy="3456384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"/>
              </a:rPr>
              <a:t>Urząd Marszałkowski Województwa Lubelskiego w Lublinie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"/>
              </a:rPr>
              <a:t>Departament Wdrażania Europejskiego Funduszu Społecznego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"/>
              </a:rPr>
              <a:t>ul. Czechowska 19, Lublin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"/>
                <a:hlinkClick r:id="rId3"/>
              </a:rPr>
              <a:t>efs@lubelskie.pl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"/>
              </a:rPr>
              <a:t> 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1800" b="1" dirty="0">
                <a:latin typeface="Segoe"/>
              </a:rPr>
              <a:t>Punkt Kontaktowy RPO tel. (81) 441 68 43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1400" b="1" i="1" dirty="0">
              <a:latin typeface="Segoe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Dodatkowe informacje o zakresie pomocy i dane kontaktowe do podmiotów oferujących pomoc można znaleźć na stronie </a:t>
            </a:r>
            <a:r>
              <a:rPr lang="pl-PL" sz="1600" b="1" i="1" u="sng" dirty="0">
                <a:solidFill>
                  <a:srgbClr val="0563C1"/>
                </a:solidFill>
                <a:latin typeface="Segoe"/>
                <a:ea typeface="Calibri" panose="020F0502020204030204" pitchFamily="34" charset="0"/>
                <a:cs typeface="Segoe UI" panose="020B0502040204020203" pitchFamily="34" charset="0"/>
                <a:hlinkClick r:id="rId4"/>
              </a:rPr>
              <a:t>https://pomagamukrainie.gov.pl</a:t>
            </a:r>
            <a:r>
              <a:rPr lang="pl-PL" sz="1600" b="1" i="1" dirty="0">
                <a:latin typeface="Segoe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00B5A6A-2485-41AC-9D60-A5BA3A01B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4941168"/>
            <a:ext cx="8352244" cy="859611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A0336859-2905-4820-8C95-C4B44DCEEFEF}"/>
              </a:ext>
            </a:extLst>
          </p:cNvPr>
          <p:cNvSpPr txBox="1">
            <a:spLocks/>
          </p:cNvSpPr>
          <p:nvPr/>
        </p:nvSpPr>
        <p:spPr>
          <a:xfrm>
            <a:off x="628650" y="548680"/>
            <a:ext cx="7886700" cy="100811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Instytucja nadzorująca realizację projektów w ramach Regionalnego Programu Operacyjnego Województwa Lubelskiego na lata 2014 – 2020 ze środków EFS</a:t>
            </a:r>
          </a:p>
        </p:txBody>
      </p:sp>
    </p:spTree>
    <p:extLst>
      <p:ext uri="{BB962C8B-B14F-4D97-AF65-F5344CB8AC3E}">
        <p14:creationId xmlns:p14="http://schemas.microsoft.com/office/powerpoint/2010/main" val="2961204570"/>
      </p:ext>
    </p:extLst>
  </p:cSld>
  <p:clrMapOvr>
    <a:masterClrMapping/>
  </p:clrMapOvr>
</p:sld>
</file>

<file path=ppt/theme/theme1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 [Automatycznie zapisany]" id="{8C19B0A3-56FE-4045-A72B-904C3F3311C3}" vid="{948F0289-17CF-4857-BCA3-758E576E2CE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Prezentacja1 [Automatycznie zapisany]</Template>
  <TotalTime>11702</TotalTime>
  <Words>374</Words>
  <Application>Microsoft Office PowerPoint</Application>
  <PresentationFormat>Pokaz na ekranie (4:3)</PresentationFormat>
  <Paragraphs>32</Paragraphs>
  <Slides>4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Segoe</vt:lpstr>
      <vt:lpstr>Segoe UI</vt:lpstr>
      <vt:lpstr>Ubuntu</vt:lpstr>
      <vt:lpstr>Wingdings</vt:lpstr>
      <vt:lpstr>Projekt niestandardowy</vt:lpstr>
      <vt:lpstr>Wsparcie dla osób uciekających do Polski z terenu Ukrainy  w związku z atakiem Federacji Rosyjskiej na Ukrainę -  projekty Regionalnego Programu Operacyjnego Województwa Lubelskiego na lata 2014-2020 (finansowanie ze środków Europejskiego Funduszu Społecznego) </vt:lpstr>
      <vt:lpstr>Możliwości wsparcia osób uciekających z Ukrainy – projekty Regionalnego Programu Operacyjnego Województwa Lubelskiego na lata 2014-2020</vt:lpstr>
      <vt:lpstr>Możliwości wsparcia osób uciekających z Ukrainy – projekty Regionalnego Programu Operacyjnego Województwa Lubelskiego na lata 2014-2020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Marta Jankowska</dc:creator>
  <cp:lastModifiedBy>mm</cp:lastModifiedBy>
  <cp:revision>65</cp:revision>
  <cp:lastPrinted>2022-05-09T13:55:30Z</cp:lastPrinted>
  <dcterms:created xsi:type="dcterms:W3CDTF">2016-04-04T13:19:19Z</dcterms:created>
  <dcterms:modified xsi:type="dcterms:W3CDTF">2022-05-10T07:11:02Z</dcterms:modified>
  <cp:contentStatus/>
</cp:coreProperties>
</file>