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261" r:id="rId2"/>
    <p:sldId id="303" r:id="rId3"/>
    <p:sldId id="305" r:id="rId4"/>
    <p:sldId id="304" r:id="rId5"/>
    <p:sldId id="299" r:id="rId6"/>
  </p:sldIdLst>
  <p:sldSz cx="9144000" cy="6858000" type="screen4x3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09929D3-AB3D-BC7D-BCBA-7965BA90F8EA}" name="Radosław Dąbrowski" initials="RD" userId="S::radoslaw.dabrowski@lubelskie.pl::53a8ca39-fbcc-450e-b254-b9d0f5458a6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5" autoAdjust="0"/>
    <p:restoredTop sz="86449" autoAdjust="0"/>
  </p:normalViewPr>
  <p:slideViewPr>
    <p:cSldViewPr>
      <p:cViewPr varScale="1">
        <p:scale>
          <a:sx n="98" d="100"/>
          <a:sy n="98" d="100"/>
        </p:scale>
        <p:origin x="1572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264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Łukasz Budyńczuk" userId="accab3e6-78ab-4c60-ab34-1f1f4bb9fd29" providerId="ADAL" clId="{1CE0D031-EFB0-4893-AEAF-1BC03C95B075}"/>
    <pc:docChg chg="modSld">
      <pc:chgData name="Łukasz Budyńczuk" userId="accab3e6-78ab-4c60-ab34-1f1f4bb9fd29" providerId="ADAL" clId="{1CE0D031-EFB0-4893-AEAF-1BC03C95B075}" dt="2022-05-16T11:09:58.350" v="0"/>
      <pc:docMkLst>
        <pc:docMk/>
      </pc:docMkLst>
      <pc:sldChg chg="modSp mod">
        <pc:chgData name="Łukasz Budyńczuk" userId="accab3e6-78ab-4c60-ab34-1f1f4bb9fd29" providerId="ADAL" clId="{1CE0D031-EFB0-4893-AEAF-1BC03C95B075}" dt="2022-05-16T11:09:58.350" v="0"/>
        <pc:sldMkLst>
          <pc:docMk/>
          <pc:sldMk cId="3785911294" sldId="299"/>
        </pc:sldMkLst>
        <pc:spChg chg="mod">
          <ac:chgData name="Łukasz Budyńczuk" userId="accab3e6-78ab-4c60-ab34-1f1f4bb9fd29" providerId="ADAL" clId="{1CE0D031-EFB0-4893-AEAF-1BC03C95B075}" dt="2022-05-16T11:09:58.350" v="0"/>
          <ac:spMkLst>
            <pc:docMk/>
            <pc:sldMk cId="3785911294" sldId="299"/>
            <ac:spMk id="7" creationId="{442A9406-97F4-438D-94B1-A4FD3DFC162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032F5A-8444-40CC-9CC9-2FAA605FFE8A}" type="datetimeFigureOut">
              <a:rPr lang="pl-PL" smtClean="0"/>
              <a:t>16.05.2022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1F82EC-ABC1-4D95-AE0C-E1FB89158BF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511511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9187CC-51AE-4E46-A71D-46C664CFE3F5}" type="datetimeFigureOut">
              <a:rPr lang="pl-PL" smtClean="0"/>
              <a:t>16.05.2022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68C117-4493-49AD-B8DD-34BE367399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39807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68C117-4493-49AD-B8DD-34BE36739970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118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253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013"/>
            </a:lvl1pPr>
            <a:lvl2pPr marL="192877" indent="0" algn="ctr">
              <a:buNone/>
              <a:defRPr sz="844"/>
            </a:lvl2pPr>
            <a:lvl3pPr marL="385753" indent="0" algn="ctr">
              <a:buNone/>
              <a:defRPr sz="760"/>
            </a:lvl3pPr>
            <a:lvl4pPr marL="578630" indent="0" algn="ctr">
              <a:buNone/>
              <a:defRPr sz="675"/>
            </a:lvl4pPr>
            <a:lvl5pPr marL="771506" indent="0" algn="ctr">
              <a:buNone/>
              <a:defRPr sz="675"/>
            </a:lvl5pPr>
            <a:lvl6pPr marL="964382" indent="0" algn="ctr">
              <a:buNone/>
              <a:defRPr sz="675"/>
            </a:lvl6pPr>
            <a:lvl7pPr marL="1157258" indent="0" algn="ctr">
              <a:buNone/>
              <a:defRPr sz="675"/>
            </a:lvl7pPr>
            <a:lvl8pPr marL="1350135" indent="0" algn="ctr">
              <a:buNone/>
              <a:defRPr sz="675"/>
            </a:lvl8pPr>
            <a:lvl9pPr marL="1543012" indent="0" algn="ctr">
              <a:buNone/>
              <a:defRPr sz="675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5CBD4-4E22-4196-A6B2-513C0EA1BBC5}" type="datetimeFigureOut">
              <a:rPr lang="pl-PL" smtClean="0"/>
              <a:t>16.05.2022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3E041-9267-4F78-8D06-0358DCD860A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96867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5CBD4-4E22-4196-A6B2-513C0EA1BBC5}" type="datetimeFigureOut">
              <a:rPr lang="pl-PL" smtClean="0"/>
              <a:t>16.05.2022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3E041-9267-4F78-8D06-0358DCD860A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94832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23888" y="1709761"/>
            <a:ext cx="7886700" cy="2852737"/>
          </a:xfrm>
        </p:spPr>
        <p:txBody>
          <a:bodyPr anchor="b"/>
          <a:lstStyle>
            <a:lvl1pPr>
              <a:defRPr sz="253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23888" y="4589486"/>
            <a:ext cx="7886700" cy="1500187"/>
          </a:xfrm>
        </p:spPr>
        <p:txBody>
          <a:bodyPr/>
          <a:lstStyle>
            <a:lvl1pPr marL="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1pPr>
            <a:lvl2pPr marL="192877" indent="0">
              <a:buNone/>
              <a:defRPr sz="844">
                <a:solidFill>
                  <a:schemeClr val="tx1">
                    <a:tint val="75000"/>
                  </a:schemeClr>
                </a:solidFill>
              </a:defRPr>
            </a:lvl2pPr>
            <a:lvl3pPr marL="385753" indent="0">
              <a:buNone/>
              <a:defRPr sz="760">
                <a:solidFill>
                  <a:schemeClr val="tx1">
                    <a:tint val="75000"/>
                  </a:schemeClr>
                </a:solidFill>
              </a:defRPr>
            </a:lvl3pPr>
            <a:lvl4pPr marL="578630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4pPr>
            <a:lvl5pPr marL="771506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5pPr>
            <a:lvl6pPr marL="964382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6pPr>
            <a:lvl7pPr marL="1157258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7pPr>
            <a:lvl8pPr marL="1350135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8pPr>
            <a:lvl9pPr marL="1543012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5CBD4-4E22-4196-A6B2-513C0EA1BBC5}" type="datetimeFigureOut">
              <a:rPr lang="pl-PL" smtClean="0"/>
              <a:t>16.05.2022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3E041-9267-4F78-8D06-0358DCD860A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05330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Nagłówek sekcji"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23888" y="1709761"/>
            <a:ext cx="7886700" cy="2852737"/>
          </a:xfrm>
        </p:spPr>
        <p:txBody>
          <a:bodyPr anchor="b"/>
          <a:lstStyle>
            <a:lvl1pPr>
              <a:defRPr sz="253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23888" y="4589486"/>
            <a:ext cx="7886700" cy="1500187"/>
          </a:xfrm>
        </p:spPr>
        <p:txBody>
          <a:bodyPr/>
          <a:lstStyle>
            <a:lvl1pPr marL="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1pPr>
            <a:lvl2pPr marL="192877" indent="0">
              <a:buNone/>
              <a:defRPr sz="844">
                <a:solidFill>
                  <a:schemeClr val="tx1">
                    <a:tint val="75000"/>
                  </a:schemeClr>
                </a:solidFill>
              </a:defRPr>
            </a:lvl2pPr>
            <a:lvl3pPr marL="385753" indent="0">
              <a:buNone/>
              <a:defRPr sz="760">
                <a:solidFill>
                  <a:schemeClr val="tx1">
                    <a:tint val="75000"/>
                  </a:schemeClr>
                </a:solidFill>
              </a:defRPr>
            </a:lvl3pPr>
            <a:lvl4pPr marL="578630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4pPr>
            <a:lvl5pPr marL="771506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5pPr>
            <a:lvl6pPr marL="964382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6pPr>
            <a:lvl7pPr marL="1157258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7pPr>
            <a:lvl8pPr marL="1350135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8pPr>
            <a:lvl9pPr marL="1543012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5CBD4-4E22-4196-A6B2-513C0EA1BBC5}" type="datetimeFigureOut">
              <a:rPr lang="pl-PL" smtClean="0"/>
              <a:t>16.05.2022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3E041-9267-4F78-8D06-0358DCD860A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18000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usty"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5CBD4-4E22-4196-A6B2-513C0EA1BBC5}" type="datetimeFigureOut">
              <a:rPr lang="pl-PL" smtClean="0"/>
              <a:t>16.05.2022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3E041-9267-4F78-8D06-0358DCD860A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63116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628650" y="635637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A5CBD4-4E22-4196-A6B2-513C0EA1BBC5}" type="datetimeFigureOut">
              <a:rPr lang="pl-PL" smtClean="0"/>
              <a:t>16.05.2022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028950" y="635637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457950" y="635637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63E041-9267-4F78-8D06-0358DCD860A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76659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866" r:id="rId4"/>
    <p:sldLayoutId id="2147483865" r:id="rId5"/>
  </p:sldLayoutIdLst>
  <p:txStyles>
    <p:titleStyle>
      <a:lvl1pPr algn="l" defTabSz="385753" rtl="0" eaLnBrk="1" latinLnBrk="0" hangingPunct="1">
        <a:lnSpc>
          <a:spcPct val="90000"/>
        </a:lnSpc>
        <a:spcBef>
          <a:spcPct val="0"/>
        </a:spcBef>
        <a:buNone/>
        <a:defRPr sz="18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6439" indent="-96439" algn="l" defTabSz="385753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181" kern="1200">
          <a:solidFill>
            <a:schemeClr val="tx1"/>
          </a:solidFill>
          <a:latin typeface="+mn-lt"/>
          <a:ea typeface="+mn-ea"/>
          <a:cs typeface="+mn-cs"/>
        </a:defRPr>
      </a:lvl1pPr>
      <a:lvl2pPr marL="289315" indent="-96439" algn="l" defTabSz="38575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482191" indent="-96439" algn="l" defTabSz="38575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844" kern="1200">
          <a:solidFill>
            <a:schemeClr val="tx1"/>
          </a:solidFill>
          <a:latin typeface="+mn-lt"/>
          <a:ea typeface="+mn-ea"/>
          <a:cs typeface="+mn-cs"/>
        </a:defRPr>
      </a:lvl3pPr>
      <a:lvl4pPr marL="675068" indent="-96439" algn="l" defTabSz="38575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4pPr>
      <a:lvl5pPr marL="867944" indent="-96439" algn="l" defTabSz="38575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5pPr>
      <a:lvl6pPr marL="1060820" indent="-96439" algn="l" defTabSz="38575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6pPr>
      <a:lvl7pPr marL="1253697" indent="-96439" algn="l" defTabSz="38575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7pPr>
      <a:lvl8pPr marL="1446574" indent="-96439" algn="l" defTabSz="38575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8pPr>
      <a:lvl9pPr marL="1639450" indent="-96439" algn="l" defTabSz="38575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38575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1pPr>
      <a:lvl2pPr marL="192877" algn="l" defTabSz="38575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2pPr>
      <a:lvl3pPr marL="385753" algn="l" defTabSz="38575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3pPr>
      <a:lvl4pPr marL="578630" algn="l" defTabSz="38575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4pPr>
      <a:lvl5pPr marL="771506" algn="l" defTabSz="38575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5pPr>
      <a:lvl6pPr marL="964382" algn="l" defTabSz="38575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6pPr>
      <a:lvl7pPr marL="1157258" algn="l" defTabSz="38575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7pPr>
      <a:lvl8pPr marL="1350135" algn="l" defTabSz="38575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8pPr>
      <a:lvl9pPr marL="1543012" algn="l" defTabSz="38575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ubelskie.pl/lubelskie-pomaga-ukrainie-nauka-jezyka-polskiego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 txBox="1">
            <a:spLocks noGrp="1"/>
          </p:cNvSpPr>
          <p:nvPr>
            <p:ph type="title" idx="4294967295"/>
          </p:nvPr>
        </p:nvSpPr>
        <p:spPr>
          <a:xfrm>
            <a:off x="539552" y="1484784"/>
            <a:ext cx="7920880" cy="254839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Szkolenia z języka polskiego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dla osób uciekających do Polski   z terenu Ukrainy w związku z atakiem Federacji Rosyjskiej na Ukrainę finansowane z Regionalnego Programu Operacyjnego 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Województwa Lubelskiego na lata 2014-2020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622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:a16="http://schemas.microsoft.com/office/drawing/2014/main" id="{A7C00D76-34C5-4CF1-AB0D-45BB601F49B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28650" y="548680"/>
            <a:ext cx="7886700" cy="1512168"/>
          </a:xfrm>
          <a:prstGeom prst="rect">
            <a:avLst/>
          </a:prstGeom>
          <a:solidFill>
            <a:schemeClr val="accent4"/>
          </a:solidFill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38575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5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38575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38575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Projekt realizowany w ramach </a:t>
            </a:r>
          </a:p>
          <a:p>
            <a:pPr marL="0" marR="0" lvl="0" indent="0" algn="ctr" defTabSz="38575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Działania 12.3 </a:t>
            </a:r>
            <a:r>
              <a:rPr kumimoji="0" lang="pl-PL" sz="20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Kształcenie ustawiczne w zakresie ICT i języków obcych</a:t>
            </a:r>
          </a:p>
          <a:p>
            <a:pPr marL="0" marR="0" lvl="0" indent="0" algn="ctr" defTabSz="38575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Regionalnego Programu Operacyjnego Województwa Lubelskiego na lata 2014-2020</a:t>
            </a:r>
            <a:endParaRPr kumimoji="0" lang="pl-PL" sz="2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9206F462-DD23-4C4A-82BC-83990EFA34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552" y="1916832"/>
            <a:ext cx="8280920" cy="4248472"/>
          </a:xfrm>
        </p:spPr>
        <p:txBody>
          <a:bodyPr>
            <a:normAutofit fontScale="92500" lnSpcReduction="10000"/>
          </a:bodyPr>
          <a:lstStyle/>
          <a:p>
            <a:endParaRPr lang="pl-PL" sz="3200" b="1" i="1" dirty="0"/>
          </a:p>
          <a:p>
            <a:r>
              <a:rPr lang="pl-PL" sz="4800" b="1" i="1" dirty="0"/>
              <a:t>Lubelskie pomaga Ukrainie – nauka języka polskiego</a:t>
            </a:r>
          </a:p>
          <a:p>
            <a:endParaRPr lang="pl-PL" sz="3200" b="1" i="1" dirty="0"/>
          </a:p>
          <a:p>
            <a:r>
              <a:rPr lang="pl-PL" sz="2200" i="1" dirty="0"/>
              <a:t>Wartość projektu: </a:t>
            </a:r>
            <a:r>
              <a:rPr lang="pl-PL" sz="2200" b="1" i="1" dirty="0"/>
              <a:t>2 899 380,00 zł</a:t>
            </a:r>
            <a:r>
              <a:rPr lang="pl-PL" sz="2200" i="1" dirty="0"/>
              <a:t>, w tym dofinansowanie z: </a:t>
            </a:r>
          </a:p>
          <a:p>
            <a:r>
              <a:rPr lang="pl-PL" sz="2200" i="1" dirty="0"/>
              <a:t>UE: </a:t>
            </a:r>
            <a:r>
              <a:rPr lang="pl-PL" sz="2200" b="1" i="1" dirty="0"/>
              <a:t>2 464 473,00 zł</a:t>
            </a:r>
          </a:p>
          <a:p>
            <a:r>
              <a:rPr lang="pl-PL" sz="2200" i="1" dirty="0"/>
              <a:t>Budżetu państwa (Polska): </a:t>
            </a:r>
            <a:r>
              <a:rPr lang="pl-PL" sz="2200" b="1" i="1" dirty="0"/>
              <a:t>144 969,00 zł </a:t>
            </a:r>
          </a:p>
          <a:p>
            <a:r>
              <a:rPr lang="pl-PL" sz="2200" i="1" dirty="0"/>
              <a:t>Budżetu Województwa Lubelskiego: </a:t>
            </a:r>
            <a:r>
              <a:rPr lang="pl-PL" sz="2200" b="1" i="1" dirty="0"/>
              <a:t>289 938,00 zł</a:t>
            </a:r>
          </a:p>
          <a:p>
            <a:endParaRPr lang="pl-PL" sz="2200" b="1" i="1" dirty="0"/>
          </a:p>
          <a:p>
            <a:r>
              <a:rPr lang="pl-PL" sz="2200" i="1" dirty="0"/>
              <a:t>Projekt będzie realizowany w okresie </a:t>
            </a:r>
          </a:p>
          <a:p>
            <a:r>
              <a:rPr lang="pl-PL" sz="2200" b="1" i="1" dirty="0"/>
              <a:t>od 1.05.2022 r. do 31.08.2023 r.</a:t>
            </a:r>
          </a:p>
          <a:p>
            <a:endParaRPr lang="pl-PL" sz="2200" b="1" i="1" dirty="0"/>
          </a:p>
        </p:txBody>
      </p:sp>
    </p:spTree>
    <p:extLst>
      <p:ext uri="{BB962C8B-B14F-4D97-AF65-F5344CB8AC3E}">
        <p14:creationId xmlns:p14="http://schemas.microsoft.com/office/powerpoint/2010/main" val="3170411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:a16="http://schemas.microsoft.com/office/drawing/2014/main" id="{3B29681B-9CBD-4D44-B09F-565A6D6E85D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28650" y="548680"/>
            <a:ext cx="7886700" cy="648072"/>
          </a:xfrm>
          <a:prstGeom prst="rect">
            <a:avLst/>
          </a:prstGeom>
          <a:solidFill>
            <a:schemeClr val="accent4"/>
          </a:solidFill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 fontScale="90000"/>
          </a:bodyPr>
          <a:lstStyle>
            <a:lvl1pPr algn="l" defTabSz="38575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5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38575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38575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Kto może zgłosić się do projektu?</a:t>
            </a:r>
          </a:p>
          <a:p>
            <a:pPr marL="0" marR="0" lvl="0" indent="0" algn="ctr" defTabSz="38575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Podtytuł 2">
            <a:extLst>
              <a:ext uri="{FF2B5EF4-FFF2-40B4-BE49-F238E27FC236}">
                <a16:creationId xmlns:a16="http://schemas.microsoft.com/office/drawing/2014/main" id="{D8E23160-1FEC-4220-ABA4-5E022979C8AD}"/>
              </a:ext>
            </a:extLst>
          </p:cNvPr>
          <p:cNvSpPr txBox="1">
            <a:spLocks/>
          </p:cNvSpPr>
          <p:nvPr/>
        </p:nvSpPr>
        <p:spPr>
          <a:xfrm>
            <a:off x="628650" y="2060848"/>
            <a:ext cx="7886700" cy="36004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96439" indent="-96439" algn="l" defTabSz="385753" rtl="0" eaLnBrk="1" latinLnBrk="0" hangingPunct="1">
              <a:lnSpc>
                <a:spcPct val="90000"/>
              </a:lnSpc>
              <a:spcBef>
                <a:spcPts val="422"/>
              </a:spcBef>
              <a:buFont typeface="Arial" panose="020B0604020202020204" pitchFamily="34" charset="0"/>
              <a:buChar char="•"/>
              <a:defRPr sz="11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9315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2191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8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75068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7944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60820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53697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6574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9450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2400" b="1" dirty="0"/>
              <a:t>1800 osób dorosłych</a:t>
            </a:r>
            <a:r>
              <a:rPr lang="pl-PL" sz="2400" dirty="0"/>
              <a:t>, uciekających z terenu Ukrainy w związku z atakiem Federacji Rosyjskiej na Ukrainę, które przybyły legalnie na terytorium Rzeczypospolitej Polskiej od dnia 24 lutego 2022 r.</a:t>
            </a:r>
          </a:p>
          <a:p>
            <a:pPr marL="0" indent="0">
              <a:buNone/>
            </a:pPr>
            <a:r>
              <a:rPr lang="pl-PL" sz="2400" dirty="0"/>
              <a:t>Do projektu mogą się zgłosić osoby pełnoletnie, dobrowolnie deklarujące chęć wzięcia udziału w szkoleniach językowych, mających na celu ułatwienie komunikacji z otoczeniem w celu zaspokojenia swoich potrzeb w sytuacjach codziennych: w urzędach, sklepach, służbie zdrowia, ośrodkach pomocy, placówkach edukacyjnych dla dorosłych oraz tych, do których będą uczęszczać ich dzieci.</a:t>
            </a:r>
          </a:p>
          <a:p>
            <a:pPr marL="0" indent="0">
              <a:buNone/>
            </a:pPr>
            <a:endParaRPr lang="pl-PL" sz="4400" b="1" i="1" dirty="0"/>
          </a:p>
        </p:txBody>
      </p:sp>
    </p:spTree>
    <p:extLst>
      <p:ext uri="{BB962C8B-B14F-4D97-AF65-F5344CB8AC3E}">
        <p14:creationId xmlns:p14="http://schemas.microsoft.com/office/powerpoint/2010/main" val="3857053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:a16="http://schemas.microsoft.com/office/drawing/2014/main" id="{3B29681B-9CBD-4D44-B09F-565A6D6E85D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28650" y="548680"/>
            <a:ext cx="7886700" cy="648072"/>
          </a:xfrm>
          <a:prstGeom prst="rect">
            <a:avLst/>
          </a:prstGeom>
          <a:solidFill>
            <a:schemeClr val="accent4"/>
          </a:solidFill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 fontScale="90000"/>
          </a:bodyPr>
          <a:lstStyle>
            <a:lvl1pPr algn="l" defTabSz="38575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5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38575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38575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 otrzymasz w ramach projektu?</a:t>
            </a:r>
          </a:p>
          <a:p>
            <a:pPr marL="0" marR="0" lvl="0" indent="0" algn="ctr" defTabSz="38575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Podtytuł 2">
            <a:extLst>
              <a:ext uri="{FF2B5EF4-FFF2-40B4-BE49-F238E27FC236}">
                <a16:creationId xmlns:a16="http://schemas.microsoft.com/office/drawing/2014/main" id="{D4AACC9E-2D31-4708-8DAE-E0CA14304418}"/>
              </a:ext>
            </a:extLst>
          </p:cNvPr>
          <p:cNvSpPr txBox="1">
            <a:spLocks/>
          </p:cNvSpPr>
          <p:nvPr/>
        </p:nvSpPr>
        <p:spPr>
          <a:xfrm>
            <a:off x="628650" y="1700808"/>
            <a:ext cx="7886700" cy="3960440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96439" indent="-96439" algn="l" defTabSz="385753" rtl="0" eaLnBrk="1" latinLnBrk="0" hangingPunct="1">
              <a:lnSpc>
                <a:spcPct val="90000"/>
              </a:lnSpc>
              <a:spcBef>
                <a:spcPts val="422"/>
              </a:spcBef>
              <a:buFont typeface="Arial" panose="020B0604020202020204" pitchFamily="34" charset="0"/>
              <a:buChar char="•"/>
              <a:defRPr sz="11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9315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2191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8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75068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7944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60820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53697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6574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9450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Ø"/>
            </a:pPr>
            <a:r>
              <a:rPr lang="pl-PL" sz="2000" b="1" dirty="0"/>
              <a:t>Usługę szkoleniową obejmującą w szczególności koszty:</a:t>
            </a:r>
            <a:endParaRPr lang="pl-PL" sz="2000" dirty="0"/>
          </a:p>
          <a:p>
            <a:pPr marL="432000" lvl="0">
              <a:buFont typeface="Wingdings" panose="05000000000000000000" pitchFamily="2" charset="2"/>
              <a:buChar char="ü"/>
            </a:pPr>
            <a:r>
              <a:rPr lang="pl-PL" sz="2000" dirty="0"/>
              <a:t>organizacji szkolenia,</a:t>
            </a:r>
          </a:p>
          <a:p>
            <a:pPr marL="432000" lvl="0">
              <a:buFont typeface="Wingdings" panose="05000000000000000000" pitchFamily="2" charset="2"/>
              <a:buChar char="ü"/>
            </a:pPr>
            <a:r>
              <a:rPr lang="pl-PL" sz="2000" dirty="0"/>
              <a:t>zakwalifikowania do odpowiedniej grupy,</a:t>
            </a:r>
          </a:p>
          <a:p>
            <a:pPr marL="432000" lvl="0">
              <a:buFont typeface="Wingdings" panose="05000000000000000000" pitchFamily="2" charset="2"/>
              <a:buChar char="ü"/>
            </a:pPr>
            <a:r>
              <a:rPr lang="pl-PL" sz="2000" dirty="0"/>
              <a:t>wykładowcy,</a:t>
            </a:r>
          </a:p>
          <a:p>
            <a:pPr marL="432000" lvl="0">
              <a:buFont typeface="Wingdings" panose="05000000000000000000" pitchFamily="2" charset="2"/>
              <a:buChar char="ü"/>
            </a:pPr>
            <a:r>
              <a:rPr lang="pl-PL" sz="2000" dirty="0"/>
              <a:t>wyposażonej sali,</a:t>
            </a:r>
          </a:p>
          <a:p>
            <a:pPr marL="432000" lvl="0">
              <a:buFont typeface="Wingdings" panose="05000000000000000000" pitchFamily="2" charset="2"/>
              <a:buChar char="ü"/>
            </a:pPr>
            <a:r>
              <a:rPr lang="pl-PL" sz="2000" dirty="0"/>
              <a:t>materiałów szkoleniowych,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pl-PL" sz="2000" b="1" dirty="0"/>
              <a:t>Podręczniki,</a:t>
            </a:r>
            <a:endParaRPr lang="pl-PL" sz="2000" dirty="0"/>
          </a:p>
          <a:p>
            <a:pPr lvl="0">
              <a:buFont typeface="Wingdings" panose="05000000000000000000" pitchFamily="2" charset="2"/>
              <a:buChar char="Ø"/>
            </a:pPr>
            <a:r>
              <a:rPr lang="pl-PL" sz="2000" b="1" dirty="0"/>
              <a:t>Egzamin, certyfikat/zaświadczenie o ukończonym szkoleniu z języka polskiego.</a:t>
            </a:r>
          </a:p>
          <a:p>
            <a:pPr marL="0" lvl="0" indent="0">
              <a:buNone/>
            </a:pPr>
            <a:endParaRPr lang="pl-PL" sz="2000" dirty="0"/>
          </a:p>
          <a:p>
            <a:pPr marL="0" indent="0" algn="ctr">
              <a:spcAft>
                <a:spcPts val="1200"/>
              </a:spcAft>
              <a:buNone/>
            </a:pPr>
            <a:r>
              <a:rPr lang="pl-PL" sz="2000" b="1" u="sng" dirty="0"/>
              <a:t>Szkolenia z zakresu nauki języka polskiego realizowane będą w formie stacjonarnej oraz zdalnej, przy maksymalnej liczebności grupy wynoszącej 12 osób.</a:t>
            </a:r>
          </a:p>
          <a:p>
            <a:pPr marL="0" indent="0" algn="ctr">
              <a:spcAft>
                <a:spcPts val="1200"/>
              </a:spcAft>
              <a:buNone/>
            </a:pPr>
            <a:r>
              <a:rPr lang="pl-PL" sz="2100" dirty="0"/>
              <a:t>Zakłada się realizację kursów 60-cio godzinnych (1 godz. = 45 min.) na poziomie podstawowym (A1) z możliwością modyfikacji treści i poziomu kursu w zależności od potrzeby grupy. </a:t>
            </a:r>
          </a:p>
          <a:p>
            <a:pPr marL="0" indent="0">
              <a:buNone/>
            </a:pPr>
            <a:endParaRPr lang="pl-PL" sz="4400" b="1" i="1" dirty="0"/>
          </a:p>
        </p:txBody>
      </p:sp>
    </p:spTree>
    <p:extLst>
      <p:ext uri="{BB962C8B-B14F-4D97-AF65-F5344CB8AC3E}">
        <p14:creationId xmlns:p14="http://schemas.microsoft.com/office/powerpoint/2010/main" val="1545939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:a16="http://schemas.microsoft.com/office/drawing/2014/main" id="{3B29681B-9CBD-4D44-B09F-565A6D6E85D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28650" y="548680"/>
            <a:ext cx="7886700" cy="648072"/>
          </a:xfrm>
          <a:prstGeom prst="rect">
            <a:avLst/>
          </a:prstGeom>
          <a:solidFill>
            <a:schemeClr val="accent4"/>
          </a:solidFill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 fontScale="90000"/>
          </a:bodyPr>
          <a:lstStyle>
            <a:lvl1pPr algn="l" defTabSz="38575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5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38575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38575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Projekt realizuje</a:t>
            </a:r>
          </a:p>
          <a:p>
            <a:pPr marL="0" marR="0" lvl="0" indent="0" algn="ctr" defTabSz="38575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Podtytuł 2">
            <a:extLst>
              <a:ext uri="{FF2B5EF4-FFF2-40B4-BE49-F238E27FC236}">
                <a16:creationId xmlns:a16="http://schemas.microsoft.com/office/drawing/2014/main" id="{442A9406-97F4-438D-94B1-A4FD3DFC1626}"/>
              </a:ext>
            </a:extLst>
          </p:cNvPr>
          <p:cNvSpPr txBox="1">
            <a:spLocks/>
          </p:cNvSpPr>
          <p:nvPr/>
        </p:nvSpPr>
        <p:spPr>
          <a:xfrm>
            <a:off x="539552" y="1340768"/>
            <a:ext cx="7886700" cy="4038349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96439" indent="-96439" algn="l" defTabSz="385753" rtl="0" eaLnBrk="1" latinLnBrk="0" hangingPunct="1">
              <a:lnSpc>
                <a:spcPct val="90000"/>
              </a:lnSpc>
              <a:spcBef>
                <a:spcPts val="422"/>
              </a:spcBef>
              <a:buFont typeface="Arial" panose="020B0604020202020204" pitchFamily="34" charset="0"/>
              <a:buChar char="•"/>
              <a:defRPr sz="11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9315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2191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8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75068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7944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60820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53697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6574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9450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l-PL" sz="2600" b="1" dirty="0">
                <a:cs typeface="Arial" panose="020B0604020202020204" pitchFamily="34" charset="0"/>
              </a:rPr>
              <a:t>Urząd Marszałkowski </a:t>
            </a:r>
          </a:p>
          <a:p>
            <a:pPr marL="0" indent="0" algn="ctr">
              <a:buNone/>
            </a:pPr>
            <a:r>
              <a:rPr lang="pl-PL" sz="2600" b="1" dirty="0">
                <a:cs typeface="Arial" panose="020B0604020202020204" pitchFamily="34" charset="0"/>
              </a:rPr>
              <a:t>Województwa Lubelskiego w Lublinie</a:t>
            </a:r>
          </a:p>
          <a:p>
            <a:pPr marL="0" indent="0" algn="ctr">
              <a:buNone/>
            </a:pPr>
            <a:r>
              <a:rPr lang="pl-PL" sz="2600" b="1" dirty="0">
                <a:cs typeface="Arial" panose="020B0604020202020204" pitchFamily="34" charset="0"/>
              </a:rPr>
              <a:t>Departament Kultury, Edukacji i Dziedzictwa Narodowego</a:t>
            </a:r>
          </a:p>
          <a:p>
            <a:pPr marL="0" indent="0" algn="ctr">
              <a:buNone/>
            </a:pPr>
            <a:r>
              <a:rPr lang="pl-PL" sz="2600" dirty="0">
                <a:cs typeface="Arial" panose="020B0604020202020204" pitchFamily="34" charset="0"/>
              </a:rPr>
              <a:t>ul. Grottgera 4</a:t>
            </a:r>
          </a:p>
          <a:p>
            <a:pPr marL="0" indent="0" algn="ctr">
              <a:buNone/>
            </a:pPr>
            <a:r>
              <a:rPr lang="pl-PL" sz="2600" dirty="0">
                <a:cs typeface="Arial" panose="020B0604020202020204" pitchFamily="34" charset="0"/>
              </a:rPr>
              <a:t>20-029 Lublin</a:t>
            </a:r>
          </a:p>
          <a:p>
            <a:pPr marL="0" indent="0" algn="ctr">
              <a:buNone/>
            </a:pPr>
            <a:r>
              <a:rPr lang="pl-PL" sz="2600" dirty="0">
                <a:cs typeface="Arial" panose="020B0604020202020204" pitchFamily="34" charset="0"/>
              </a:rPr>
              <a:t>tel. 81 47 81 210</a:t>
            </a:r>
          </a:p>
          <a:p>
            <a:pPr marL="0" indent="0" algn="ctr">
              <a:buNone/>
            </a:pPr>
            <a:endParaRPr lang="pl-PL" sz="3000" dirty="0"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pl-PL" sz="2600" dirty="0">
                <a:cs typeface="Arial" panose="020B0604020202020204" pitchFamily="34" charset="0"/>
              </a:rPr>
              <a:t>Szczegóły rekrutacji zostaną przekazane niebawem, dlatego należy śledzić informacje umieszczone </a:t>
            </a:r>
          </a:p>
          <a:p>
            <a:pPr marL="0" indent="0" algn="ctr">
              <a:buNone/>
            </a:pPr>
            <a:r>
              <a:rPr lang="pl-PL" sz="2600" dirty="0">
                <a:cs typeface="Arial" panose="020B0604020202020204" pitchFamily="34" charset="0"/>
              </a:rPr>
              <a:t>na stronie </a:t>
            </a:r>
          </a:p>
          <a:p>
            <a:pPr marL="0" indent="0" algn="ctr">
              <a:buNone/>
            </a:pPr>
            <a:r>
              <a:rPr lang="pl-PL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https://www.lubelskie.pl/lubelskie-pomaga-ukrainie-nauka-jezyka-polskiego/</a:t>
            </a:r>
            <a:endParaRPr lang="pl-PL" sz="3000" dirty="0"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pl-PL" sz="3000" dirty="0"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pl-PL" sz="30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pl-PL" sz="4400" b="1" i="1" dirty="0"/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3235CBA3-F4DF-46F0-97BB-228C4C3843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106" y="5233685"/>
            <a:ext cx="8352244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911294"/>
      </p:ext>
    </p:extLst>
  </p:cSld>
  <p:clrMapOvr>
    <a:masterClrMapping/>
  </p:clrMapOvr>
</p:sld>
</file>

<file path=ppt/theme/theme1.xml><?xml version="1.0" encoding="utf-8"?>
<a:theme xmlns:a="http://schemas.openxmlformats.org/drawingml/2006/main" name="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 [Automatycznie zapisany]" id="{8C19B0A3-56FE-4045-A72B-904C3F3311C3}" vid="{948F0289-17CF-4857-BCA3-758E576E2CE5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Prezentacja1 [Automatycznie zapisany]</Template>
  <TotalTime>11524</TotalTime>
  <Words>351</Words>
  <Application>Microsoft Office PowerPoint</Application>
  <PresentationFormat>Pokaz na ekranie (4:3)</PresentationFormat>
  <Paragraphs>49</Paragraphs>
  <Slides>5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Ubuntu</vt:lpstr>
      <vt:lpstr>Wingdings</vt:lpstr>
      <vt:lpstr>Projekt niestandardowy</vt:lpstr>
      <vt:lpstr>  Szkolenia z języka polskiego dla osób uciekających do Polski   z terenu Ukrainy w związku z atakiem Federacji Rosyjskiej na Ukrainę finansowane z Regionalnego Programu Operacyjnego  Województwa Lubelskiego na lata 2014-2020 </vt:lpstr>
      <vt:lpstr> Projekt realizowany w ramach  Działania 12.3 Kształcenie ustawiczne w zakresie ICT i języków obcych Regionalnego Programu Operacyjnego Województwa Lubelskiego na lata 2014-2020</vt:lpstr>
      <vt:lpstr> Kto może zgłosić się do projektu? </vt:lpstr>
      <vt:lpstr> Co otrzymasz w ramach projektu? </vt:lpstr>
      <vt:lpstr> Projekt realizuje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Marta Jankowska</dc:creator>
  <cp:lastModifiedBy>Łukasz Budyńczuk</cp:lastModifiedBy>
  <cp:revision>49</cp:revision>
  <cp:lastPrinted>2022-05-04T11:00:29Z</cp:lastPrinted>
  <dcterms:created xsi:type="dcterms:W3CDTF">2016-04-04T13:19:19Z</dcterms:created>
  <dcterms:modified xsi:type="dcterms:W3CDTF">2022-05-16T11:10:07Z</dcterms:modified>
  <cp:contentStatus/>
</cp:coreProperties>
</file>