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1" r:id="rId2"/>
    <p:sldId id="308" r:id="rId3"/>
    <p:sldId id="305" r:id="rId4"/>
    <p:sldId id="304" r:id="rId5"/>
    <p:sldId id="309" r:id="rId6"/>
    <p:sldId id="310" r:id="rId7"/>
    <p:sldId id="299" r:id="rId8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929D3-AB3D-BC7D-BCBA-7965BA90F8EA}" name="Radosław Dąbrowski" initials="RD" userId="S::radoslaw.dabrowski@lubelskie.pl::53a8ca39-fbcc-450e-b254-b9d0f5458a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 autoAdjust="0"/>
    <p:restoredTop sz="86355" autoAdjust="0"/>
  </p:normalViewPr>
  <p:slideViewPr>
    <p:cSldViewPr>
      <p:cViewPr>
        <p:scale>
          <a:sx n="110" d="100"/>
          <a:sy n="110" d="100"/>
        </p:scale>
        <p:origin x="144" y="-11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Budyńczuk" userId="accab3e6-78ab-4c60-ab34-1f1f4bb9fd29" providerId="ADAL" clId="{7AA8B0F7-4600-459B-A231-D1ED20EF5C92}"/>
    <pc:docChg chg="custSel modSld">
      <pc:chgData name="Łukasz Budyńczuk" userId="accab3e6-78ab-4c60-ab34-1f1f4bb9fd29" providerId="ADAL" clId="{7AA8B0F7-4600-459B-A231-D1ED20EF5C92}" dt="2022-05-16T11:10:51.242" v="3"/>
      <pc:docMkLst>
        <pc:docMk/>
      </pc:docMkLst>
      <pc:sldChg chg="modSp mod">
        <pc:chgData name="Łukasz Budyńczuk" userId="accab3e6-78ab-4c60-ab34-1f1f4bb9fd29" providerId="ADAL" clId="{7AA8B0F7-4600-459B-A231-D1ED20EF5C92}" dt="2022-05-16T11:10:51.242" v="3"/>
        <pc:sldMkLst>
          <pc:docMk/>
          <pc:sldMk cId="3785911294" sldId="299"/>
        </pc:sldMkLst>
        <pc:spChg chg="mod">
          <ac:chgData name="Łukasz Budyńczuk" userId="accab3e6-78ab-4c60-ab34-1f1f4bb9fd29" providerId="ADAL" clId="{7AA8B0F7-4600-459B-A231-D1ED20EF5C92}" dt="2022-05-16T11:10:51.242" v="3"/>
          <ac:spMkLst>
            <pc:docMk/>
            <pc:sldMk cId="3785911294" sldId="299"/>
            <ac:spMk id="7" creationId="{442A9406-97F4-438D-94B1-A4FD3DFC16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32F5A-8444-40CC-9CC9-2FAA605FFE8A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F82EC-ABC1-4D95-AE0C-E1FB89158B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15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187CC-51AE-4E46-A71D-46C664CFE3F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8C117-4493-49AD-B8DD-34BE36739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0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77" indent="0" algn="ctr">
              <a:buNone/>
              <a:defRPr sz="844"/>
            </a:lvl2pPr>
            <a:lvl3pPr marL="385753" indent="0" algn="ctr">
              <a:buNone/>
              <a:defRPr sz="760"/>
            </a:lvl3pPr>
            <a:lvl4pPr marL="578630" indent="0" algn="ctr">
              <a:buNone/>
              <a:defRPr sz="675"/>
            </a:lvl4pPr>
            <a:lvl5pPr marL="771506" indent="0" algn="ctr">
              <a:buNone/>
              <a:defRPr sz="675"/>
            </a:lvl5pPr>
            <a:lvl6pPr marL="964382" indent="0" algn="ctr">
              <a:buNone/>
              <a:defRPr sz="675"/>
            </a:lvl6pPr>
            <a:lvl7pPr marL="1157258" indent="0" algn="ctr">
              <a:buNone/>
              <a:defRPr sz="675"/>
            </a:lvl7pPr>
            <a:lvl8pPr marL="1350135" indent="0" algn="ctr">
              <a:buNone/>
              <a:defRPr sz="675"/>
            </a:lvl8pPr>
            <a:lvl9pPr marL="1543012" indent="0" algn="ctr">
              <a:buNone/>
              <a:defRPr sz="675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8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8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0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11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6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866" r:id="rId4"/>
    <p:sldLayoutId id="2147483865" r:id="rId5"/>
  </p:sldLayoutIdLst>
  <p:txStyles>
    <p:titleStyle>
      <a:lvl1pPr algn="l" defTabSz="38575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39" indent="-96439" algn="l" defTabSz="38575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15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191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68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4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2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97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7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5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7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53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3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8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58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35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1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ops.lubelskie.pl/projekt-pt-lubelskie-pomaga-ukrain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539552" y="1484784"/>
            <a:ext cx="7920880" cy="22362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 defTabSz="91440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Допомога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людям,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втікають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Польщі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України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зв'язку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нападом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Російської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Федерації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Україну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фінансується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Регіональною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оперативною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програмою</a:t>
            </a:r>
            <a:b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Люблінського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воєводства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2014-2020 роки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1512168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algn="ctr"/>
            <a:r>
              <a:rPr lang="ru-RU" sz="2000" b="1" dirty="0"/>
              <a:t>Проект </a:t>
            </a:r>
            <a:r>
              <a:rPr lang="ru-RU" sz="2000" b="1" dirty="0" err="1"/>
              <a:t>реалізовано</a:t>
            </a:r>
            <a:r>
              <a:rPr lang="ru-RU" sz="2000" b="1" dirty="0"/>
              <a:t> в рамках Заходу 11.2 </a:t>
            </a:r>
            <a:r>
              <a:rPr lang="ru-RU" sz="2000" b="1" dirty="0" err="1"/>
              <a:t>Соціальні</a:t>
            </a:r>
            <a:r>
              <a:rPr lang="ru-RU" sz="2000" b="1" dirty="0"/>
              <a:t> та </a:t>
            </a:r>
            <a:r>
              <a:rPr lang="ru-RU" sz="2000" b="1" dirty="0" err="1"/>
              <a:t>медичні</a:t>
            </a:r>
            <a:r>
              <a:rPr lang="ru-RU" sz="2000" b="1" dirty="0"/>
              <a:t> </a:t>
            </a:r>
            <a:r>
              <a:rPr lang="ru-RU" sz="2000" b="1" dirty="0" err="1"/>
              <a:t>послуги</a:t>
            </a:r>
            <a:r>
              <a:rPr lang="ru-RU" sz="2000" b="1" dirty="0"/>
              <a:t> </a:t>
            </a:r>
            <a:r>
              <a:rPr lang="ru-RU" sz="2000" b="1" dirty="0" err="1"/>
              <a:t>Регіональної</a:t>
            </a:r>
            <a:r>
              <a:rPr lang="ru-RU" sz="2000" b="1" dirty="0"/>
              <a:t> </a:t>
            </a:r>
            <a:r>
              <a:rPr lang="ru-RU" sz="2000" b="1" dirty="0" err="1"/>
              <a:t>операційної</a:t>
            </a:r>
            <a:r>
              <a:rPr lang="ru-RU" sz="2000" b="1" dirty="0"/>
              <a:t> </a:t>
            </a:r>
            <a:r>
              <a:rPr lang="ru-RU" sz="2000" b="1" dirty="0" err="1"/>
              <a:t>програми</a:t>
            </a:r>
            <a:r>
              <a:rPr lang="ru-RU" sz="2000" b="1" dirty="0"/>
              <a:t> </a:t>
            </a:r>
            <a:r>
              <a:rPr lang="ru-RU" sz="2000" b="1" dirty="0" err="1"/>
              <a:t>Люблінського</a:t>
            </a:r>
            <a:r>
              <a:rPr lang="ru-RU" sz="2000" b="1" dirty="0"/>
              <a:t> </a:t>
            </a:r>
            <a:r>
              <a:rPr lang="ru-RU" sz="2000" b="1" dirty="0" err="1"/>
              <a:t>воєводства</a:t>
            </a:r>
            <a:r>
              <a:rPr lang="ru-RU" sz="2000" b="1" dirty="0"/>
              <a:t> на 2014-2020 </a:t>
            </a:r>
            <a:r>
              <a:rPr lang="ru-RU" sz="2000" b="1" dirty="0" err="1"/>
              <a:t>рр</a:t>
            </a:r>
            <a:r>
              <a:rPr lang="ru-RU" sz="2000" b="1" dirty="0"/>
              <a:t>.</a:t>
            </a:r>
            <a:endParaRPr lang="pl-PL" sz="20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2996952"/>
            <a:ext cx="7704856" cy="1512168"/>
          </a:xfrm>
        </p:spPr>
        <p:txBody>
          <a:bodyPr>
            <a:normAutofit fontScale="70000" lnSpcReduction="20000"/>
          </a:bodyPr>
          <a:lstStyle/>
          <a:p>
            <a:r>
              <a:rPr lang="ru-RU" sz="3200" i="1" dirty="0" err="1"/>
              <a:t>Вартість</a:t>
            </a:r>
            <a:r>
              <a:rPr lang="ru-RU" sz="3200" i="1" dirty="0"/>
              <a:t> проекту: 4 704 650,00 </a:t>
            </a:r>
            <a:r>
              <a:rPr lang="ru-RU" sz="3200" i="1" dirty="0" err="1"/>
              <a:t>злотих</a:t>
            </a:r>
            <a:r>
              <a:rPr lang="ru-RU" sz="3200" i="1" dirty="0"/>
              <a:t>,</a:t>
            </a:r>
          </a:p>
          <a:p>
            <a:r>
              <a:rPr lang="ru-RU" sz="3200" i="1" dirty="0" err="1"/>
              <a:t>включаючи</a:t>
            </a:r>
            <a:r>
              <a:rPr lang="ru-RU" sz="3200" i="1" dirty="0"/>
              <a:t> </a:t>
            </a:r>
            <a:r>
              <a:rPr lang="ru-RU" sz="3200" i="1" dirty="0" err="1"/>
              <a:t>співфінансування</a:t>
            </a:r>
            <a:r>
              <a:rPr lang="ru-RU" sz="3200" i="1" dirty="0"/>
              <a:t>:</a:t>
            </a:r>
          </a:p>
          <a:p>
            <a:r>
              <a:rPr lang="ru-RU" sz="3200" i="1" dirty="0"/>
              <a:t>  ЄС: </a:t>
            </a:r>
            <a:r>
              <a:rPr lang="ru-RU" sz="3200" b="1" i="1" dirty="0"/>
              <a:t>3 998 952,50 </a:t>
            </a:r>
            <a:r>
              <a:rPr lang="ru-RU" sz="3200" b="1" i="1" dirty="0" err="1"/>
              <a:t>зл</a:t>
            </a:r>
            <a:endParaRPr lang="ru-RU" sz="3200" b="1" i="1" dirty="0"/>
          </a:p>
          <a:p>
            <a:r>
              <a:rPr lang="ru-RU" sz="3200" i="1" dirty="0" err="1"/>
              <a:t>Державний</a:t>
            </a:r>
            <a:r>
              <a:rPr lang="ru-RU" sz="3200" i="1" dirty="0"/>
              <a:t> бюджет (</a:t>
            </a:r>
            <a:r>
              <a:rPr lang="ru-RU" sz="3200" i="1" dirty="0" err="1"/>
              <a:t>Польща</a:t>
            </a:r>
            <a:r>
              <a:rPr lang="ru-RU" sz="3200" i="1" dirty="0"/>
              <a:t>): </a:t>
            </a:r>
            <a:r>
              <a:rPr lang="ru-RU" sz="3200" b="1" i="1" dirty="0"/>
              <a:t>47 046,50 </a:t>
            </a:r>
            <a:r>
              <a:rPr lang="ru-RU" sz="3200" b="1" i="1" dirty="0" err="1"/>
              <a:t>зл</a:t>
            </a:r>
            <a:endParaRPr lang="ru-RU" sz="3200" b="1" i="1" dirty="0"/>
          </a:p>
          <a:p>
            <a:r>
              <a:rPr lang="ru-RU" sz="3200" i="1" dirty="0"/>
              <a:t>Бюджет </a:t>
            </a:r>
            <a:r>
              <a:rPr lang="ru-RU" sz="3200" i="1" dirty="0" err="1"/>
              <a:t>Люблінського</a:t>
            </a:r>
            <a:r>
              <a:rPr lang="ru-RU" sz="3200" i="1" dirty="0"/>
              <a:t> </a:t>
            </a:r>
            <a:r>
              <a:rPr lang="ru-RU" sz="3200" i="1" dirty="0" err="1"/>
              <a:t>воєводства</a:t>
            </a:r>
            <a:r>
              <a:rPr lang="ru-RU" sz="3200" i="1" dirty="0"/>
              <a:t>: </a:t>
            </a:r>
            <a:r>
              <a:rPr lang="ru-RU" sz="3200" b="1" i="1" dirty="0"/>
              <a:t>658 651,00 </a:t>
            </a:r>
            <a:r>
              <a:rPr lang="ru-RU" sz="3200" b="1" i="1" dirty="0" err="1"/>
              <a:t>зл</a:t>
            </a:r>
            <a:endParaRPr lang="pl-PL" sz="3200" b="1" i="1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A129ED5-E328-42B6-B63F-10760C4AB232}"/>
              </a:ext>
            </a:extLst>
          </p:cNvPr>
          <p:cNvSpPr txBox="1"/>
          <p:nvPr/>
        </p:nvSpPr>
        <p:spPr>
          <a:xfrm>
            <a:off x="1547664" y="5060503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i="1" dirty="0"/>
              <a:t>Проект буде </a:t>
            </a:r>
            <a:r>
              <a:rPr lang="ru-RU" sz="2200" i="1" dirty="0" err="1"/>
              <a:t>реалізовано</a:t>
            </a:r>
            <a:r>
              <a:rPr lang="ru-RU" sz="2200" i="1" dirty="0"/>
              <a:t> у </a:t>
            </a:r>
            <a:r>
              <a:rPr lang="ru-RU" sz="2200" i="1" dirty="0" err="1"/>
              <a:t>зазначений</a:t>
            </a:r>
            <a:r>
              <a:rPr lang="ru-RU" sz="2200" i="1" dirty="0"/>
              <a:t> </a:t>
            </a:r>
            <a:r>
              <a:rPr lang="ru-RU" sz="2200" i="1" dirty="0" err="1"/>
              <a:t>період</a:t>
            </a:r>
            <a:endParaRPr lang="ru-RU" sz="2200" i="1" dirty="0"/>
          </a:p>
          <a:p>
            <a:pPr algn="ctr"/>
            <a:r>
              <a:rPr lang="ru-RU" sz="2200" i="1" dirty="0"/>
              <a:t>з </a:t>
            </a:r>
            <a:r>
              <a:rPr lang="ru-RU" sz="2200" b="1" i="1" dirty="0"/>
              <a:t>1 </a:t>
            </a:r>
            <a:r>
              <a:rPr lang="ru-RU" sz="2200" b="1" i="1" dirty="0" err="1"/>
              <a:t>травня</a:t>
            </a:r>
            <a:r>
              <a:rPr lang="ru-RU" sz="2200" b="1" i="1" dirty="0"/>
              <a:t> 2022 року по 30 </a:t>
            </a:r>
            <a:r>
              <a:rPr lang="ru-RU" sz="2200" b="1" i="1" dirty="0" err="1"/>
              <a:t>квітня</a:t>
            </a:r>
            <a:r>
              <a:rPr lang="ru-RU" sz="2200" b="1" i="1" dirty="0"/>
              <a:t> 2023 року</a:t>
            </a:r>
            <a:endParaRPr lang="pl-PL" sz="2200" b="1" dirty="0"/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121A1240-7747-4AD2-BACB-717EB0058244}"/>
              </a:ext>
            </a:extLst>
          </p:cNvPr>
          <p:cNvSpPr txBox="1">
            <a:spLocks/>
          </p:cNvSpPr>
          <p:nvPr/>
        </p:nvSpPr>
        <p:spPr>
          <a:xfrm>
            <a:off x="150304" y="2109648"/>
            <a:ext cx="8365046" cy="5025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877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5753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8630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1506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4382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7258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50135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43012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err="1"/>
              <a:t>Люблінське</a:t>
            </a:r>
            <a:r>
              <a:rPr lang="ru-RU" sz="3200" b="1" i="1" dirty="0"/>
              <a:t> </a:t>
            </a:r>
            <a:r>
              <a:rPr lang="ru-RU" sz="3200" b="1" i="1" dirty="0" err="1"/>
              <a:t>воєводство</a:t>
            </a:r>
            <a:r>
              <a:rPr lang="ru-RU" sz="3200" b="1" i="1" dirty="0"/>
              <a:t> </a:t>
            </a:r>
            <a:r>
              <a:rPr lang="ru-RU" sz="3200" b="1" i="1" dirty="0" err="1"/>
              <a:t>допомагає</a:t>
            </a:r>
            <a:r>
              <a:rPr lang="ru-RU" sz="3200" b="1" i="1" dirty="0"/>
              <a:t> </a:t>
            </a:r>
            <a:r>
              <a:rPr lang="ru-RU" sz="3200" b="1" i="1" dirty="0" err="1"/>
              <a:t>Україні</a:t>
            </a:r>
            <a:endParaRPr lang="ru-RU" sz="3200" b="1" i="1" dirty="0"/>
          </a:p>
          <a:p>
            <a:endParaRPr lang="ru-RU" sz="4000" b="1" i="1" dirty="0"/>
          </a:p>
          <a:p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181557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Хто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може</a:t>
            </a:r>
            <a:r>
              <a:rPr lang="ru-RU" sz="2400" b="1" i="1" dirty="0">
                <a:solidFill>
                  <a:srgbClr val="002060"/>
                </a:solidFill>
              </a:rPr>
              <a:t> подати заявку на проект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8E23160-1FEC-4220-ABA4-5E022979C8AD}"/>
              </a:ext>
            </a:extLst>
          </p:cNvPr>
          <p:cNvSpPr txBox="1">
            <a:spLocks/>
          </p:cNvSpPr>
          <p:nvPr/>
        </p:nvSpPr>
        <p:spPr>
          <a:xfrm>
            <a:off x="628650" y="2060848"/>
            <a:ext cx="7886700" cy="3600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Особи, </a:t>
            </a:r>
            <a:r>
              <a:rPr lang="ru-RU" sz="2400" b="1" dirty="0" err="1"/>
              <a:t>які</a:t>
            </a:r>
            <a:r>
              <a:rPr lang="ru-RU" sz="2400" b="1" dirty="0"/>
              <a:t> </a:t>
            </a:r>
            <a:r>
              <a:rPr lang="ru-RU" sz="2400" b="1" dirty="0" err="1"/>
              <a:t>рятуються</a:t>
            </a:r>
            <a:r>
              <a:rPr lang="ru-RU" sz="2400" b="1" dirty="0"/>
              <a:t> </a:t>
            </a:r>
            <a:r>
              <a:rPr lang="ru-RU" sz="2400" b="1" dirty="0" err="1"/>
              <a:t>від</a:t>
            </a:r>
            <a:r>
              <a:rPr lang="ru-RU" sz="2400" b="1" dirty="0"/>
              <a:t> </a:t>
            </a:r>
            <a:r>
              <a:rPr lang="ru-RU" sz="2400" b="1" dirty="0" err="1"/>
              <a:t>наслідків</a:t>
            </a:r>
            <a:r>
              <a:rPr lang="ru-RU" sz="2400" b="1" dirty="0"/>
              <a:t> </a:t>
            </a:r>
            <a:r>
              <a:rPr lang="ru-RU" sz="2400" b="1" dirty="0" err="1"/>
              <a:t>збройного</a:t>
            </a:r>
            <a:r>
              <a:rPr lang="ru-RU" sz="2400" b="1" dirty="0"/>
              <a:t> </a:t>
            </a:r>
            <a:r>
              <a:rPr lang="ru-RU" sz="2400" b="1" dirty="0" err="1"/>
              <a:t>конфлікту</a:t>
            </a:r>
            <a:r>
              <a:rPr lang="ru-RU" sz="2400" b="1" dirty="0"/>
              <a:t> з </a:t>
            </a:r>
            <a:r>
              <a:rPr lang="ru-RU" sz="2400" b="1" dirty="0" err="1"/>
              <a:t>території</a:t>
            </a:r>
            <a:r>
              <a:rPr lang="ru-RU" sz="2400" b="1" dirty="0"/>
              <a:t> </a:t>
            </a:r>
            <a:r>
              <a:rPr lang="ru-RU" sz="2400" b="1" dirty="0" err="1"/>
              <a:t>України</a:t>
            </a:r>
            <a:r>
              <a:rPr lang="ru-RU" sz="2400" b="1" dirty="0"/>
              <a:t> та </a:t>
            </a:r>
            <a:r>
              <a:rPr lang="ru-RU" sz="2400" b="1" dirty="0" err="1"/>
              <a:t>проживають</a:t>
            </a:r>
            <a:r>
              <a:rPr lang="ru-RU" sz="2400" b="1" dirty="0"/>
              <a:t> на </a:t>
            </a:r>
            <a:r>
              <a:rPr lang="ru-RU" sz="2400" b="1" dirty="0" err="1"/>
              <a:t>даний</a:t>
            </a:r>
            <a:r>
              <a:rPr lang="ru-RU" sz="2400" b="1" dirty="0"/>
              <a:t> момент на </a:t>
            </a:r>
            <a:r>
              <a:rPr lang="ru-RU" sz="2400" b="1" dirty="0" err="1"/>
              <a:t>території</a:t>
            </a:r>
            <a:r>
              <a:rPr lang="ru-RU" sz="2400" b="1" dirty="0"/>
              <a:t> </a:t>
            </a:r>
            <a:r>
              <a:rPr lang="ru-RU" sz="2400" b="1" dirty="0" err="1"/>
              <a:t>Люблінського</a:t>
            </a:r>
            <a:r>
              <a:rPr lang="ru-RU" sz="2400" b="1" dirty="0"/>
              <a:t> </a:t>
            </a:r>
            <a:r>
              <a:rPr lang="ru-RU" sz="2400" b="1" dirty="0" err="1"/>
              <a:t>воєводства</a:t>
            </a:r>
            <a:r>
              <a:rPr lang="ru-RU" sz="2400" b="1" dirty="0"/>
              <a:t>, та </a:t>
            </a:r>
            <a:r>
              <a:rPr lang="ru-RU" sz="2400" b="1" dirty="0" err="1"/>
              <a:t>які</a:t>
            </a:r>
            <a:r>
              <a:rPr lang="ru-RU" sz="2400" b="1" dirty="0"/>
              <a:t> легально </a:t>
            </a:r>
            <a:r>
              <a:rPr lang="ru-RU" sz="2400" b="1" dirty="0" err="1"/>
              <a:t>в’їхали</a:t>
            </a:r>
            <a:r>
              <a:rPr lang="ru-RU" sz="2400" b="1" dirty="0"/>
              <a:t> на </a:t>
            </a:r>
            <a:r>
              <a:rPr lang="ru-RU" sz="2400" b="1" dirty="0" err="1"/>
              <a:t>територію</a:t>
            </a:r>
            <a:r>
              <a:rPr lang="ru-RU" sz="2400" b="1" dirty="0"/>
              <a:t> </a:t>
            </a:r>
            <a:r>
              <a:rPr lang="ru-RU" sz="2400" b="1" dirty="0" err="1"/>
              <a:t>Республіки</a:t>
            </a:r>
            <a:r>
              <a:rPr lang="ru-RU" sz="2400" b="1" dirty="0"/>
              <a:t> </a:t>
            </a:r>
            <a:r>
              <a:rPr lang="ru-RU" sz="2400" b="1" dirty="0" err="1"/>
              <a:t>Польща</a:t>
            </a:r>
            <a:r>
              <a:rPr lang="ru-RU" sz="2400" b="1" dirty="0"/>
              <a:t> з 24 лютого 2022 року.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err="1"/>
              <a:t>Учасниками</a:t>
            </a:r>
            <a:r>
              <a:rPr lang="ru-RU" sz="2400" dirty="0"/>
              <a:t> проекту </a:t>
            </a:r>
            <a:r>
              <a:rPr lang="ru-RU" sz="2400" dirty="0" err="1"/>
              <a:t>стануть</a:t>
            </a:r>
            <a:r>
              <a:rPr lang="ru-RU" sz="2400" dirty="0"/>
              <a:t> </a:t>
            </a:r>
            <a:r>
              <a:rPr lang="ru-RU" sz="2400" dirty="0" err="1"/>
              <a:t>мінімум</a:t>
            </a:r>
            <a:r>
              <a:rPr lang="ru-RU" sz="2400" dirty="0"/>
              <a:t> </a:t>
            </a:r>
            <a:r>
              <a:rPr lang="ru-RU" sz="2400" b="1" dirty="0"/>
              <a:t>800 </a:t>
            </a:r>
            <a:r>
              <a:rPr lang="ru-RU" sz="2400" b="1" dirty="0" err="1"/>
              <a:t>осіб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планують</a:t>
            </a:r>
            <a:r>
              <a:rPr lang="ru-RU" sz="2400" dirty="0"/>
              <a:t> і </a:t>
            </a:r>
            <a:r>
              <a:rPr lang="ru-RU" sz="2400" dirty="0" err="1"/>
              <a:t>заявляють</a:t>
            </a:r>
            <a:r>
              <a:rPr lang="ru-RU" sz="2400" dirty="0"/>
              <a:t> про </a:t>
            </a:r>
            <a:r>
              <a:rPr lang="ru-RU" sz="2400" dirty="0" err="1"/>
              <a:t>своє</a:t>
            </a:r>
            <a:r>
              <a:rPr lang="ru-RU" sz="2400" dirty="0"/>
              <a:t> </a:t>
            </a:r>
            <a:r>
              <a:rPr lang="ru-RU" sz="2400" dirty="0" err="1"/>
              <a:t>бажання</a:t>
            </a:r>
            <a:r>
              <a:rPr lang="ru-RU" sz="2400" dirty="0"/>
              <a:t> </a:t>
            </a:r>
            <a:r>
              <a:rPr lang="ru-RU" sz="2400" dirty="0" err="1"/>
              <a:t>залишитися</a:t>
            </a:r>
            <a:r>
              <a:rPr lang="ru-RU" sz="2400" dirty="0"/>
              <a:t> на </a:t>
            </a:r>
            <a:r>
              <a:rPr lang="ru-RU" sz="2400" dirty="0" err="1"/>
              <a:t>території</a:t>
            </a:r>
            <a:r>
              <a:rPr lang="ru-RU" sz="2400" dirty="0"/>
              <a:t> </a:t>
            </a:r>
            <a:r>
              <a:rPr lang="ru-RU" sz="2400" dirty="0" err="1"/>
              <a:t>Люблінського</a:t>
            </a:r>
            <a:r>
              <a:rPr lang="ru-RU" sz="2400" dirty="0"/>
              <a:t> </a:t>
            </a:r>
            <a:r>
              <a:rPr lang="ru-RU" sz="2400" dirty="0" err="1"/>
              <a:t>воєводства</a:t>
            </a:r>
            <a:r>
              <a:rPr lang="ru-RU" sz="2400" dirty="0"/>
              <a:t> на </a:t>
            </a:r>
            <a:r>
              <a:rPr lang="ru-RU" sz="2400" dirty="0" err="1"/>
              <a:t>тривалий</a:t>
            </a:r>
            <a:r>
              <a:rPr lang="ru-RU" sz="2400" dirty="0"/>
              <a:t> час.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Проект </a:t>
            </a:r>
            <a:r>
              <a:rPr lang="ru-RU" sz="2400" dirty="0" err="1"/>
              <a:t>орієнтований</a:t>
            </a:r>
            <a:r>
              <a:rPr lang="ru-RU" sz="2400" dirty="0"/>
              <a:t> на </a:t>
            </a:r>
            <a:r>
              <a:rPr lang="ru-RU" sz="2400" dirty="0" err="1"/>
              <a:t>цільові</a:t>
            </a:r>
            <a:r>
              <a:rPr lang="ru-RU" sz="2400" dirty="0"/>
              <a:t> </a:t>
            </a:r>
            <a:r>
              <a:rPr lang="ru-RU" sz="2400" dirty="0" err="1"/>
              <a:t>групи</a:t>
            </a:r>
            <a:r>
              <a:rPr lang="ru-RU" sz="2400" dirty="0"/>
              <a:t> з </a:t>
            </a:r>
            <a:r>
              <a:rPr lang="ru-RU" sz="2400" dirty="0" err="1"/>
              <a:t>території</a:t>
            </a:r>
            <a:r>
              <a:rPr lang="ru-RU" sz="2400" dirty="0"/>
              <a:t> </a:t>
            </a:r>
            <a:r>
              <a:rPr lang="ru-RU" sz="2400" dirty="0" err="1"/>
              <a:t>Люблінського</a:t>
            </a:r>
            <a:r>
              <a:rPr lang="ru-RU" sz="2400" dirty="0"/>
              <a:t> </a:t>
            </a:r>
            <a:r>
              <a:rPr lang="ru-RU" sz="2400" dirty="0" err="1"/>
              <a:t>воєводства</a:t>
            </a:r>
            <a:r>
              <a:rPr lang="ru-RU" sz="2400" dirty="0"/>
              <a:t> (</a:t>
            </a:r>
            <a:r>
              <a:rPr lang="ru-RU" sz="2400" dirty="0" err="1"/>
              <a:t>фізичних</a:t>
            </a:r>
            <a:r>
              <a:rPr lang="ru-RU" sz="2400" dirty="0"/>
              <a:t> </a:t>
            </a:r>
            <a:r>
              <a:rPr lang="ru-RU" sz="2400" dirty="0" err="1"/>
              <a:t>осіб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навчаються</a:t>
            </a:r>
            <a:r>
              <a:rPr lang="ru-RU" sz="2400" dirty="0"/>
              <a:t>, </a:t>
            </a:r>
            <a:r>
              <a:rPr lang="ru-RU" sz="2400" dirty="0" err="1"/>
              <a:t>працюють</a:t>
            </a:r>
            <a:r>
              <a:rPr lang="ru-RU" sz="2400" dirty="0"/>
              <a:t>, </a:t>
            </a:r>
            <a:r>
              <a:rPr lang="ru-RU" sz="2400" dirty="0" err="1"/>
              <a:t>проживають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перебувають</a:t>
            </a:r>
            <a:r>
              <a:rPr lang="ru-RU" sz="2400" dirty="0"/>
              <a:t> на </a:t>
            </a:r>
            <a:r>
              <a:rPr lang="ru-RU" sz="2400" dirty="0" err="1"/>
              <a:t>території</a:t>
            </a:r>
            <a:r>
              <a:rPr lang="ru-RU" sz="2400" dirty="0"/>
              <a:t> </a:t>
            </a:r>
            <a:r>
              <a:rPr lang="ru-RU" sz="2400" dirty="0" err="1"/>
              <a:t>Люблінського</a:t>
            </a:r>
            <a:r>
              <a:rPr lang="ru-RU" sz="2400" dirty="0"/>
              <a:t> </a:t>
            </a:r>
            <a:r>
              <a:rPr lang="ru-RU" sz="2400" dirty="0" err="1"/>
              <a:t>воєводства</a:t>
            </a:r>
            <a:r>
              <a:rPr lang="ru-RU" sz="2400" dirty="0"/>
              <a:t> в </a:t>
            </a:r>
            <a:r>
              <a:rPr lang="ru-RU" sz="2400" dirty="0" err="1"/>
              <a:t>розумінні</a:t>
            </a:r>
            <a:r>
              <a:rPr lang="ru-RU" sz="2400" dirty="0"/>
              <a:t> </a:t>
            </a:r>
            <a:r>
              <a:rPr lang="ru-RU" sz="2400" dirty="0" err="1"/>
              <a:t>Цивільного</a:t>
            </a:r>
            <a:r>
              <a:rPr lang="ru-RU" sz="2400" dirty="0"/>
              <a:t> кодексу). </a:t>
            </a:r>
            <a:r>
              <a:rPr lang="ru-RU" sz="2400" dirty="0" err="1"/>
              <a:t>Зокрема</a:t>
            </a:r>
            <a:r>
              <a:rPr lang="ru-RU" sz="2400" dirty="0"/>
              <a:t>, </a:t>
            </a:r>
            <a:r>
              <a:rPr lang="ru-RU" sz="2400" dirty="0" err="1"/>
              <a:t>осіб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соціально</a:t>
            </a:r>
            <a:r>
              <a:rPr lang="ru-RU" sz="2400" dirty="0"/>
              <a:t> </a:t>
            </a:r>
            <a:r>
              <a:rPr lang="ru-RU" sz="2400" dirty="0" err="1"/>
              <a:t>ізольлвані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знаходяться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загрозою</a:t>
            </a:r>
            <a:r>
              <a:rPr lang="ru-RU" sz="2400" dirty="0"/>
              <a:t> </a:t>
            </a:r>
            <a:r>
              <a:rPr lang="ru-RU" sz="2400" dirty="0" err="1"/>
              <a:t>бідності</a:t>
            </a:r>
            <a:r>
              <a:rPr lang="ru-RU" sz="2400" dirty="0"/>
              <a:t> та </a:t>
            </a:r>
            <a:r>
              <a:rPr lang="ru-RU" sz="2400" dirty="0" err="1"/>
              <a:t>соціального</a:t>
            </a:r>
            <a:r>
              <a:rPr lang="ru-RU" sz="2400" dirty="0"/>
              <a:t> </a:t>
            </a:r>
            <a:r>
              <a:rPr lang="ru-RU" sz="2400" dirty="0" err="1"/>
              <a:t>відчуження</a:t>
            </a:r>
            <a:r>
              <a:rPr lang="ru-RU" sz="2400" dirty="0"/>
              <a:t>, в </a:t>
            </a:r>
            <a:r>
              <a:rPr lang="ru-RU" sz="2400" dirty="0" err="1"/>
              <a:t>т.ч</a:t>
            </a:r>
            <a:r>
              <a:rPr lang="ru-RU" sz="2400" dirty="0"/>
              <a:t>. люди </a:t>
            </a:r>
            <a:r>
              <a:rPr lang="ru-RU" sz="2400" dirty="0" err="1"/>
              <a:t>похилого</a:t>
            </a:r>
            <a:r>
              <a:rPr lang="ru-RU" sz="2400" dirty="0"/>
              <a:t> </a:t>
            </a:r>
            <a:r>
              <a:rPr lang="ru-RU" sz="2400" dirty="0" err="1"/>
              <a:t>віку</a:t>
            </a:r>
            <a:r>
              <a:rPr lang="ru-RU" sz="2400" dirty="0"/>
              <a:t>, люди з </a:t>
            </a:r>
            <a:r>
              <a:rPr lang="ru-RU" sz="2400" dirty="0" err="1"/>
              <a:t>обмеженими</a:t>
            </a:r>
            <a:r>
              <a:rPr lang="ru-RU" sz="2400" dirty="0"/>
              <a:t> </a:t>
            </a:r>
            <a:r>
              <a:rPr lang="ru-RU" sz="2400" dirty="0" err="1"/>
              <a:t>можливостями</a:t>
            </a:r>
            <a:r>
              <a:rPr lang="ru-RU" sz="2400" dirty="0"/>
              <a:t>, люди,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потребують</a:t>
            </a:r>
            <a:r>
              <a:rPr lang="ru-RU" sz="2400" dirty="0"/>
              <a:t> </a:t>
            </a:r>
            <a:r>
              <a:rPr lang="ru-RU" sz="2400" dirty="0" err="1"/>
              <a:t>підтримки</a:t>
            </a:r>
            <a:r>
              <a:rPr lang="ru-RU" sz="2400" dirty="0"/>
              <a:t> в </a:t>
            </a:r>
            <a:r>
              <a:rPr lang="ru-RU" sz="2400" dirty="0" err="1"/>
              <a:t>повсякденному</a:t>
            </a:r>
            <a:r>
              <a:rPr lang="ru-RU" sz="2400" dirty="0"/>
              <a:t> </a:t>
            </a:r>
            <a:r>
              <a:rPr lang="ru-RU" sz="2400" dirty="0" err="1"/>
              <a:t>житті</a:t>
            </a:r>
            <a:r>
              <a:rPr lang="ru-RU" sz="2400" dirty="0"/>
              <a:t>.</a:t>
            </a: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385705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Що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ви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отримаєте</a:t>
            </a:r>
            <a:r>
              <a:rPr lang="ru-RU" sz="2400" b="1" i="1" dirty="0">
                <a:solidFill>
                  <a:srgbClr val="002060"/>
                </a:solidFill>
              </a:rPr>
              <a:t> в рамках проекту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pl-PL" sz="38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b="1" dirty="0" err="1"/>
              <a:t>Соціальна</a:t>
            </a:r>
            <a:r>
              <a:rPr lang="ru-RU" sz="2600" b="1" dirty="0"/>
              <a:t> та </a:t>
            </a:r>
            <a:r>
              <a:rPr lang="ru-RU" sz="2600" b="1" dirty="0" err="1"/>
              <a:t>побутова</a:t>
            </a:r>
            <a:r>
              <a:rPr lang="ru-RU" sz="2600" b="1" dirty="0"/>
              <a:t> </a:t>
            </a:r>
            <a:r>
              <a:rPr lang="ru-RU" sz="2600" b="1" dirty="0" err="1"/>
              <a:t>підтримка</a:t>
            </a:r>
            <a:r>
              <a:rPr lang="ru-RU" sz="2600" b="1" dirty="0"/>
              <a:t> - </a:t>
            </a:r>
            <a:r>
              <a:rPr lang="ru-RU" sz="2600" dirty="0" err="1"/>
              <a:t>предмети</a:t>
            </a:r>
            <a:r>
              <a:rPr lang="ru-RU" sz="2600" dirty="0"/>
              <a:t> </a:t>
            </a:r>
            <a:r>
              <a:rPr lang="ru-RU" sz="2600" dirty="0" err="1"/>
              <a:t>першої</a:t>
            </a:r>
            <a:r>
              <a:rPr lang="ru-RU" sz="2600" dirty="0"/>
              <a:t> </a:t>
            </a:r>
            <a:r>
              <a:rPr lang="ru-RU" sz="2600" dirty="0" err="1"/>
              <a:t>необхідності</a:t>
            </a:r>
            <a:r>
              <a:rPr lang="ru-RU" sz="2600" dirty="0"/>
              <a:t>, </a:t>
            </a:r>
            <a:r>
              <a:rPr lang="ru-RU" sz="2600" dirty="0" err="1"/>
              <a:t>включаючи</a:t>
            </a:r>
            <a:r>
              <a:rPr lang="ru-RU" sz="2600" dirty="0"/>
              <a:t>: </a:t>
            </a:r>
            <a:r>
              <a:rPr lang="ru-RU" sz="2600" dirty="0" err="1"/>
              <a:t>одяг</a:t>
            </a:r>
            <a:r>
              <a:rPr lang="ru-RU" sz="2600" dirty="0"/>
              <a:t> та </a:t>
            </a:r>
            <a:r>
              <a:rPr lang="ru-RU" sz="2600" dirty="0" err="1"/>
              <a:t>взуття</a:t>
            </a:r>
            <a:r>
              <a:rPr lang="ru-RU" sz="2600" dirty="0"/>
              <a:t>, </a:t>
            </a:r>
            <a:r>
              <a:rPr lang="ru-RU" sz="2600" dirty="0" err="1"/>
              <a:t>основні</a:t>
            </a:r>
            <a:r>
              <a:rPr lang="ru-RU" sz="2600" dirty="0"/>
              <a:t> </a:t>
            </a:r>
            <a:r>
              <a:rPr lang="ru-RU" sz="2600" dirty="0" err="1"/>
              <a:t>засоби</a:t>
            </a:r>
            <a:r>
              <a:rPr lang="ru-RU" sz="2600" dirty="0"/>
              <a:t> </a:t>
            </a:r>
            <a:r>
              <a:rPr lang="ru-RU" sz="2600" dirty="0" err="1"/>
              <a:t>гігієни</a:t>
            </a:r>
            <a:r>
              <a:rPr lang="ru-RU" sz="2600" dirty="0"/>
              <a:t> та </a:t>
            </a:r>
            <a:r>
              <a:rPr lang="ru-RU" sz="2600" dirty="0" err="1"/>
              <a:t>прибирання</a:t>
            </a:r>
            <a:r>
              <a:rPr lang="ru-RU" sz="2600" dirty="0"/>
              <a:t>, </a:t>
            </a:r>
            <a:r>
              <a:rPr lang="ru-RU" sz="2600" dirty="0" err="1"/>
              <a:t>базове</a:t>
            </a:r>
            <a:r>
              <a:rPr lang="ru-RU" sz="2600" dirty="0"/>
              <a:t> </a:t>
            </a:r>
            <a:r>
              <a:rPr lang="ru-RU" sz="2600" dirty="0" err="1"/>
              <a:t>побутове</a:t>
            </a:r>
            <a:r>
              <a:rPr lang="ru-RU" sz="2600" dirty="0"/>
              <a:t> </a:t>
            </a:r>
            <a:r>
              <a:rPr lang="ru-RU" sz="2600" dirty="0" err="1"/>
              <a:t>обладнання</a:t>
            </a:r>
            <a:r>
              <a:rPr lang="ru-RU" sz="2600" dirty="0"/>
              <a:t> (</a:t>
            </a:r>
            <a:r>
              <a:rPr lang="ru-RU" sz="2600" dirty="0" err="1"/>
              <a:t>наприклад</a:t>
            </a:r>
            <a:r>
              <a:rPr lang="ru-RU" sz="2600" dirty="0"/>
              <a:t>, </a:t>
            </a:r>
            <a:r>
              <a:rPr lang="ru-RU" sz="2600" dirty="0" err="1"/>
              <a:t>ковдра</a:t>
            </a:r>
            <a:r>
              <a:rPr lang="ru-RU" sz="2600" dirty="0"/>
              <a:t> та подушка, </a:t>
            </a:r>
            <a:r>
              <a:rPr lang="ru-RU" sz="2600" dirty="0" err="1"/>
              <a:t>постільна</a:t>
            </a:r>
            <a:r>
              <a:rPr lang="ru-RU" sz="2600" dirty="0"/>
              <a:t> </a:t>
            </a:r>
            <a:r>
              <a:rPr lang="ru-RU" sz="2600" dirty="0" err="1"/>
              <a:t>білизна</a:t>
            </a:r>
            <a:r>
              <a:rPr lang="ru-RU" sz="2600" dirty="0"/>
              <a:t>, рушники).</a:t>
            </a:r>
            <a:endParaRPr lang="pl-PL" sz="4400" i="1" dirty="0"/>
          </a:p>
        </p:txBody>
      </p:sp>
    </p:spTree>
    <p:extLst>
      <p:ext uri="{BB962C8B-B14F-4D97-AF65-F5344CB8AC3E}">
        <p14:creationId xmlns:p14="http://schemas.microsoft.com/office/powerpoint/2010/main" val="15459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Що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ви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отримаєте</a:t>
            </a:r>
            <a:r>
              <a:rPr lang="ru-RU" sz="2400" b="1" i="1" dirty="0">
                <a:solidFill>
                  <a:srgbClr val="002060"/>
                </a:solidFill>
              </a:rPr>
              <a:t> в рамках проекту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600" b="1" dirty="0" err="1"/>
              <a:t>Соціальні</a:t>
            </a:r>
            <a:r>
              <a:rPr lang="ru-RU" sz="2600" b="1" dirty="0"/>
              <a:t> </a:t>
            </a:r>
            <a:r>
              <a:rPr lang="ru-RU" sz="2600" b="1" dirty="0" err="1"/>
              <a:t>послуги</a:t>
            </a:r>
            <a:r>
              <a:rPr lang="pl-PL" sz="2600" dirty="0"/>
              <a:t>:</a:t>
            </a:r>
          </a:p>
          <a:p>
            <a:pPr marL="288000" lvl="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консультування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вирішенні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повсякденних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питань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вигляді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консультацій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повсякденного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запобігання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негативним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наслідкам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вимушеної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міграції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таким як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відсутність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існування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непрацездатність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Радником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повсякденному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житті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яка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знає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польську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адміністративну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офісну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систему та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знає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куди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в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офіс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звернутися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залагодити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формальності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Польщі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88000" lvl="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перекладача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польської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мови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288000" lvl="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юридична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в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легалізації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перебування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врегулюванні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становища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неповнолітніх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прибули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територію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Республіки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Польща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законних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опікунів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нотаріальному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засвідченні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копій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українських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документів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ü"/>
            </a:pP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595344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Що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ви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отримаєте</a:t>
            </a:r>
            <a:r>
              <a:rPr lang="ru-RU" sz="2400" b="1" i="1" dirty="0">
                <a:solidFill>
                  <a:srgbClr val="002060"/>
                </a:solidFill>
              </a:rPr>
              <a:t> в рамках проекту</a:t>
            </a:r>
            <a:r>
              <a:rPr lang="pl-PL" sz="2400" b="1" i="1" dirty="0">
                <a:solidFill>
                  <a:srgbClr val="002060"/>
                </a:solidFill>
              </a:rPr>
              <a:t>?</a:t>
            </a: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b="1" dirty="0" err="1"/>
              <a:t>Соціальні</a:t>
            </a:r>
            <a:r>
              <a:rPr lang="ru-RU" sz="2600" b="1" dirty="0"/>
              <a:t> </a:t>
            </a:r>
            <a:r>
              <a:rPr lang="ru-RU" sz="2600" b="1" dirty="0" err="1"/>
              <a:t>послуги</a:t>
            </a:r>
            <a:r>
              <a:rPr lang="ru-RU" sz="2600" b="1" dirty="0"/>
              <a:t> (</a:t>
            </a:r>
            <a:r>
              <a:rPr lang="ru-RU" sz="2600" b="1" dirty="0" err="1"/>
              <a:t>продовж</a:t>
            </a:r>
            <a:r>
              <a:rPr lang="ru-RU" sz="2600" b="1" dirty="0"/>
              <a:t>.):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психологічна</a:t>
            </a:r>
            <a:r>
              <a:rPr lang="ru-RU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допомога</a:t>
            </a:r>
            <a:r>
              <a:rPr lang="ru-RU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люди,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тікають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війни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переживають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травму,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втратили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відчуття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безпеки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Підтримку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нададуть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найкраще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знають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як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вирішувати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помічника</a:t>
            </a:r>
            <a:r>
              <a:rPr lang="ru-RU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RU" sz="1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денна</a:t>
            </a:r>
            <a:r>
              <a:rPr lang="ru-RU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опіка</a:t>
            </a:r>
            <a:r>
              <a:rPr lang="ru-RU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помічники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супроводжуватимуть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дітей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літніх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людей в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будинках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пунктах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тимчасового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перебування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Соціальна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реадаптаційна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діяльність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дітей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людей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похилого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віку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вимушено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опинилися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чужій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у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чужій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них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де люди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спілкуються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іноземною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мовою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Будуть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спеціалісти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допоможуть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їм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вийти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кризових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ситуацій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4400" i="1" dirty="0"/>
          </a:p>
        </p:txBody>
      </p:sp>
    </p:spTree>
    <p:extLst>
      <p:ext uri="{BB962C8B-B14F-4D97-AF65-F5344CB8AC3E}">
        <p14:creationId xmlns:p14="http://schemas.microsoft.com/office/powerpoint/2010/main" val="297380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Проект </a:t>
            </a:r>
            <a:r>
              <a:rPr lang="ru-RU" sz="2400" b="1" i="1" dirty="0" err="1">
                <a:solidFill>
                  <a:srgbClr val="002060"/>
                </a:solidFill>
              </a:rPr>
              <a:t>реалізується</a:t>
            </a: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442A9406-97F4-438D-94B1-A4FD3DFC1626}"/>
              </a:ext>
            </a:extLst>
          </p:cNvPr>
          <p:cNvSpPr txBox="1">
            <a:spLocks/>
          </p:cNvSpPr>
          <p:nvPr/>
        </p:nvSpPr>
        <p:spPr>
          <a:xfrm>
            <a:off x="628650" y="1772816"/>
            <a:ext cx="7886700" cy="3456384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700" b="1" dirty="0" err="1">
                <a:cs typeface="Arial" panose="020B0604020202020204" pitchFamily="34" charset="0"/>
              </a:rPr>
              <a:t>Регіональний</a:t>
            </a:r>
            <a:r>
              <a:rPr lang="ru-RU" sz="2700" b="1" dirty="0">
                <a:cs typeface="Arial" panose="020B0604020202020204" pitchFamily="34" charset="0"/>
              </a:rPr>
              <a:t> центр </a:t>
            </a:r>
            <a:r>
              <a:rPr lang="ru-RU" sz="2700" b="1" dirty="0" err="1">
                <a:cs typeface="Arial" panose="020B0604020202020204" pitchFamily="34" charset="0"/>
              </a:rPr>
              <a:t>соціальної</a:t>
            </a:r>
            <a:r>
              <a:rPr lang="ru-RU" sz="2700" b="1" dirty="0">
                <a:cs typeface="Arial" panose="020B0604020202020204" pitchFamily="34" charset="0"/>
              </a:rPr>
              <a:t> </a:t>
            </a:r>
            <a:r>
              <a:rPr lang="ru-RU" sz="2700" b="1" dirty="0" err="1">
                <a:cs typeface="Arial" panose="020B0604020202020204" pitchFamily="34" charset="0"/>
              </a:rPr>
              <a:t>політики</a:t>
            </a:r>
            <a:endParaRPr lang="ru-RU" sz="27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700" b="1" dirty="0">
                <a:cs typeface="Arial" panose="020B0604020202020204" pitchFamily="34" charset="0"/>
              </a:rPr>
              <a:t>у </a:t>
            </a:r>
            <a:r>
              <a:rPr lang="ru-RU" sz="2700" b="1" dirty="0" err="1">
                <a:cs typeface="Arial" panose="020B0604020202020204" pitchFamily="34" charset="0"/>
              </a:rPr>
              <a:t>Любліні</a:t>
            </a:r>
            <a:endParaRPr lang="ru-RU" sz="27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700" dirty="0" err="1">
                <a:cs typeface="Arial" panose="020B0604020202020204" pitchFamily="34" charset="0"/>
              </a:rPr>
              <a:t>вул</a:t>
            </a:r>
            <a:r>
              <a:rPr lang="ru-RU" sz="2700" dirty="0">
                <a:cs typeface="Arial" panose="020B0604020202020204" pitchFamily="34" charset="0"/>
              </a:rPr>
              <a:t>. </a:t>
            </a:r>
            <a:r>
              <a:rPr lang="ru-RU" sz="2700" dirty="0" err="1">
                <a:cs typeface="Arial" panose="020B0604020202020204" pitchFamily="34" charset="0"/>
              </a:rPr>
              <a:t>Діаментова</a:t>
            </a:r>
            <a:r>
              <a:rPr lang="ru-RU" sz="2700" dirty="0">
                <a:cs typeface="Arial" panose="020B0604020202020204" pitchFamily="34" charset="0"/>
              </a:rPr>
              <a:t> 2</a:t>
            </a:r>
          </a:p>
          <a:p>
            <a:pPr marL="0" indent="0" algn="ctr">
              <a:buNone/>
            </a:pPr>
            <a:r>
              <a:rPr lang="ru-RU" sz="2700" dirty="0">
                <a:cs typeface="Arial" panose="020B0604020202020204" pitchFamily="34" charset="0"/>
              </a:rPr>
              <a:t>20-447 </a:t>
            </a:r>
            <a:r>
              <a:rPr lang="ru-RU" sz="2700" dirty="0" err="1">
                <a:cs typeface="Arial" panose="020B0604020202020204" pitchFamily="34" charset="0"/>
              </a:rPr>
              <a:t>Люблін</a:t>
            </a:r>
            <a:endParaRPr lang="ru-RU" sz="27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700" dirty="0">
                <a:cs typeface="Arial" panose="020B0604020202020204" pitchFamily="34" charset="0"/>
              </a:rPr>
              <a:t>телефон: 81 528 76 50</a:t>
            </a:r>
          </a:p>
          <a:p>
            <a:pPr marL="0" indent="0" algn="ctr">
              <a:buNone/>
            </a:pPr>
            <a:r>
              <a:rPr lang="ru-RU" sz="2700" dirty="0">
                <a:cs typeface="Arial" panose="020B0604020202020204" pitchFamily="34" charset="0"/>
              </a:rPr>
              <a:t>телефон: 81 528 76 29</a:t>
            </a:r>
          </a:p>
          <a:p>
            <a:pPr marL="0" indent="0" algn="ctr">
              <a:buNone/>
            </a:pPr>
            <a:endParaRPr lang="pl-PL" sz="27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700" b="1" i="1" dirty="0">
                <a:ea typeface="Calibri" panose="020F0502020204030204" pitchFamily="34" charset="0"/>
              </a:rPr>
              <a:t>Проект </a:t>
            </a:r>
            <a:r>
              <a:rPr lang="ru-RU" sz="2700" b="1" i="1" dirty="0" err="1">
                <a:ea typeface="Calibri" panose="020F0502020204030204" pitchFamily="34" charset="0"/>
              </a:rPr>
              <a:t>реалізовуватиметься</a:t>
            </a:r>
            <a:r>
              <a:rPr lang="ru-RU" sz="2700" b="1" i="1" dirty="0">
                <a:ea typeface="Calibri" panose="020F0502020204030204" pitchFamily="34" charset="0"/>
              </a:rPr>
              <a:t> у </a:t>
            </a:r>
            <a:r>
              <a:rPr lang="ru-RU" sz="2700" b="1" i="1" dirty="0" err="1">
                <a:ea typeface="Calibri" panose="020F0502020204030204" pitchFamily="34" charset="0"/>
              </a:rPr>
              <a:t>співпраці</a:t>
            </a:r>
            <a:r>
              <a:rPr lang="ru-RU" sz="2700" b="1" i="1" dirty="0">
                <a:ea typeface="Calibri" panose="020F0502020204030204" pitchFamily="34" charset="0"/>
              </a:rPr>
              <a:t> з центрами </a:t>
            </a:r>
            <a:r>
              <a:rPr lang="ru-RU" sz="2700" b="1" i="1" dirty="0" err="1">
                <a:ea typeface="Calibri" panose="020F0502020204030204" pitchFamily="34" charset="0"/>
              </a:rPr>
              <a:t>соціальної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допомоги</a:t>
            </a:r>
            <a:r>
              <a:rPr lang="ru-RU" sz="2700" b="1" i="1" dirty="0">
                <a:ea typeface="Calibri" panose="020F0502020204030204" pitchFamily="34" charset="0"/>
              </a:rPr>
              <a:t> / </a:t>
            </a:r>
            <a:r>
              <a:rPr lang="ru-RU" sz="2700" b="1" i="1" dirty="0" err="1">
                <a:ea typeface="Calibri" panose="020F0502020204030204" pitchFamily="34" charset="0"/>
              </a:rPr>
              <a:t>окружними</a:t>
            </a:r>
            <a:r>
              <a:rPr lang="ru-RU" sz="2700" b="1" i="1" dirty="0">
                <a:ea typeface="Calibri" panose="020F0502020204030204" pitchFamily="34" charset="0"/>
              </a:rPr>
              <a:t> центрами </a:t>
            </a:r>
            <a:r>
              <a:rPr lang="ru-RU" sz="2700" b="1" i="1" dirty="0" err="1">
                <a:ea typeface="Calibri" panose="020F0502020204030204" pitchFamily="34" charset="0"/>
              </a:rPr>
              <a:t>підтримки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сім'ї</a:t>
            </a:r>
            <a:r>
              <a:rPr lang="ru-RU" sz="2700" b="1" i="1" dirty="0">
                <a:ea typeface="Calibri" panose="020F0502020204030204" pitchFamily="34" charset="0"/>
              </a:rPr>
              <a:t> / </a:t>
            </a:r>
            <a:r>
              <a:rPr lang="ru-RU" sz="2700" b="1" i="1" dirty="0" err="1">
                <a:ea typeface="Calibri" panose="020F0502020204030204" pitchFamily="34" charset="0"/>
              </a:rPr>
              <a:t>муніципальними</a:t>
            </a:r>
            <a:r>
              <a:rPr lang="ru-RU" sz="2700" b="1" i="1" dirty="0">
                <a:ea typeface="Calibri" panose="020F0502020204030204" pitchFamily="34" charset="0"/>
              </a:rPr>
              <a:t> центрами </a:t>
            </a:r>
            <a:r>
              <a:rPr lang="ru-RU" sz="2700" b="1" i="1" dirty="0" err="1">
                <a:ea typeface="Calibri" panose="020F0502020204030204" pitchFamily="34" charset="0"/>
              </a:rPr>
              <a:t>підтримки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сім'ї</a:t>
            </a:r>
            <a:r>
              <a:rPr lang="ru-RU" sz="2700" b="1" i="1" dirty="0">
                <a:ea typeface="Calibri" panose="020F0502020204030204" pitchFamily="34" charset="0"/>
              </a:rPr>
              <a:t> / центрами </a:t>
            </a:r>
            <a:r>
              <a:rPr lang="ru-RU" sz="2700" b="1" i="1" dirty="0" err="1">
                <a:ea typeface="Calibri" panose="020F0502020204030204" pitchFamily="34" charset="0"/>
              </a:rPr>
              <a:t>соціальних</a:t>
            </a:r>
            <a:r>
              <a:rPr lang="ru-RU" sz="2700" b="1" i="1" dirty="0">
                <a:ea typeface="Calibri" panose="020F0502020204030204" pitchFamily="34" charset="0"/>
              </a:rPr>
              <a:t> служб.</a:t>
            </a:r>
          </a:p>
          <a:p>
            <a:pPr marL="0" indent="0" algn="ctr">
              <a:buNone/>
            </a:pPr>
            <a:endParaRPr lang="ru-RU" sz="2700" b="1" i="1" dirty="0"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ru-RU" sz="2700" b="1" i="1" dirty="0"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2700" b="1" i="1" dirty="0" err="1">
                <a:ea typeface="Calibri" panose="020F0502020204030204" pitchFamily="34" charset="0"/>
              </a:rPr>
              <a:t>Більш</a:t>
            </a:r>
            <a:r>
              <a:rPr lang="ru-RU" sz="2700" b="1" i="1" dirty="0">
                <a:ea typeface="Calibri" panose="020F0502020204030204" pitchFamily="34" charset="0"/>
              </a:rPr>
              <a:t> детальна </a:t>
            </a:r>
            <a:r>
              <a:rPr lang="ru-RU" sz="2700" b="1" i="1" dirty="0" err="1">
                <a:ea typeface="Calibri" panose="020F0502020204030204" pitchFamily="34" charset="0"/>
              </a:rPr>
              <a:t>інформація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незабаром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зʼявиться</a:t>
            </a:r>
            <a:r>
              <a:rPr lang="ru-RU" sz="2700" b="1" i="1" dirty="0">
                <a:ea typeface="Calibri" panose="020F0502020204030204" pitchFamily="34" charset="0"/>
              </a:rPr>
              <a:t> на </a:t>
            </a:r>
            <a:r>
              <a:rPr lang="ru-RU" sz="2700" b="1" i="1" dirty="0" err="1">
                <a:ea typeface="Calibri" panose="020F0502020204030204" pitchFamily="34" charset="0"/>
              </a:rPr>
              <a:t>сайті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Регіонального</a:t>
            </a:r>
            <a:r>
              <a:rPr lang="ru-RU" sz="2700" b="1" i="1" dirty="0">
                <a:ea typeface="Calibri" panose="020F0502020204030204" pitchFamily="34" charset="0"/>
              </a:rPr>
              <a:t> центру </a:t>
            </a:r>
            <a:r>
              <a:rPr lang="ru-RU" sz="2700" b="1" i="1" dirty="0" err="1">
                <a:ea typeface="Calibri" panose="020F0502020204030204" pitchFamily="34" charset="0"/>
              </a:rPr>
              <a:t>соціальної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ru-RU" sz="2700" b="1" i="1" dirty="0" err="1">
                <a:ea typeface="Calibri" panose="020F0502020204030204" pitchFamily="34" charset="0"/>
              </a:rPr>
              <a:t>політики</a:t>
            </a:r>
            <a:r>
              <a:rPr lang="ru-RU" sz="2700" b="1" i="1" dirty="0">
                <a:ea typeface="Calibri" panose="020F0502020204030204" pitchFamily="34" charset="0"/>
              </a:rPr>
              <a:t> в </a:t>
            </a:r>
            <a:r>
              <a:rPr lang="ru-RU" sz="2700" b="1" i="1" dirty="0" err="1">
                <a:ea typeface="Calibri" panose="020F0502020204030204" pitchFamily="34" charset="0"/>
              </a:rPr>
              <a:t>Любліні</a:t>
            </a:r>
            <a:r>
              <a:rPr lang="ru-RU" sz="2700" b="1" i="1" dirty="0">
                <a:ea typeface="Calibri" panose="020F0502020204030204" pitchFamily="34" charset="0"/>
              </a:rPr>
              <a:t> </a:t>
            </a:r>
            <a:r>
              <a:rPr lang="pl-PL" sz="2700" b="1" i="1" dirty="0"/>
              <a:t>:</a:t>
            </a:r>
          </a:p>
          <a:p>
            <a:pPr marL="0" indent="0" algn="ctr">
              <a:buNone/>
            </a:pPr>
            <a:r>
              <a:rPr lang="pl-PL" sz="2700" b="1" i="1" dirty="0"/>
              <a:t> </a:t>
            </a:r>
            <a:r>
              <a:rPr lang="pl-PL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https://rops.lubelskie.pl/projekt-pt-lubelskie-pomaga-ukrainie/</a:t>
            </a:r>
            <a:endParaRPr lang="pl-PL" sz="2900" b="1" i="1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8CC9F27-2B9E-41A6-B6EF-8407A592B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99" y="5449709"/>
            <a:ext cx="835224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1294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 [Automatycznie zapisany]" id="{8C19B0A3-56FE-4045-A72B-904C3F3311C3}" vid="{948F0289-17CF-4857-BCA3-758E576E2CE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 [Automatycznie zapisany]</Template>
  <TotalTime>11638</TotalTime>
  <Words>576</Words>
  <Application>Microsoft Macintosh PowerPoint</Application>
  <PresentationFormat>Экран (4:3)</PresentationFormat>
  <Paragraphs>51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Ubuntu</vt:lpstr>
      <vt:lpstr>Wingdings</vt:lpstr>
      <vt:lpstr>Projekt niestandardowy</vt:lpstr>
      <vt:lpstr>  Допомога людям, які втікають до Польщі з України у зв'язку з нападом Російської Федерації на Україну, що фінансується Регіональною оперативною програмою Люблінського воєводства на 2014-2020 роки</vt:lpstr>
      <vt:lpstr> Проект реалізовано в рамках Заходу 11.2 Соціальні та медичні послуги Регіональної операційної програми Люблінського воєводства на 2014-2020 рр.</vt:lpstr>
      <vt:lpstr> Хто може подати заявку на проект? </vt:lpstr>
      <vt:lpstr> Що ви отримаєте в рамках проекту? </vt:lpstr>
      <vt:lpstr> Що ви отримаєте в рамках проекту? </vt:lpstr>
      <vt:lpstr> Що ви отримаєте в рамках проекту?</vt:lpstr>
      <vt:lpstr> Проект реалізується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Jankowska</dc:creator>
  <cp:lastModifiedBy>tetianapavliv1@gmail.com</cp:lastModifiedBy>
  <cp:revision>61</cp:revision>
  <cp:lastPrinted>2022-05-05T07:56:04Z</cp:lastPrinted>
  <dcterms:created xsi:type="dcterms:W3CDTF">2016-04-04T13:19:19Z</dcterms:created>
  <dcterms:modified xsi:type="dcterms:W3CDTF">2022-05-18T06:46:34Z</dcterms:modified>
  <cp:contentStatus/>
</cp:coreProperties>
</file>