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61" r:id="rId2"/>
    <p:sldId id="308" r:id="rId3"/>
    <p:sldId id="305" r:id="rId4"/>
    <p:sldId id="304" r:id="rId5"/>
    <p:sldId id="309" r:id="rId6"/>
    <p:sldId id="310" r:id="rId7"/>
    <p:sldId id="299" r:id="rId8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9929D3-AB3D-BC7D-BCBA-7965BA90F8EA}" name="Radosław Dąbrowski" initials="RD" userId="S::radoslaw.dabrowski@lubelskie.pl::53a8ca39-fbcc-450e-b254-b9d0f5458a6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5" autoAdjust="0"/>
    <p:restoredTop sz="86449" autoAdjust="0"/>
  </p:normalViewPr>
  <p:slideViewPr>
    <p:cSldViewPr>
      <p:cViewPr varScale="1">
        <p:scale>
          <a:sx n="98" d="100"/>
          <a:sy n="98" d="100"/>
        </p:scale>
        <p:origin x="157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26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Łukasz Budyńczuk" userId="accab3e6-78ab-4c60-ab34-1f1f4bb9fd29" providerId="ADAL" clId="{7AA8B0F7-4600-459B-A231-D1ED20EF5C92}"/>
    <pc:docChg chg="custSel modSld">
      <pc:chgData name="Łukasz Budyńczuk" userId="accab3e6-78ab-4c60-ab34-1f1f4bb9fd29" providerId="ADAL" clId="{7AA8B0F7-4600-459B-A231-D1ED20EF5C92}" dt="2022-05-16T11:10:51.242" v="3"/>
      <pc:docMkLst>
        <pc:docMk/>
      </pc:docMkLst>
      <pc:sldChg chg="modSp mod">
        <pc:chgData name="Łukasz Budyńczuk" userId="accab3e6-78ab-4c60-ab34-1f1f4bb9fd29" providerId="ADAL" clId="{7AA8B0F7-4600-459B-A231-D1ED20EF5C92}" dt="2022-05-16T11:10:51.242" v="3"/>
        <pc:sldMkLst>
          <pc:docMk/>
          <pc:sldMk cId="3785911294" sldId="299"/>
        </pc:sldMkLst>
        <pc:spChg chg="mod">
          <ac:chgData name="Łukasz Budyńczuk" userId="accab3e6-78ab-4c60-ab34-1f1f4bb9fd29" providerId="ADAL" clId="{7AA8B0F7-4600-459B-A231-D1ED20EF5C92}" dt="2022-05-16T11:10:51.242" v="3"/>
          <ac:spMkLst>
            <pc:docMk/>
            <pc:sldMk cId="3785911294" sldId="299"/>
            <ac:spMk id="7" creationId="{442A9406-97F4-438D-94B1-A4FD3DFC162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32F5A-8444-40CC-9CC9-2FAA605FFE8A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F82EC-ABC1-4D95-AE0C-E1FB89158B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1151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187CC-51AE-4E46-A71D-46C664CFE3F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8C117-4493-49AD-B8DD-34BE36739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9807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68C117-4493-49AD-B8DD-34BE36739970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11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77" indent="0" algn="ctr">
              <a:buNone/>
              <a:defRPr sz="844"/>
            </a:lvl2pPr>
            <a:lvl3pPr marL="385753" indent="0" algn="ctr">
              <a:buNone/>
              <a:defRPr sz="760"/>
            </a:lvl3pPr>
            <a:lvl4pPr marL="578630" indent="0" algn="ctr">
              <a:buNone/>
              <a:defRPr sz="675"/>
            </a:lvl4pPr>
            <a:lvl5pPr marL="771506" indent="0" algn="ctr">
              <a:buNone/>
              <a:defRPr sz="675"/>
            </a:lvl5pPr>
            <a:lvl6pPr marL="964382" indent="0" algn="ctr">
              <a:buNone/>
              <a:defRPr sz="675"/>
            </a:lvl6pPr>
            <a:lvl7pPr marL="1157258" indent="0" algn="ctr">
              <a:buNone/>
              <a:defRPr sz="675"/>
            </a:lvl7pPr>
            <a:lvl8pPr marL="1350135" indent="0" algn="ctr">
              <a:buNone/>
              <a:defRPr sz="675"/>
            </a:lvl8pPr>
            <a:lvl9pPr marL="1543012" indent="0" algn="ctr">
              <a:buNone/>
              <a:defRPr sz="675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68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83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61"/>
            <a:ext cx="78867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86"/>
            <a:ext cx="78867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77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5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3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38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5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3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1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53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Nagłówek sekcji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61"/>
            <a:ext cx="78867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86"/>
            <a:ext cx="78867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77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5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3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38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5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3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12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800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CBD4-4E22-4196-A6B2-513C0EA1BBC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3116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286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5CBD4-4E22-4196-A6B2-513C0EA1BBC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028950" y="635637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4579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3E041-9267-4F78-8D06-0358DCD860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665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866" r:id="rId4"/>
    <p:sldLayoutId id="2147483865" r:id="rId5"/>
  </p:sldLayoutIdLst>
  <p:txStyles>
    <p:titleStyle>
      <a:lvl1pPr algn="l" defTabSz="385753" rtl="0" eaLnBrk="1" latinLnBrk="0" hangingPunct="1">
        <a:lnSpc>
          <a:spcPct val="90000"/>
        </a:lnSpc>
        <a:spcBef>
          <a:spcPct val="0"/>
        </a:spcBef>
        <a:buNone/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439" indent="-96439" algn="l" defTabSz="385753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289315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482191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75068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867944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1060820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697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574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50" indent="-96439" algn="l" defTabSz="38575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77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53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30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06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382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58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35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12" algn="l" defTabSz="38575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ops.lubelskie.pl/projekt-pt-lubelskie-pomaga-ukraini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 txBox="1">
            <a:spLocks noGrp="1"/>
          </p:cNvSpPr>
          <p:nvPr>
            <p:ph type="title" idx="4294967295"/>
          </p:nvPr>
        </p:nvSpPr>
        <p:spPr>
          <a:xfrm>
            <a:off x="539552" y="1484784"/>
            <a:ext cx="7920880" cy="254839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Pomoc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dla osób uciekających do Polski z terenu Ukrainy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związku z atakiem Federacji Rosyjskiej na Ukrainę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finansowana z Regionalnego Programu Operacyjnego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Województwa Lubelskiego na lata 2014-2020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2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A7C00D76-34C5-4CF1-AB0D-45BB601F49B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1512168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algn="ctr"/>
            <a:r>
              <a:rPr lang="pl-PL" sz="2000" b="1" dirty="0"/>
              <a:t>Projekt realizowany w ramach </a:t>
            </a:r>
            <a:br>
              <a:rPr lang="pl-PL" sz="2000" b="1" dirty="0"/>
            </a:br>
            <a:r>
              <a:rPr lang="pl-PL" sz="2000" b="1" dirty="0"/>
              <a:t>Działania 11.2 </a:t>
            </a:r>
            <a:r>
              <a:rPr lang="pl-PL" sz="2000" b="1" i="1" dirty="0"/>
              <a:t>Usługi społeczne i zdrowotne</a:t>
            </a:r>
            <a:r>
              <a:rPr lang="pl-PL" sz="2000" b="1" dirty="0"/>
              <a:t> </a:t>
            </a:r>
            <a:br>
              <a:rPr lang="pl-PL" sz="2000" b="1" dirty="0"/>
            </a:br>
            <a:r>
              <a:rPr lang="pl-PL" sz="2000" b="1" dirty="0"/>
              <a:t>Regionalnego Programu Operacyjnego Województwa Lubelskiego na lata 2014-2020</a:t>
            </a:r>
            <a:endParaRPr lang="pl-PL" sz="2000" b="1" i="1" dirty="0">
              <a:solidFill>
                <a:srgbClr val="002060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206F462-DD23-4C4A-82BC-83990EFA3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76" y="2996952"/>
            <a:ext cx="7704856" cy="1512168"/>
          </a:xfrm>
        </p:spPr>
        <p:txBody>
          <a:bodyPr>
            <a:normAutofit fontScale="70000" lnSpcReduction="20000"/>
          </a:bodyPr>
          <a:lstStyle/>
          <a:p>
            <a:r>
              <a:rPr lang="pl-PL" sz="3200" i="1" dirty="0"/>
              <a:t>Wartość projektu: </a:t>
            </a:r>
            <a:r>
              <a:rPr lang="pl-PL" sz="3200" b="1" i="1" dirty="0"/>
              <a:t>4 704 650,00 zł,</a:t>
            </a:r>
          </a:p>
          <a:p>
            <a:r>
              <a:rPr lang="pl-PL" sz="3200" i="1" dirty="0"/>
              <a:t>w tym dofinansowanie:</a:t>
            </a:r>
          </a:p>
          <a:p>
            <a:r>
              <a:rPr lang="pl-PL" sz="3200" b="1" i="1" dirty="0"/>
              <a:t> </a:t>
            </a:r>
            <a:r>
              <a:rPr lang="pl-PL" sz="3200" i="1" dirty="0"/>
              <a:t>UE:</a:t>
            </a:r>
            <a:r>
              <a:rPr lang="pl-PL" sz="3200" b="1" i="1" dirty="0"/>
              <a:t> 3 998 952,50 zł</a:t>
            </a:r>
          </a:p>
          <a:p>
            <a:r>
              <a:rPr lang="pl-PL" sz="3200" i="1" dirty="0"/>
              <a:t>Budżet państwa (Polska): </a:t>
            </a:r>
            <a:r>
              <a:rPr lang="pl-PL" sz="3200" b="1" i="1" dirty="0"/>
              <a:t>47 046,50 zł</a:t>
            </a:r>
          </a:p>
          <a:p>
            <a:r>
              <a:rPr lang="pl-PL" sz="3200" i="1" dirty="0"/>
              <a:t>Budżet Województwa Lubelskiego: </a:t>
            </a:r>
            <a:r>
              <a:rPr lang="pl-PL" sz="3200" b="1" i="1" dirty="0"/>
              <a:t>658 651,00 zł</a:t>
            </a:r>
          </a:p>
          <a:p>
            <a:endParaRPr lang="pl-PL" sz="3200" b="1" i="1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EA129ED5-E328-42B6-B63F-10760C4AB232}"/>
              </a:ext>
            </a:extLst>
          </p:cNvPr>
          <p:cNvSpPr txBox="1"/>
          <p:nvPr/>
        </p:nvSpPr>
        <p:spPr>
          <a:xfrm>
            <a:off x="1547664" y="5060503"/>
            <a:ext cx="6120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pl-PL" sz="2200" i="1" dirty="0"/>
              <a:t>Projekt będzie realizowany w okresie </a:t>
            </a:r>
          </a:p>
          <a:p>
            <a:pPr marL="0" indent="0" algn="ctr">
              <a:buNone/>
            </a:pPr>
            <a:r>
              <a:rPr lang="pl-PL" sz="2200" b="1" i="1" dirty="0"/>
              <a:t>od 1.05.2022 r. do 30.04.2023 r.</a:t>
            </a:r>
            <a:r>
              <a:rPr lang="pl-PL" sz="2200" dirty="0"/>
              <a:t> </a:t>
            </a: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121A1240-7747-4AD2-BACB-717EB0058244}"/>
              </a:ext>
            </a:extLst>
          </p:cNvPr>
          <p:cNvSpPr txBox="1">
            <a:spLocks/>
          </p:cNvSpPr>
          <p:nvPr/>
        </p:nvSpPr>
        <p:spPr>
          <a:xfrm>
            <a:off x="1179004" y="2109648"/>
            <a:ext cx="6858000" cy="1584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2877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5753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8630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1506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64382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57258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50135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43012" indent="0" algn="ctr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4400" b="1" i="1" dirty="0"/>
              <a:t>Lubelskie pomaga Ukrainie</a:t>
            </a:r>
          </a:p>
        </p:txBody>
      </p:sp>
    </p:spTree>
    <p:extLst>
      <p:ext uri="{BB962C8B-B14F-4D97-AF65-F5344CB8AC3E}">
        <p14:creationId xmlns:p14="http://schemas.microsoft.com/office/powerpoint/2010/main" val="1181557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Kto może zgłosić się do projektu?</a:t>
            </a: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D8E23160-1FEC-4220-ABA4-5E022979C8AD}"/>
              </a:ext>
            </a:extLst>
          </p:cNvPr>
          <p:cNvSpPr txBox="1">
            <a:spLocks/>
          </p:cNvSpPr>
          <p:nvPr/>
        </p:nvSpPr>
        <p:spPr>
          <a:xfrm>
            <a:off x="628650" y="2060848"/>
            <a:ext cx="7886700" cy="36004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400" dirty="0"/>
              <a:t>Osoby </a:t>
            </a:r>
            <a:r>
              <a:rPr lang="pl-PL" sz="2400" b="1" dirty="0"/>
              <a:t>uciekające przed skutkami konfliktu zbrojnego z terenu Ukrainy i przebywające obecnie w województwie lubelskim, które przybyły legalnie na terytorium Rzeczypospolitej Polskiej od dnia 24 lutego 2022 r.</a:t>
            </a:r>
            <a:r>
              <a:rPr lang="pl-PL" sz="2400" dirty="0"/>
              <a:t> 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/>
              <a:t>Uczestnikami projektu będzie minimum </a:t>
            </a:r>
            <a:r>
              <a:rPr lang="pl-PL" sz="2400" b="1" dirty="0"/>
              <a:t>800</a:t>
            </a:r>
            <a:r>
              <a:rPr lang="pl-PL" sz="2400" b="1" dirty="0">
                <a:effectLst/>
                <a:ea typeface="Calibri" panose="020F0502020204030204" pitchFamily="34" charset="0"/>
              </a:rPr>
              <a:t> osób</a:t>
            </a:r>
            <a:r>
              <a:rPr lang="pl-PL" sz="2400" dirty="0">
                <a:effectLst/>
                <a:ea typeface="Calibri" panose="020F0502020204030204" pitchFamily="34" charset="0"/>
              </a:rPr>
              <a:t>, które planują i zadeklarują chęć pobytu długoterminowego na terenie województwa lubelskiego. 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/>
              <a:t>Projekt jest skierowany do grup docelowych z obszaru województwa lubelskiego (w przypadku osób fizycznych, które uczą się, pracują, zamieszkują lub przebywają na obszarze województwa lubelskiego w rozumieniu przepisów kodeksu cywilnego). W szczególności do osób wykluczonych lub zagrożonych ubóstwem i wykluczeniem społecznym, w tym m.in. osoby starsze, osoby z niepełnosprawnościami, osoby potrzebujące wsparcia w codziennym funkcjonowaniu. </a:t>
            </a:r>
          </a:p>
          <a:p>
            <a:pPr marL="0" indent="0">
              <a:buNone/>
            </a:pPr>
            <a:endParaRPr lang="pl-PL" sz="4400" b="1" i="1" dirty="0"/>
          </a:p>
        </p:txBody>
      </p:sp>
    </p:spTree>
    <p:extLst>
      <p:ext uri="{BB962C8B-B14F-4D97-AF65-F5344CB8AC3E}">
        <p14:creationId xmlns:p14="http://schemas.microsoft.com/office/powerpoint/2010/main" val="3857053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 otrzymasz w ramach projektu?</a:t>
            </a: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D4AACC9E-2D31-4708-8DAE-E0CA14304418}"/>
              </a:ext>
            </a:extLst>
          </p:cNvPr>
          <p:cNvSpPr txBox="1">
            <a:spLocks/>
          </p:cNvSpPr>
          <p:nvPr/>
        </p:nvSpPr>
        <p:spPr>
          <a:xfrm>
            <a:off x="628650" y="1700808"/>
            <a:ext cx="7886700" cy="3960440"/>
          </a:xfrm>
          <a:prstGeom prst="rect">
            <a:avLst/>
          </a:prstGeom>
        </p:spPr>
        <p:txBody>
          <a:bodyPr>
            <a:normAutofit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pl-PL" sz="38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600" b="1" dirty="0"/>
              <a:t>Wsparcie </a:t>
            </a:r>
            <a:r>
              <a:rPr lang="pl-PL" sz="2600" b="1" dirty="0" err="1"/>
              <a:t>socjalno</a:t>
            </a:r>
            <a:r>
              <a:rPr lang="pl-PL" sz="2600" b="1" dirty="0"/>
              <a:t> – bytowe </a:t>
            </a:r>
            <a:r>
              <a:rPr lang="pl-PL" sz="3800" dirty="0"/>
              <a:t>– </a:t>
            </a:r>
            <a:r>
              <a:rPr lang="pl-PL" sz="2400" dirty="0"/>
              <a:t>środki pierwszej potrzeby, w tym: odzież i obuwie, podstawowe środki higieniczne i środki czystości, podstawowe wyposażenie umożliwiające zamieszkanie (np. kołdra i poduszka, pościel, ręczniki).</a:t>
            </a:r>
          </a:p>
          <a:p>
            <a:pPr marL="0" indent="0">
              <a:buNone/>
            </a:pPr>
            <a:endParaRPr lang="pl-PL" sz="4400" b="1" i="1" dirty="0"/>
          </a:p>
        </p:txBody>
      </p:sp>
    </p:spTree>
    <p:extLst>
      <p:ext uri="{BB962C8B-B14F-4D97-AF65-F5344CB8AC3E}">
        <p14:creationId xmlns:p14="http://schemas.microsoft.com/office/powerpoint/2010/main" val="154593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 otrzymasz w ramach projektu?</a:t>
            </a: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D4AACC9E-2D31-4708-8DAE-E0CA14304418}"/>
              </a:ext>
            </a:extLst>
          </p:cNvPr>
          <p:cNvSpPr txBox="1">
            <a:spLocks/>
          </p:cNvSpPr>
          <p:nvPr/>
        </p:nvSpPr>
        <p:spPr>
          <a:xfrm>
            <a:off x="628650" y="1700808"/>
            <a:ext cx="7886700" cy="396044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pl-PL" sz="2600" b="1" dirty="0"/>
              <a:t>Usługi społeczne</a:t>
            </a:r>
            <a:r>
              <a:rPr lang="pl-PL" sz="2600" dirty="0"/>
              <a:t>:</a:t>
            </a:r>
          </a:p>
          <a:p>
            <a:pPr marL="288000" lvl="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doradztwo w zakresie załatwiania spraw życia codziennego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zapewnienie pomocy w postaci doradztwa życia codziennego i zapobieganie negatywnym skutkom przymusowej migracji, takim jak brak środków do życia i brak możliwości podjęcia pracy. Doradcą życia codziennego będzie osoba, która zna polski system administracyjno-biurowy oraz wie gdzie i do jakiego urzędu udać się, żeby załatwić formalności potrzebne do funkcjonowania w Polsce, </a:t>
            </a:r>
          </a:p>
          <a:p>
            <a:pPr marL="288000" lvl="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pl-PL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sługi tłumaczy języka polskiego i ukraińskiego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28800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pomoc prawna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m.in. 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rzy legalizacji pobytu obywateli Ukrainy, pomoc w uregulowaniu sytuacji małoletnich, którzy przybyli na terytorium Rzeczypospolitej Polskiej bez opiekunów prawnych, pomoc przy poświadczeniach notarialnych odpisów ukraińskich dokumentów, </a:t>
            </a:r>
          </a:p>
          <a:p>
            <a:pPr lvl="0">
              <a:lnSpc>
                <a:spcPct val="115000"/>
              </a:lnSpc>
              <a:buFont typeface="Wingdings" panose="05000000000000000000" pitchFamily="2" charset="2"/>
              <a:buChar char="ü"/>
            </a:pP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buFont typeface="Wingdings" panose="05000000000000000000" pitchFamily="2" charset="2"/>
              <a:buChar char="ü"/>
            </a:pP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4400" b="1" i="1" dirty="0"/>
          </a:p>
        </p:txBody>
      </p:sp>
    </p:spTree>
    <p:extLst>
      <p:ext uri="{BB962C8B-B14F-4D97-AF65-F5344CB8AC3E}">
        <p14:creationId xmlns:p14="http://schemas.microsoft.com/office/powerpoint/2010/main" val="1595344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 otrzymasz w ramach projektu?</a:t>
            </a: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D4AACC9E-2D31-4708-8DAE-E0CA14304418}"/>
              </a:ext>
            </a:extLst>
          </p:cNvPr>
          <p:cNvSpPr txBox="1">
            <a:spLocks/>
          </p:cNvSpPr>
          <p:nvPr/>
        </p:nvSpPr>
        <p:spPr>
          <a:xfrm>
            <a:off x="628650" y="1700808"/>
            <a:ext cx="7886700" cy="396044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sz="2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600" b="1" dirty="0"/>
              <a:t>Usługi społeczne (c.d.)</a:t>
            </a:r>
            <a:r>
              <a:rPr lang="pl-PL" sz="2600" dirty="0"/>
              <a:t>:</a:t>
            </a:r>
          </a:p>
          <a:p>
            <a:pPr marL="288000" lvl="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pl-PL" sz="1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pomoc psychologiczna</a:t>
            </a:r>
            <a:r>
              <a:rPr lang="pl-PL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osoby, które uciekają przed wojną przeżywają traumę, ponieważ utraciły poczucie bezpieczeństwa.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Wsparcie będzie udzielane przez specjalistów, którzy najlepiej wiedzą, jak poradzić sobie z tego typu problemami,</a:t>
            </a:r>
            <a:endParaRPr lang="pl-PL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200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pl-PL" sz="1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usługi asystenckie/wsparcie dzienne</a:t>
            </a:r>
            <a:r>
              <a:rPr lang="pl-PL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asystenci będą towarzyszyli dzieciom i osobom starszym w domach lub punktach tymczasowego pobytu. Działania readaptacji społecznej dla dzieci i osób starszych, które nie z własnej woli znalazły się w obcym kraju, w obcej im kulturze, gdzie ludzie porozumiewają się w obcym języku. Zapewniona zostanie pomoc specjalistów pomagających wyjść z kryzysowych sytuacji.</a:t>
            </a:r>
          </a:p>
          <a:p>
            <a:pPr marL="0" indent="0">
              <a:buNone/>
            </a:pPr>
            <a:endParaRPr lang="pl-PL" sz="4400" b="1" i="1" dirty="0"/>
          </a:p>
        </p:txBody>
      </p:sp>
    </p:spTree>
    <p:extLst>
      <p:ext uri="{BB962C8B-B14F-4D97-AF65-F5344CB8AC3E}">
        <p14:creationId xmlns:p14="http://schemas.microsoft.com/office/powerpoint/2010/main" val="2973803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3B29681B-9CBD-4D44-B09F-565A6D6E85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548680"/>
            <a:ext cx="7886700" cy="648072"/>
          </a:xfrm>
          <a:prstGeom prst="rect">
            <a:avLst/>
          </a:prstGeom>
          <a:solidFill>
            <a:schemeClr val="accent4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3857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Projekt realizuje</a:t>
            </a:r>
          </a:p>
          <a:p>
            <a:pPr marL="0" marR="0" lvl="0" indent="0" algn="ctr" defTabSz="3857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442A9406-97F4-438D-94B1-A4FD3DFC1626}"/>
              </a:ext>
            </a:extLst>
          </p:cNvPr>
          <p:cNvSpPr txBox="1">
            <a:spLocks/>
          </p:cNvSpPr>
          <p:nvPr/>
        </p:nvSpPr>
        <p:spPr>
          <a:xfrm>
            <a:off x="628650" y="1772816"/>
            <a:ext cx="7886700" cy="3456384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96439" indent="-96439" algn="l" defTabSz="385753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Char char="•"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9315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191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68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4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82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97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74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50" indent="-96439" algn="l" defTabSz="38575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2700" b="1" dirty="0">
                <a:cs typeface="Arial" panose="020B0604020202020204" pitchFamily="34" charset="0"/>
              </a:rPr>
              <a:t>Regionalny Ośrodek Polityki Społecznej </a:t>
            </a:r>
          </a:p>
          <a:p>
            <a:pPr marL="0" indent="0" algn="ctr">
              <a:buNone/>
            </a:pPr>
            <a:r>
              <a:rPr lang="pl-PL" sz="2700" b="1" dirty="0">
                <a:cs typeface="Arial" panose="020B0604020202020204" pitchFamily="34" charset="0"/>
              </a:rPr>
              <a:t>w Lublinie</a:t>
            </a:r>
          </a:p>
          <a:p>
            <a:pPr marL="0" indent="0" algn="ctr">
              <a:buNone/>
            </a:pPr>
            <a:r>
              <a:rPr lang="pl-PL" sz="2700" dirty="0">
                <a:cs typeface="Arial" panose="020B0604020202020204" pitchFamily="34" charset="0"/>
              </a:rPr>
              <a:t>ul. Diamentowa 2</a:t>
            </a:r>
          </a:p>
          <a:p>
            <a:pPr marL="0" indent="0" algn="ctr">
              <a:buNone/>
            </a:pPr>
            <a:r>
              <a:rPr lang="pl-PL" sz="2700" dirty="0">
                <a:cs typeface="Arial" panose="020B0604020202020204" pitchFamily="34" charset="0"/>
              </a:rPr>
              <a:t>20-447 Lublin</a:t>
            </a:r>
          </a:p>
          <a:p>
            <a:pPr marL="0" indent="0" algn="ctr">
              <a:buNone/>
            </a:pPr>
            <a:r>
              <a:rPr lang="pl-PL" sz="2700" dirty="0">
                <a:cs typeface="Arial" panose="020B0604020202020204" pitchFamily="34" charset="0"/>
              </a:rPr>
              <a:t>tel. 81 528 76 50</a:t>
            </a:r>
          </a:p>
          <a:p>
            <a:pPr marL="0" indent="0" algn="ctr">
              <a:buNone/>
            </a:pPr>
            <a:r>
              <a:rPr lang="pl-PL" sz="2700" dirty="0">
                <a:cs typeface="Arial" panose="020B0604020202020204" pitchFamily="34" charset="0"/>
              </a:rPr>
              <a:t>tel. </a:t>
            </a:r>
            <a:r>
              <a:rPr lang="pl-PL" sz="27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81 528 76 29</a:t>
            </a:r>
            <a:endParaRPr lang="pl-PL" sz="27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l-PL" sz="27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l-PL" sz="2700" b="1" i="1" dirty="0">
                <a:ea typeface="Calibri" panose="020F0502020204030204" pitchFamily="34" charset="0"/>
              </a:rPr>
              <a:t>P</a:t>
            </a:r>
            <a:r>
              <a:rPr lang="pl-PL" sz="2700" b="1" i="1" dirty="0">
                <a:effectLst/>
                <a:ea typeface="Calibri" panose="020F0502020204030204" pitchFamily="34" charset="0"/>
              </a:rPr>
              <a:t>rojekt będzie realizowany we współpracy z Ośrodkami Pomocy Społecznej /Powiatowymi Centrami Pomocy Rodzinie/Miejskimi Ośrodkami Pomocy Rodzinie/Centrami Usług Społecznych</a:t>
            </a:r>
            <a:r>
              <a:rPr lang="pl-PL" sz="2700" b="1" dirty="0">
                <a:effectLst/>
                <a:ea typeface="Calibri" panose="020F0502020204030204" pitchFamily="34" charset="0"/>
              </a:rPr>
              <a:t>.</a:t>
            </a:r>
            <a:endParaRPr lang="pl-PL" sz="2700" b="1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l-PL" sz="27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l-PL" sz="27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l-PL" sz="2700" b="1" i="1" dirty="0"/>
              <a:t>Niebawem bardziej szczegółowe informacje pojawią się na stronie Regionalnego Ośrodka Polityki Społecznej w Lublinie:</a:t>
            </a:r>
          </a:p>
          <a:p>
            <a:pPr marL="0" indent="0" algn="ctr">
              <a:buNone/>
            </a:pPr>
            <a:r>
              <a:rPr lang="pl-PL" sz="2700" b="1" i="1" dirty="0"/>
              <a:t> </a:t>
            </a:r>
            <a:r>
              <a:rPr lang="pl-PL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https://rops.lubelskie.pl/projekt-pt-lubelskie-pomaga-ukrainie/</a:t>
            </a:r>
            <a:endParaRPr lang="pl-PL" sz="2900" b="1" i="1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8CC9F27-2B9E-41A6-B6EF-8407A592B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199" y="5449709"/>
            <a:ext cx="835224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11294"/>
      </p:ext>
    </p:extLst>
  </p:cSld>
  <p:clrMapOvr>
    <a:masterClrMapping/>
  </p:clrMapOvr>
</p:sld>
</file>

<file path=ppt/theme/theme1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 [Automatycznie zapisany]" id="{8C19B0A3-56FE-4045-A72B-904C3F3311C3}" vid="{948F0289-17CF-4857-BCA3-758E576E2CE5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Prezentacja1 [Automatycznie zapisany]</Template>
  <TotalTime>11584</TotalTime>
  <Words>571</Words>
  <Application>Microsoft Office PowerPoint</Application>
  <PresentationFormat>Pokaz na ekranie (4:3)</PresentationFormat>
  <Paragraphs>53</Paragraphs>
  <Slides>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Ubuntu</vt:lpstr>
      <vt:lpstr>Wingdings</vt:lpstr>
      <vt:lpstr>Projekt niestandardowy</vt:lpstr>
      <vt:lpstr>  Pomoc dla osób uciekających do Polski z terenu Ukrainy  w związku z atakiem Federacji Rosyjskiej na Ukrainę  finansowana z Regionalnego Programu Operacyjnego  Województwa Lubelskiego na lata 2014-2020 </vt:lpstr>
      <vt:lpstr> Projekt realizowany w ramach  Działania 11.2 Usługi społeczne i zdrowotne  Regionalnego Programu Operacyjnego Województwa Lubelskiego na lata 2014-2020</vt:lpstr>
      <vt:lpstr> Kto może zgłosić się do projektu? </vt:lpstr>
      <vt:lpstr> Co otrzymasz w ramach projektu? </vt:lpstr>
      <vt:lpstr> Co otrzymasz w ramach projektu? </vt:lpstr>
      <vt:lpstr> Co otrzymasz w ramach projektu? </vt:lpstr>
      <vt:lpstr> Projekt realizuje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Marta Jankowska</dc:creator>
  <cp:lastModifiedBy>Łukasz Budyńczuk</cp:lastModifiedBy>
  <cp:revision>58</cp:revision>
  <cp:lastPrinted>2022-05-05T07:56:04Z</cp:lastPrinted>
  <dcterms:created xsi:type="dcterms:W3CDTF">2016-04-04T13:19:19Z</dcterms:created>
  <dcterms:modified xsi:type="dcterms:W3CDTF">2022-05-16T11:10:54Z</dcterms:modified>
  <cp:contentStatus/>
</cp:coreProperties>
</file>