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7" r:id="rId2"/>
    <p:sldId id="298" r:id="rId3"/>
    <p:sldId id="303" r:id="rId4"/>
    <p:sldId id="299" r:id="rId5"/>
    <p:sldId id="300" r:id="rId6"/>
    <p:sldId id="301" r:id="rId7"/>
    <p:sldId id="302" r:id="rId8"/>
    <p:sldId id="304" r:id="rId9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zegorz Aleksander Wolszczak" initials="GA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BDDEFF"/>
    <a:srgbClr val="3166CF"/>
    <a:srgbClr val="3E6FD2"/>
    <a:srgbClr val="2D5EC1"/>
    <a:srgbClr val="99CCFF"/>
    <a:srgbClr val="808080"/>
    <a:srgbClr val="FFD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1527" autoAdjust="0"/>
  </p:normalViewPr>
  <p:slideViewPr>
    <p:cSldViewPr>
      <p:cViewPr varScale="1">
        <p:scale>
          <a:sx n="66" d="100"/>
          <a:sy n="66" d="100"/>
        </p:scale>
        <p:origin x="153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10-27T17:49:16.954" idx="1">
    <p:pos x="5184" y="816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AA78F260-78AD-4F5F-B6E5-8684832FAA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0649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4412A107-679E-4087-B83A-4DDE5F1CC19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68248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2D562-BD76-4A2D-9EB9-DFDCC3672C8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7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4"/>
          <p:cNvSpPr>
            <a:spLocks noChangeArrowheads="1"/>
          </p:cNvSpPr>
          <p:nvPr userDrawn="1"/>
        </p:nvSpPr>
        <p:spPr bwMode="auto">
          <a:xfrm>
            <a:off x="4251325" y="1223963"/>
            <a:ext cx="623888" cy="31750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fr-BE" altLang="en-US" sz="900">
                <a:solidFill>
                  <a:srgbClr val="FFFFFF"/>
                </a:solidFill>
                <a:latin typeface="Calibri" pitchFamily="34" charset="0"/>
              </a:rPr>
              <a:t>Regional Policy</a:t>
            </a:r>
            <a:endParaRPr lang="en-GB" altLang="en-US" sz="9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fr-BE" noProof="0"/>
              <a:t>Title</a:t>
            </a:r>
            <a:endParaRPr lang="en-GB" noProof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/>
              <a:t>Subtitle</a:t>
            </a:r>
            <a:endParaRPr lang="en-GB" noProof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91CF6FA-7163-417A-ABAB-41301C742847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90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AB2E1-2F63-4C34-A15C-D0C105534E2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3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DDCBE-5A73-470D-87A0-14AB25F5A3D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34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1608D-C4C8-4DDC-876B-9F977E2D6C2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838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FF7DC-F0B4-4B21-A9E0-C02F3752286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7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26CEB-69C7-4E91-AB72-F30477F9F43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49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F203D-7A36-4C3D-B15B-933FD9E6066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71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1CAC5-8733-4638-9BE4-FE8D67EFC51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74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9F7F5-EA86-45CD-A2CF-776ED08517F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30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91EF9-1F2B-4E56-B6A4-27016FD9AD6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99BCE-5045-4452-B987-0D1CC9D1386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21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/>
              <a:t>Second level</a:t>
            </a:r>
            <a:endParaRPr lang="en-GB" altLang="en-US"/>
          </a:p>
          <a:p>
            <a:pPr lvl="1"/>
            <a:r>
              <a:rPr lang="en-GB" altLang="en-US"/>
              <a:t>Third level</a:t>
            </a:r>
          </a:p>
          <a:p>
            <a:pPr lvl="2"/>
            <a:r>
              <a:rPr lang="en-GB" altLang="en-US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2F24563-0066-4F60-9331-1C94B118C7F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32" name="Picture 17" descr="LOGO CE_Vertical_EN_NEG_quadri_H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9"/>
          <p:cNvSpPr>
            <a:spLocks noChangeArrowheads="1"/>
          </p:cNvSpPr>
          <p:nvPr userDrawn="1"/>
        </p:nvSpPr>
        <p:spPr bwMode="auto">
          <a:xfrm>
            <a:off x="4251325" y="1222375"/>
            <a:ext cx="623888" cy="39688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34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fr-BE" altLang="en-US" sz="900">
                <a:solidFill>
                  <a:srgbClr val="FFFFFF"/>
                </a:solidFill>
                <a:latin typeface="Calibri" pitchFamily="34" charset="0"/>
              </a:rPr>
              <a:t>Regional Policy</a:t>
            </a:r>
            <a:endParaRPr lang="en-GB" altLang="en-US" sz="90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24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bank.org/en/country/poland/publication/catching-up-reg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icture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658390" y="1556792"/>
            <a:ext cx="593472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08675" y="4653136"/>
            <a:ext cx="661270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Christopher Todd </a:t>
            </a:r>
          </a:p>
          <a:p>
            <a:pPr algn="ctr"/>
            <a:r>
              <a:rPr lang="fr-BE" b="1" dirty="0">
                <a:solidFill>
                  <a:schemeClr val="bg1"/>
                </a:solidFill>
              </a:rPr>
              <a:t>Head of Unit</a:t>
            </a:r>
          </a:p>
          <a:p>
            <a:pPr algn="ctr"/>
            <a:r>
              <a:rPr lang="fr-BE" b="1" dirty="0">
                <a:solidFill>
                  <a:schemeClr val="bg1"/>
                </a:solidFill>
              </a:rPr>
              <a:t>DG Regional and Urban Policy, European Commission</a:t>
            </a:r>
          </a:p>
          <a:p>
            <a:pPr algn="ctr"/>
            <a:endParaRPr lang="fr-BE" b="1" dirty="0">
              <a:solidFill>
                <a:schemeClr val="bg1"/>
              </a:solidFill>
            </a:endParaRPr>
          </a:p>
          <a:p>
            <a:pPr algn="ctr"/>
            <a:endParaRPr lang="fr-BE" b="1" dirty="0">
              <a:solidFill>
                <a:schemeClr val="bg1"/>
              </a:solidFill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Conference on European added value of the Cohesion Policy in the regions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21 November 2017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European Parliament</a:t>
            </a:r>
          </a:p>
          <a:p>
            <a:pPr algn="ctr"/>
            <a:endParaRPr lang="fr-BE" b="1" dirty="0">
              <a:solidFill>
                <a:schemeClr val="bg1"/>
              </a:solidFill>
            </a:endParaRPr>
          </a:p>
          <a:p>
            <a:pPr algn="ctr"/>
            <a:endParaRPr lang="fr-BE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9752" y="3789040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700" b="1" dirty="0">
                <a:solidFill>
                  <a:srgbClr val="FFC000"/>
                </a:solidFill>
              </a:rPr>
              <a:t>Results and rollout of the pilot project in Poland</a:t>
            </a:r>
          </a:p>
        </p:txBody>
      </p:sp>
    </p:spTree>
    <p:extLst>
      <p:ext uri="{BB962C8B-B14F-4D97-AF65-F5344CB8AC3E}">
        <p14:creationId xmlns:p14="http://schemas.microsoft.com/office/powerpoint/2010/main" val="1704811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7" y="1412776"/>
            <a:ext cx="8943352" cy="1143000"/>
          </a:xfrm>
        </p:spPr>
        <p:txBody>
          <a:bodyPr/>
          <a:lstStyle/>
          <a:p>
            <a:pPr algn="ctr"/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000" b="1" spc="0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  <a:t>FROM LAGGING TO CATCHING-UP REGIONS INITIATIVE</a:t>
            </a:r>
            <a:br>
              <a:rPr lang="en-US" sz="2000" b="1" spc="0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</a:br>
            <a:r>
              <a:rPr lang="en-US" sz="2000" b="1" spc="0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  <a:t>- PHASE 1</a:t>
            </a: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640960" cy="584606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US" sz="2400" dirty="0"/>
          </a:p>
          <a:p>
            <a:pPr marL="542925" indent="-271463">
              <a:spcBef>
                <a:spcPts val="1100"/>
              </a:spcBef>
              <a:buClr>
                <a:srgbClr val="0F5494"/>
              </a:buClr>
            </a:pPr>
            <a:r>
              <a:rPr lang="en-GB" sz="1300" i="0" dirty="0">
                <a:cs typeface="Times New Roman" pitchFamily="18" charset="0"/>
              </a:rPr>
              <a:t>A bottom-up initiative to overcome key development bottlenecks and to maximise performance of Cohesion Policy in low-income regions - f</a:t>
            </a:r>
            <a:r>
              <a:rPr lang="fr-BE" sz="1300" i="0" dirty="0" err="1">
                <a:cs typeface="Times New Roman" pitchFamily="18" charset="0"/>
              </a:rPr>
              <a:t>ocus</a:t>
            </a:r>
            <a:r>
              <a:rPr lang="fr-BE" sz="1300" i="0" dirty="0">
                <a:cs typeface="Times New Roman" pitchFamily="18" charset="0"/>
              </a:rPr>
              <a:t> on innovation and </a:t>
            </a:r>
            <a:r>
              <a:rPr lang="fr-BE" sz="1300" i="0" dirty="0" err="1">
                <a:cs typeface="Times New Roman" pitchFamily="18" charset="0"/>
              </a:rPr>
              <a:t>growth</a:t>
            </a:r>
            <a:r>
              <a:rPr lang="fr-BE" sz="1300" i="0" dirty="0">
                <a:cs typeface="Times New Roman" pitchFamily="18" charset="0"/>
              </a:rPr>
              <a:t>; </a:t>
            </a:r>
            <a:endParaRPr lang="en-GB" sz="1300" i="0" dirty="0">
              <a:cs typeface="Times New Roman" pitchFamily="18" charset="0"/>
            </a:endParaRPr>
          </a:p>
          <a:p>
            <a:pPr marL="542925" indent="-271463">
              <a:spcBef>
                <a:spcPts val="3000"/>
              </a:spcBef>
              <a:buClr>
                <a:srgbClr val="0F5494"/>
              </a:buClr>
            </a:pPr>
            <a:r>
              <a:rPr lang="fr-BE" sz="1300" i="0" dirty="0">
                <a:cs typeface="Times New Roman" pitchFamily="18" charset="0"/>
              </a:rPr>
              <a:t>Two pilot regions in Poland: Swietokrzyskie and Podkarpackie; </a:t>
            </a:r>
          </a:p>
          <a:p>
            <a:pPr marL="542925" indent="-271463">
              <a:spcBef>
                <a:spcPts val="3000"/>
              </a:spcBef>
              <a:buClr>
                <a:srgbClr val="0F5494"/>
              </a:buClr>
            </a:pPr>
            <a:r>
              <a:rPr lang="fr-BE" sz="1300" i="0" dirty="0" err="1">
                <a:cs typeface="Times New Roman" pitchFamily="18" charset="0"/>
              </a:rPr>
              <a:t>WB's</a:t>
            </a:r>
            <a:r>
              <a:rPr lang="fr-BE" sz="1300" i="0" dirty="0">
                <a:cs typeface="Times New Roman" pitchFamily="18" charset="0"/>
              </a:rPr>
              <a:t> expertise combined with EC and Ministry's guidance and other </a:t>
            </a:r>
            <a:r>
              <a:rPr lang="fr-BE" sz="1300" i="0" dirty="0" err="1">
                <a:cs typeface="Times New Roman" pitchFamily="18" charset="0"/>
              </a:rPr>
              <a:t>knowledge</a:t>
            </a:r>
            <a:r>
              <a:rPr lang="fr-BE" sz="1300" i="0" dirty="0">
                <a:cs typeface="Times New Roman" pitchFamily="18" charset="0"/>
              </a:rPr>
              <a:t> support tools e.g. peer-2-peer reviews etc; </a:t>
            </a:r>
          </a:p>
          <a:p>
            <a:pPr marL="542925" indent="-271463">
              <a:spcBef>
                <a:spcPts val="3000"/>
              </a:spcBef>
              <a:buClr>
                <a:srgbClr val="0F5494"/>
              </a:buClr>
            </a:pPr>
            <a:r>
              <a:rPr lang="fr-BE" sz="1300" i="0" dirty="0">
                <a:cs typeface="Times New Roman" pitchFamily="18" charset="0"/>
              </a:rPr>
              <a:t>Financed </a:t>
            </a:r>
            <a:r>
              <a:rPr lang="fr-BE" sz="1300" i="0" dirty="0" err="1">
                <a:cs typeface="Times New Roman" pitchFamily="18" charset="0"/>
              </a:rPr>
              <a:t>from</a:t>
            </a:r>
            <a:r>
              <a:rPr lang="fr-BE" sz="1300" i="0" dirty="0">
                <a:cs typeface="Times New Roman" pitchFamily="18" charset="0"/>
              </a:rPr>
              <a:t> EC Technical Assistance: EUR 1 million;</a:t>
            </a:r>
          </a:p>
          <a:p>
            <a:pPr marL="542925" indent="-271463">
              <a:spcBef>
                <a:spcPts val="3000"/>
              </a:spcBef>
              <a:buClr>
                <a:srgbClr val="0F5494"/>
              </a:buClr>
            </a:pPr>
            <a:r>
              <a:rPr lang="fr-BE" sz="1300" i="0" dirty="0">
                <a:cs typeface="Times New Roman" pitchFamily="18" charset="0"/>
              </a:rPr>
              <a:t>February 2016 – May 2017;</a:t>
            </a:r>
          </a:p>
          <a:p>
            <a:pPr marL="542925" indent="-271463">
              <a:spcBef>
                <a:spcPts val="3000"/>
              </a:spcBef>
              <a:buClr>
                <a:srgbClr val="0F5494"/>
              </a:buClr>
            </a:pPr>
            <a:r>
              <a:rPr lang="fr-BE" sz="1300" i="0" dirty="0">
                <a:cs typeface="Times New Roman" pitchFamily="18" charset="0"/>
              </a:rPr>
              <a:t>Second phase </a:t>
            </a:r>
            <a:r>
              <a:rPr lang="fr-BE" sz="1300" i="0" dirty="0" err="1">
                <a:cs typeface="Times New Roman" pitchFamily="18" charset="0"/>
              </a:rPr>
              <a:t>ongoing</a:t>
            </a:r>
            <a:endParaRPr lang="en-GB" sz="1300" i="0" dirty="0"/>
          </a:p>
          <a:p>
            <a:pPr>
              <a:spcBef>
                <a:spcPts val="1100"/>
              </a:spcBef>
            </a:pPr>
            <a:endParaRPr lang="en-GB" dirty="0"/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844" y="4581128"/>
            <a:ext cx="1602752" cy="1478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899" y="5354602"/>
            <a:ext cx="952154" cy="82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861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051710"/>
              </p:ext>
            </p:extLst>
          </p:nvPr>
        </p:nvGraphicFramePr>
        <p:xfrm>
          <a:off x="467544" y="2780928"/>
          <a:ext cx="8136904" cy="27423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73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3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516">
                <a:tc>
                  <a:txBody>
                    <a:bodyPr/>
                    <a:lstStyle/>
                    <a:p>
                      <a:r>
                        <a:rPr lang="en-GB" sz="1300" b="1" i="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February – March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i="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Three interactive sessions with the regions, the World Bank and the Ministry for Economic Development to set action plans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BE" sz="1300" b="1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April 2016</a:t>
                      </a:r>
                      <a:endParaRPr lang="en-GB" sz="1300" b="1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Commissioner Creţu's visit to both regions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BE" sz="1300" b="1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May 2016</a:t>
                      </a:r>
                      <a:endParaRPr lang="en-GB" sz="1300" b="1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300" b="0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Kick-off meeting with key stakeholders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fr-BE" sz="1300" b="1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May 2016 – March 2017</a:t>
                      </a:r>
                      <a:endParaRPr lang="en-GB" sz="1300" b="1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Implementation stage, including monthly steering committees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300" b="1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May 2017</a:t>
                      </a:r>
                      <a:endParaRPr lang="en-GB" sz="1300" b="1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300" b="0" i="0" kern="120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Final</a:t>
                      </a:r>
                      <a:r>
                        <a:rPr lang="fr-BE" sz="1300" b="0" i="0" kern="1200" baseline="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b="0" i="0" kern="1200" baseline="0" noProof="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conference</a:t>
                      </a:r>
                      <a:r>
                        <a:rPr lang="fr-BE" sz="1300" b="0" i="0" kern="1200" baseline="0" dirty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 in Rzeszów </a:t>
                      </a:r>
                    </a:p>
                    <a:p>
                      <a:endParaRPr lang="en-GB" sz="1300" b="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484784"/>
            <a:ext cx="8568952" cy="936625"/>
          </a:xfrm>
        </p:spPr>
        <p:txBody>
          <a:bodyPr/>
          <a:lstStyle/>
          <a:p>
            <a:pPr algn="ctr"/>
            <a:br>
              <a:rPr lang="en-US" altLang="en-US" sz="2600" dirty="0"/>
            </a:br>
            <a:r>
              <a:rPr lang="en-US" altLang="en-US" sz="1800" kern="1200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  <a:t>FROM ACTION PLANS TO FINAL REPORT</a:t>
            </a:r>
          </a:p>
        </p:txBody>
      </p:sp>
    </p:spTree>
    <p:extLst>
      <p:ext uri="{BB962C8B-B14F-4D97-AF65-F5344CB8AC3E}">
        <p14:creationId xmlns:p14="http://schemas.microsoft.com/office/powerpoint/2010/main" val="3388021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347" y="1424528"/>
            <a:ext cx="741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ONE YEAR OF WORK TO DELIVER STRUCTURAL CHANGE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2060848"/>
            <a:ext cx="8884096" cy="5765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2286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b="1" dirty="0">
                <a:latin typeface="Verdana (body)"/>
              </a:rPr>
              <a:t>Reduced time and cost to start a company;</a:t>
            </a:r>
          </a:p>
          <a:p>
            <a:pPr marL="114300" algn="just">
              <a:buClr>
                <a:schemeClr val="accent1"/>
              </a:buClr>
            </a:pPr>
            <a:endParaRPr lang="en-US" sz="1300" b="1" dirty="0">
              <a:latin typeface="Verdana (body)"/>
            </a:endParaRPr>
          </a:p>
          <a:p>
            <a:pPr marL="114300" algn="just">
              <a:buClr>
                <a:schemeClr val="accent1"/>
              </a:buClr>
            </a:pPr>
            <a:endParaRPr lang="en-US" sz="1300" b="1" dirty="0">
              <a:latin typeface="Verdana (body)"/>
            </a:endParaRPr>
          </a:p>
          <a:p>
            <a:pPr marL="857250" lvl="1" indent="-28575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300" dirty="0">
                <a:latin typeface="Verdana (body)"/>
              </a:rPr>
              <a:t>Implemented e-registration solutions: cost and time savings of EUR 350,000 and 13,020 days / </a:t>
            </a:r>
            <a:r>
              <a:rPr lang="en-US" sz="1300" dirty="0" err="1">
                <a:latin typeface="Verdana (body)"/>
              </a:rPr>
              <a:t>yr</a:t>
            </a:r>
            <a:r>
              <a:rPr lang="en-US" sz="1300" dirty="0">
                <a:latin typeface="Verdana (body)"/>
              </a:rPr>
              <a:t>; </a:t>
            </a: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300" dirty="0">
                <a:latin typeface="Verdana (body)"/>
              </a:rPr>
              <a:t>Faster paper procedures could: time savings of 5,500 days / </a:t>
            </a:r>
            <a:r>
              <a:rPr lang="en-US" sz="1300" dirty="0" err="1">
                <a:latin typeface="Verdana (body)"/>
              </a:rPr>
              <a:t>yr</a:t>
            </a:r>
            <a:r>
              <a:rPr lang="en-US" sz="1300" dirty="0">
                <a:latin typeface="Verdana (body)"/>
              </a:rPr>
              <a:t>;</a:t>
            </a: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300" dirty="0">
                <a:latin typeface="Verdana (body)"/>
              </a:rPr>
              <a:t>Measures implemented without impeding courts' independence </a:t>
            </a:r>
          </a:p>
          <a:p>
            <a:pPr marL="571500" lvl="1" algn="just">
              <a:spcBef>
                <a:spcPts val="1000"/>
              </a:spcBef>
              <a:buClr>
                <a:schemeClr val="accent1"/>
              </a:buClr>
            </a:pPr>
            <a:endParaRPr lang="en-US" sz="1300" dirty="0">
              <a:latin typeface="Verdana (body)"/>
            </a:endParaRPr>
          </a:p>
          <a:p>
            <a:pPr marL="114300" algn="just">
              <a:buClr>
                <a:schemeClr val="accent1"/>
              </a:buClr>
            </a:pPr>
            <a:endParaRPr lang="en-US" sz="1300" b="1" dirty="0">
              <a:latin typeface="Verdana (body)"/>
            </a:endParaRPr>
          </a:p>
          <a:p>
            <a:pPr marL="342900" indent="-2286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b="1" dirty="0">
                <a:latin typeface="Verdana (body)"/>
              </a:rPr>
              <a:t>Enhanced technology transfers between public science entities and </a:t>
            </a:r>
            <a:r>
              <a:rPr lang="pl-PL" sz="1300" b="1" dirty="0">
                <a:latin typeface="Verdana (body)"/>
              </a:rPr>
              <a:t>business</a:t>
            </a:r>
            <a:r>
              <a:rPr lang="en-US" sz="1300" b="1" dirty="0">
                <a:latin typeface="Verdana (body)"/>
              </a:rPr>
              <a:t>;</a:t>
            </a:r>
          </a:p>
          <a:p>
            <a:pPr marL="114300" algn="just">
              <a:buClr>
                <a:schemeClr val="accent1"/>
              </a:buClr>
            </a:pPr>
            <a:endParaRPr lang="en-US" sz="1300" b="1" dirty="0">
              <a:latin typeface="Verdana (body)"/>
            </a:endParaRP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Verdana (body)"/>
              </a:rPr>
              <a:t>Design of a single </a:t>
            </a:r>
            <a:r>
              <a:rPr lang="fr-BE" sz="1300" dirty="0" err="1">
                <a:latin typeface="Verdana (body)"/>
              </a:rPr>
              <a:t>R</a:t>
            </a:r>
            <a:r>
              <a:rPr lang="pl-PL" sz="1300" dirty="0" err="1">
                <a:latin typeface="Verdana (body)"/>
              </a:rPr>
              <a:t>egional</a:t>
            </a:r>
            <a:r>
              <a:rPr lang="pl-PL" sz="1300" dirty="0">
                <a:latin typeface="Verdana (body)"/>
              </a:rPr>
              <a:t> </a:t>
            </a:r>
            <a:r>
              <a:rPr lang="fr-BE" sz="1300" dirty="0" err="1">
                <a:latin typeface="Verdana (body)"/>
              </a:rPr>
              <a:t>T</a:t>
            </a:r>
            <a:r>
              <a:rPr lang="pl-PL" sz="1300" dirty="0" err="1">
                <a:latin typeface="Verdana (body)"/>
              </a:rPr>
              <a:t>echnology</a:t>
            </a:r>
            <a:r>
              <a:rPr lang="pl-PL" sz="1300" dirty="0">
                <a:latin typeface="Verdana (body)"/>
              </a:rPr>
              <a:t> </a:t>
            </a:r>
            <a:r>
              <a:rPr lang="fr-BE" sz="1300" dirty="0">
                <a:latin typeface="Verdana (body)"/>
              </a:rPr>
              <a:t>T</a:t>
            </a:r>
            <a:r>
              <a:rPr lang="pl-PL" sz="1300" dirty="0" err="1">
                <a:latin typeface="Verdana (body)"/>
              </a:rPr>
              <a:t>ransfer</a:t>
            </a:r>
            <a:r>
              <a:rPr lang="pl-PL" sz="1300" dirty="0">
                <a:latin typeface="Verdana (body)"/>
              </a:rPr>
              <a:t> Office;</a:t>
            </a: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Verdana (body)"/>
              </a:rPr>
              <a:t>Database of R&amp;D </a:t>
            </a:r>
            <a:r>
              <a:rPr lang="pl-PL" sz="1300" dirty="0" err="1">
                <a:latin typeface="Verdana (body)"/>
              </a:rPr>
              <a:t>equipment</a:t>
            </a:r>
            <a:r>
              <a:rPr lang="pl-PL" sz="1300" dirty="0">
                <a:latin typeface="Verdana (body)"/>
              </a:rPr>
              <a:t> with the </a:t>
            </a:r>
            <a:r>
              <a:rPr lang="pl-PL" sz="1300" dirty="0" err="1">
                <a:latin typeface="Verdana (body)"/>
              </a:rPr>
              <a:t>highest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potential</a:t>
            </a:r>
            <a:r>
              <a:rPr lang="pl-PL" sz="1300" dirty="0">
                <a:latin typeface="Verdana (body)"/>
              </a:rPr>
              <a:t> for </a:t>
            </a:r>
            <a:r>
              <a:rPr lang="pl-PL" sz="1300" dirty="0" err="1">
                <a:latin typeface="Verdana (body)"/>
              </a:rPr>
              <a:t>commercial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use</a:t>
            </a:r>
            <a:r>
              <a:rPr lang="fr-BE" sz="1300" dirty="0">
                <a:latin typeface="Verdana (body)"/>
              </a:rPr>
              <a:t>;</a:t>
            </a:r>
            <a:endParaRPr lang="pl-PL" sz="1300" dirty="0">
              <a:latin typeface="Verdana (body)"/>
            </a:endParaRP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300" dirty="0">
                <a:latin typeface="Verdana (body)"/>
              </a:rPr>
              <a:t>Methodology to calculate annual use of R&amp;D equipment for commercial activity;</a:t>
            </a:r>
            <a:endParaRPr lang="pl-PL" sz="1300" dirty="0">
              <a:latin typeface="Verdana (body)"/>
            </a:endParaRP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 err="1">
                <a:latin typeface="Verdana (body)"/>
              </a:rPr>
              <a:t>Exemplary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offer</a:t>
            </a:r>
            <a:r>
              <a:rPr lang="pl-PL" sz="1300" dirty="0">
                <a:latin typeface="Verdana (body)"/>
              </a:rPr>
              <a:t> of R&amp;D services</a:t>
            </a:r>
            <a:r>
              <a:rPr lang="fr-BE" sz="1300" dirty="0">
                <a:latin typeface="Verdana (body)"/>
              </a:rPr>
              <a:t>; </a:t>
            </a:r>
            <a:endParaRPr lang="pl-PL" sz="1300" dirty="0">
              <a:latin typeface="Verdana (body)"/>
            </a:endParaRP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Verdana (body)"/>
              </a:rPr>
              <a:t>ProtoLab – a </a:t>
            </a:r>
            <a:r>
              <a:rPr lang="pl-PL" sz="1300" dirty="0" err="1">
                <a:latin typeface="Verdana (body)"/>
              </a:rPr>
              <a:t>prototyping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space</a:t>
            </a:r>
            <a:r>
              <a:rPr lang="pl-PL" sz="1300" dirty="0">
                <a:latin typeface="Verdana (body)"/>
              </a:rPr>
              <a:t> for </a:t>
            </a:r>
            <a:r>
              <a:rPr lang="pl-PL" sz="1300" dirty="0" err="1">
                <a:latin typeface="Verdana (body)"/>
              </a:rPr>
              <a:t>students</a:t>
            </a:r>
            <a:r>
              <a:rPr lang="en-US" dirty="0">
                <a:latin typeface="Verdana (body)"/>
              </a:rPr>
              <a:t> </a:t>
            </a:r>
          </a:p>
          <a:p>
            <a:pPr marL="571500" lvl="1" algn="just">
              <a:buClr>
                <a:schemeClr val="accent1"/>
              </a:buClr>
            </a:pPr>
            <a:endParaRPr lang="en-US" sz="1400" b="1" dirty="0"/>
          </a:p>
          <a:p>
            <a:pPr marL="114300" algn="just">
              <a:buClr>
                <a:schemeClr val="accent1"/>
              </a:buClr>
            </a:pPr>
            <a:endParaRPr lang="en-US" sz="2000" b="1" dirty="0"/>
          </a:p>
          <a:p>
            <a:pPr marL="342900" indent="-228600">
              <a:buClr>
                <a:schemeClr val="accent1"/>
              </a:buClr>
              <a:buFont typeface="Arial" pitchFamily="34" charset="0"/>
              <a:buChar char="•"/>
            </a:pPr>
            <a:endParaRPr lang="en-US" sz="2400" dirty="0"/>
          </a:p>
          <a:p>
            <a:pPr marL="114300">
              <a:buClr>
                <a:schemeClr val="accent1"/>
              </a:buClr>
            </a:pPr>
            <a:endParaRPr lang="en-US" sz="2200" dirty="0"/>
          </a:p>
          <a:p>
            <a:pPr marL="342900" indent="-228600">
              <a:buClr>
                <a:schemeClr val="accent1"/>
              </a:buClr>
              <a:buFont typeface="Arial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9933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2090877"/>
            <a:ext cx="8744272" cy="4362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2286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pl-PL" sz="1300" b="1" dirty="0" err="1"/>
              <a:t>Improved</a:t>
            </a:r>
            <a:r>
              <a:rPr lang="pl-PL" sz="1300" b="1" dirty="0"/>
              <a:t> </a:t>
            </a:r>
            <a:r>
              <a:rPr lang="en-US" sz="1300" b="1" dirty="0"/>
              <a:t>business support services </a:t>
            </a:r>
            <a:r>
              <a:rPr lang="pl-PL" sz="1300" b="1" dirty="0"/>
              <a:t>for </a:t>
            </a:r>
            <a:r>
              <a:rPr lang="pl-PL" sz="1300" b="1" dirty="0" err="1"/>
              <a:t>SMEs</a:t>
            </a:r>
            <a:r>
              <a:rPr lang="pl-PL" sz="1300" b="1" dirty="0"/>
              <a:t> </a:t>
            </a:r>
            <a:r>
              <a:rPr lang="en-US" sz="1300" b="1" dirty="0"/>
              <a:t>(demand</a:t>
            </a:r>
            <a:r>
              <a:rPr lang="pl-PL" sz="1300" b="1" dirty="0"/>
              <a:t> </a:t>
            </a:r>
            <a:r>
              <a:rPr lang="en-US" sz="1300" b="1" dirty="0"/>
              <a:t>driven voucher);</a:t>
            </a:r>
          </a:p>
          <a:p>
            <a:pPr marL="114300" algn="just">
              <a:buClr>
                <a:schemeClr val="accent1"/>
              </a:buClr>
            </a:pPr>
            <a:endParaRPr lang="en-US" sz="1400" b="1" dirty="0"/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Verdana (body)"/>
              </a:rPr>
              <a:t>Voucher system for </a:t>
            </a:r>
            <a:r>
              <a:rPr lang="pl-PL" sz="1300" dirty="0" err="1">
                <a:latin typeface="Verdana (body)"/>
              </a:rPr>
              <a:t>simple</a:t>
            </a:r>
            <a:r>
              <a:rPr lang="pl-PL" sz="1300" dirty="0">
                <a:latin typeface="Verdana (body)"/>
              </a:rPr>
              <a:t>, </a:t>
            </a:r>
            <a:r>
              <a:rPr lang="pl-PL" sz="1300" dirty="0" err="1">
                <a:latin typeface="Verdana (body)"/>
              </a:rPr>
              <a:t>strategic</a:t>
            </a:r>
            <a:r>
              <a:rPr lang="pl-PL" sz="1300" dirty="0">
                <a:latin typeface="Verdana (body)"/>
              </a:rPr>
              <a:t> and </a:t>
            </a:r>
            <a:r>
              <a:rPr lang="pl-PL" sz="1300" dirty="0" err="1">
                <a:latin typeface="Verdana (body)"/>
              </a:rPr>
              <a:t>group</a:t>
            </a:r>
            <a:r>
              <a:rPr lang="pl-PL" sz="1300" dirty="0">
                <a:latin typeface="Verdana (body)"/>
              </a:rPr>
              <a:t> services with </a:t>
            </a:r>
            <a:r>
              <a:rPr lang="pl-PL" sz="1300" dirty="0" err="1">
                <a:latin typeface="Verdana (body)"/>
              </a:rPr>
              <a:t>different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financing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ratios</a:t>
            </a:r>
            <a:r>
              <a:rPr lang="pl-PL" sz="1300" dirty="0">
                <a:latin typeface="Verdana (body)"/>
              </a:rPr>
              <a:t> and </a:t>
            </a:r>
            <a:r>
              <a:rPr lang="pl-PL" sz="1300" dirty="0" err="1">
                <a:latin typeface="Verdana (body)"/>
              </a:rPr>
              <a:t>accessiblity</a:t>
            </a:r>
            <a:r>
              <a:rPr lang="pl-PL" sz="1300" dirty="0">
                <a:latin typeface="Verdana (body)"/>
              </a:rPr>
              <a:t> criteria</a:t>
            </a:r>
            <a:r>
              <a:rPr lang="fr-BE" sz="1300" dirty="0">
                <a:latin typeface="Verdana (body)"/>
              </a:rPr>
              <a:t>; </a:t>
            </a:r>
            <a:endParaRPr lang="pl-PL" sz="1300" dirty="0">
              <a:latin typeface="Verdana (body)"/>
            </a:endParaRP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>
                <a:latin typeface="Verdana (body)"/>
              </a:rPr>
              <a:t>Independent </a:t>
            </a:r>
            <a:r>
              <a:rPr lang="pl-PL" sz="1300" dirty="0" err="1">
                <a:latin typeface="Verdana (body)"/>
              </a:rPr>
              <a:t>advisor</a:t>
            </a:r>
            <a:r>
              <a:rPr lang="pl-PL" sz="1300" dirty="0">
                <a:latin typeface="Verdana (body)"/>
              </a:rPr>
              <a:t> and online </a:t>
            </a:r>
            <a:r>
              <a:rPr lang="pl-PL" sz="1300" dirty="0" err="1">
                <a:latin typeface="Verdana (body)"/>
              </a:rPr>
              <a:t>marketplace</a:t>
            </a:r>
            <a:r>
              <a:rPr lang="pl-PL" sz="1300" dirty="0">
                <a:latin typeface="Verdana (body)"/>
              </a:rPr>
              <a:t> for service </a:t>
            </a:r>
            <a:r>
              <a:rPr lang="pl-PL" sz="1300" dirty="0" err="1">
                <a:latin typeface="Verdana (body)"/>
              </a:rPr>
              <a:t>evaluation</a:t>
            </a:r>
            <a:r>
              <a:rPr lang="fr-BE" sz="1300" dirty="0">
                <a:latin typeface="Verdana (body)"/>
              </a:rPr>
              <a:t>;</a:t>
            </a:r>
          </a:p>
          <a:p>
            <a:pPr marL="571500" lvl="1" algn="just">
              <a:buClr>
                <a:schemeClr val="accent1"/>
              </a:buClr>
            </a:pPr>
            <a:endParaRPr lang="pl-PL" sz="1400" dirty="0"/>
          </a:p>
          <a:p>
            <a:pPr marL="342900" indent="-228600" algn="just">
              <a:buClr>
                <a:schemeClr val="accent1"/>
              </a:buClr>
              <a:buFont typeface="Arial" pitchFamily="34" charset="0"/>
              <a:buChar char="•"/>
            </a:pPr>
            <a:endParaRPr lang="en-US" sz="1400" b="1" dirty="0"/>
          </a:p>
          <a:p>
            <a:pPr marL="342900" indent="-2286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b="1" dirty="0"/>
              <a:t>Improved employability of graduates of upper-secondary schools; </a:t>
            </a:r>
          </a:p>
          <a:p>
            <a:pPr marL="114300" algn="just">
              <a:buClr>
                <a:schemeClr val="accent1"/>
              </a:buClr>
            </a:pPr>
            <a:endParaRPr lang="en-US" sz="1400" b="1" dirty="0"/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 err="1">
                <a:latin typeface="Verdana (body)"/>
              </a:rPr>
              <a:t>Launching</a:t>
            </a:r>
            <a:r>
              <a:rPr lang="pl-PL" sz="1300" dirty="0">
                <a:latin typeface="Verdana (body)"/>
              </a:rPr>
              <a:t> a pilot </a:t>
            </a:r>
            <a:r>
              <a:rPr lang="pl-PL" sz="1300" dirty="0" err="1">
                <a:latin typeface="Verdana (body)"/>
              </a:rPr>
              <a:t>project</a:t>
            </a:r>
            <a:r>
              <a:rPr lang="pl-PL" sz="1300" dirty="0">
                <a:latin typeface="Verdana (body)"/>
              </a:rPr>
              <a:t> to </a:t>
            </a:r>
            <a:r>
              <a:rPr lang="pl-PL" sz="1300" dirty="0" err="1">
                <a:latin typeface="Verdana (body)"/>
              </a:rPr>
              <a:t>enhance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work-based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training</a:t>
            </a:r>
            <a:r>
              <a:rPr lang="pl-PL" sz="1300" dirty="0">
                <a:latin typeface="Verdana (body)"/>
              </a:rPr>
              <a:t> for ca. 500 </a:t>
            </a:r>
            <a:r>
              <a:rPr lang="pl-PL" sz="1300" dirty="0" err="1">
                <a:latin typeface="Verdana (body)"/>
              </a:rPr>
              <a:t>students</a:t>
            </a:r>
            <a:r>
              <a:rPr lang="pl-PL" sz="1300" dirty="0">
                <a:latin typeface="Verdana (body)"/>
              </a:rPr>
              <a:t>;</a:t>
            </a:r>
            <a:endParaRPr lang="fr-BE" sz="1300" dirty="0">
              <a:latin typeface="Verdana (body)"/>
            </a:endParaRP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300" dirty="0">
                <a:latin typeface="Verdana (body)"/>
              </a:rPr>
              <a:t>Incorporating guiding principles for effective work-based learning into selection criteria; </a:t>
            </a:r>
            <a:endParaRPr lang="pl-PL" sz="1300" dirty="0">
              <a:latin typeface="Verdana (body)"/>
            </a:endParaRPr>
          </a:p>
          <a:p>
            <a:pPr marL="114300" algn="just">
              <a:buClr>
                <a:schemeClr val="accent1"/>
              </a:buClr>
            </a:pPr>
            <a:endParaRPr lang="en-US" sz="1400" b="1" dirty="0"/>
          </a:p>
          <a:p>
            <a:pPr marL="342900" indent="-2286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pl-PL" sz="1300" b="1" dirty="0"/>
              <a:t>Financial instruments for SME development;</a:t>
            </a:r>
            <a:endParaRPr lang="fr-BE" sz="1300" b="1" dirty="0"/>
          </a:p>
          <a:p>
            <a:pPr marL="114300" algn="just">
              <a:buClr>
                <a:schemeClr val="accent1"/>
              </a:buClr>
            </a:pPr>
            <a:endParaRPr lang="pl-PL" sz="1400" b="1" dirty="0"/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 err="1">
                <a:latin typeface="Verdana (body)"/>
              </a:rPr>
              <a:t>Establishing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an</a:t>
            </a:r>
            <a:r>
              <a:rPr lang="pl-PL" sz="1300" dirty="0">
                <a:latin typeface="Verdana (body)"/>
              </a:rPr>
              <a:t> in-</a:t>
            </a:r>
            <a:r>
              <a:rPr lang="pl-PL" sz="1300" dirty="0" err="1">
                <a:latin typeface="Verdana (body)"/>
              </a:rPr>
              <a:t>house</a:t>
            </a:r>
            <a:r>
              <a:rPr lang="pl-PL" sz="1300" dirty="0">
                <a:latin typeface="Verdana (body)"/>
              </a:rPr>
              <a:t> financial instrument for the regional </a:t>
            </a:r>
            <a:r>
              <a:rPr lang="pl-PL" sz="1300" dirty="0" err="1">
                <a:latin typeface="Verdana (body)"/>
              </a:rPr>
              <a:t>government</a:t>
            </a:r>
            <a:r>
              <a:rPr lang="pl-PL" sz="1300" dirty="0">
                <a:latin typeface="Verdana (body)"/>
              </a:rPr>
              <a:t>;</a:t>
            </a:r>
          </a:p>
          <a:p>
            <a:pPr marL="857250" lvl="1" indent="-285750" algn="just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300" dirty="0" err="1">
                <a:latin typeface="Verdana (body)"/>
              </a:rPr>
              <a:t>Preparing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an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exit</a:t>
            </a:r>
            <a:r>
              <a:rPr lang="pl-PL" sz="1300" dirty="0">
                <a:latin typeface="Verdana (body)"/>
              </a:rPr>
              <a:t> </a:t>
            </a:r>
            <a:r>
              <a:rPr lang="pl-PL" sz="1300" dirty="0" err="1">
                <a:latin typeface="Verdana (body)"/>
              </a:rPr>
              <a:t>strategy</a:t>
            </a:r>
            <a:r>
              <a:rPr lang="pl-PL" sz="1300" dirty="0">
                <a:latin typeface="Verdana (body)"/>
              </a:rPr>
              <a:t> for funds </a:t>
            </a:r>
            <a:r>
              <a:rPr lang="pl-PL" sz="1300" dirty="0" err="1">
                <a:latin typeface="Verdana (body)"/>
              </a:rPr>
              <a:t>operated</a:t>
            </a:r>
            <a:r>
              <a:rPr lang="pl-PL" sz="1300" dirty="0">
                <a:latin typeface="Verdana (body)"/>
              </a:rPr>
              <a:t> by financial </a:t>
            </a:r>
            <a:r>
              <a:rPr lang="pl-PL" sz="1300" dirty="0" err="1">
                <a:latin typeface="Verdana (body)"/>
              </a:rPr>
              <a:t>intermediaries</a:t>
            </a:r>
            <a:r>
              <a:rPr lang="fr-BE" sz="1300" dirty="0">
                <a:latin typeface="Verdana (body)"/>
              </a:rPr>
              <a:t>.</a:t>
            </a:r>
          </a:p>
          <a:p>
            <a:pPr marL="571500" lvl="1" algn="just">
              <a:buClr>
                <a:schemeClr val="accent1"/>
              </a:buClr>
            </a:pPr>
            <a:endParaRPr lang="en-US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472347" y="1437968"/>
            <a:ext cx="741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ONE YEAR OF WORK TO DELIVER STRUCTURAL CHANGE</a:t>
            </a:r>
          </a:p>
        </p:txBody>
      </p:sp>
    </p:spTree>
    <p:extLst>
      <p:ext uri="{BB962C8B-B14F-4D97-AF65-F5344CB8AC3E}">
        <p14:creationId xmlns:p14="http://schemas.microsoft.com/office/powerpoint/2010/main" val="205344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6847235" cy="857250"/>
          </a:xfrm>
        </p:spPr>
        <p:txBody>
          <a:bodyPr/>
          <a:lstStyle/>
          <a:p>
            <a:pPr algn="ctr"/>
            <a:r>
              <a:rPr lang="fr-FR" sz="1800" kern="1200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  <a:t>WHY DID IT WORK?</a:t>
            </a:r>
            <a:br>
              <a:rPr lang="fr-FR" sz="1800" kern="1200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</a:br>
            <a:r>
              <a:rPr lang="fr-FR" sz="1800" kern="1200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  <a:t>KEY SUCCESS INGREDIENTS</a:t>
            </a:r>
            <a:endParaRPr lang="en-US" sz="1800" kern="1200" dirty="0">
              <a:solidFill>
                <a:schemeClr val="accent1">
                  <a:lumMod val="75000"/>
                </a:schemeClr>
              </a:solidFill>
              <a:ea typeface="+mn-ea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2969613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700"/>
              </a:spcBef>
              <a:buClr>
                <a:srgbClr val="2D5EC1"/>
              </a:buClr>
              <a:buFont typeface="Arial" panose="020B0604020202020204" pitchFamily="34" charset="0"/>
              <a:buChar char="•"/>
            </a:pPr>
            <a:r>
              <a:rPr lang="en-GB" altLang="en-US" sz="1400" kern="0" dirty="0">
                <a:latin typeface="Verdana (body)"/>
              </a:rPr>
              <a:t>Resolving structural bottlenecks identified in </a:t>
            </a:r>
            <a:r>
              <a:rPr lang="en-GB" altLang="en-US" sz="1400" b="1" kern="0" dirty="0">
                <a:latin typeface="Verdana (body)"/>
              </a:rPr>
              <a:t>Country Report / CSR in a bottom-up approach; </a:t>
            </a: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endParaRPr lang="en-GB" altLang="en-US" sz="1400" b="1" kern="0" dirty="0">
              <a:latin typeface="Verdana (body)"/>
            </a:endParaRP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0" dirty="0">
                <a:latin typeface="Verdana (body)"/>
              </a:rPr>
              <a:t>Ambitious, yet realistic targets</a:t>
            </a:r>
            <a:r>
              <a:rPr lang="en-US" altLang="en-US" sz="1400" kern="0" dirty="0">
                <a:latin typeface="Verdana (body)"/>
              </a:rPr>
              <a:t>; </a:t>
            </a: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endParaRPr lang="en-GB" altLang="en-US" sz="1400" b="1" kern="0" dirty="0">
              <a:latin typeface="Verdana (body)"/>
            </a:endParaRP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r>
              <a:rPr lang="en-US" altLang="en-US" sz="1400" kern="0" dirty="0">
                <a:latin typeface="Verdana (body)"/>
              </a:rPr>
              <a:t>Open minds: openness to </a:t>
            </a:r>
            <a:r>
              <a:rPr lang="en-US" altLang="en-US" sz="1400" b="1" kern="0" dirty="0">
                <a:latin typeface="Verdana (body)"/>
              </a:rPr>
              <a:t>change "business-as-usual" approaches</a:t>
            </a:r>
            <a:r>
              <a:rPr lang="en-US" altLang="en-US" sz="1400" kern="0" dirty="0">
                <a:latin typeface="Verdana (body)"/>
              </a:rPr>
              <a:t>;</a:t>
            </a:r>
            <a:endParaRPr lang="en-US" altLang="en-US" sz="1400" b="1" kern="0" dirty="0">
              <a:latin typeface="Verdana (body)"/>
            </a:endParaRP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endParaRPr lang="en-US" altLang="en-US" sz="1400" b="1" kern="0" dirty="0">
              <a:latin typeface="Verdana (body)"/>
            </a:endParaRP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0" dirty="0">
                <a:latin typeface="Verdana (body)"/>
              </a:rPr>
              <a:t>Upfront commitment to </a:t>
            </a:r>
            <a:r>
              <a:rPr lang="en-US" altLang="en-US" sz="1400" kern="0" dirty="0">
                <a:latin typeface="Verdana (body)"/>
              </a:rPr>
              <a:t>implementing results with the OP resources;</a:t>
            </a: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endParaRPr lang="en-US" altLang="en-US" sz="1400" kern="0" dirty="0">
              <a:latin typeface="Verdana (body)"/>
            </a:endParaRPr>
          </a:p>
          <a:p>
            <a:pPr marL="171450" indent="-171450">
              <a:buClr>
                <a:srgbClr val="2D5EC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0" dirty="0">
                <a:latin typeface="Verdana (body)"/>
              </a:rPr>
              <a:t> </a:t>
            </a:r>
            <a:r>
              <a:rPr lang="en-GB" sz="1400" dirty="0">
                <a:latin typeface="Verdana (body)"/>
              </a:rPr>
              <a:t>Regular (monthly) monitoring by the </a:t>
            </a:r>
            <a:r>
              <a:rPr lang="en-GB" sz="1400" b="1" dirty="0">
                <a:latin typeface="Verdana (body)"/>
              </a:rPr>
              <a:t>steering committee</a:t>
            </a:r>
            <a:r>
              <a:rPr lang="en-GB" sz="1400" dirty="0">
                <a:latin typeface="Verdana (body)"/>
              </a:rPr>
              <a:t>; </a:t>
            </a:r>
          </a:p>
          <a:p>
            <a:pPr>
              <a:buClr>
                <a:srgbClr val="2D5EC1"/>
              </a:buClr>
            </a:pPr>
            <a:endParaRPr lang="en-GB" sz="1400" dirty="0">
              <a:latin typeface="Verdana (body)"/>
            </a:endParaRPr>
          </a:p>
        </p:txBody>
      </p:sp>
    </p:spTree>
    <p:extLst>
      <p:ext uri="{BB962C8B-B14F-4D97-AF65-F5344CB8AC3E}">
        <p14:creationId xmlns:p14="http://schemas.microsoft.com/office/powerpoint/2010/main" val="3550099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7620000" cy="1143000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ea typeface="+mn-ea"/>
                <a:cs typeface="Times New Roman" pitchFamily="18" charset="0"/>
              </a:rPr>
              <a:t>REPLICATING AND SCALING-UP OF CATCHING-UP REGION S INITIATIVE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16832"/>
            <a:ext cx="8568952" cy="62484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endParaRPr lang="en-US" sz="1200" b="1" i="1" dirty="0">
              <a:solidFill>
                <a:srgbClr val="FF0000"/>
              </a:solidFill>
            </a:endParaRPr>
          </a:p>
          <a:p>
            <a:pPr marL="114300" indent="0" algn="ctr">
              <a:buNone/>
            </a:pPr>
            <a:endParaRPr lang="en-US" sz="1200" b="1" dirty="0">
              <a:solidFill>
                <a:srgbClr val="FF0000"/>
              </a:solidFill>
            </a:endParaRPr>
          </a:p>
          <a:p>
            <a:pPr marL="114300" indent="0" algn="ctr">
              <a:buNone/>
            </a:pPr>
            <a:r>
              <a:rPr lang="en-US" sz="1200" b="1" i="1" dirty="0">
                <a:solidFill>
                  <a:srgbClr val="FF0000"/>
                </a:solidFill>
              </a:rPr>
              <a:t>Pilot projects are developed to be applied across Poland and beyond, address common problems in certain policy fields and provide a valid methodology and ready-made solutions</a:t>
            </a:r>
          </a:p>
          <a:p>
            <a:pPr marL="361950" indent="0">
              <a:buNone/>
            </a:pPr>
            <a:endParaRPr lang="en-US" sz="1400" b="1" i="0" dirty="0"/>
          </a:p>
          <a:p>
            <a:pPr marL="361950" indent="0">
              <a:buNone/>
            </a:pPr>
            <a:r>
              <a:rPr lang="en-US" sz="1400" b="1" i="0" dirty="0"/>
              <a:t>Phase 1: </a:t>
            </a:r>
          </a:p>
          <a:p>
            <a:pPr marL="358775" indent="0">
              <a:buNone/>
            </a:pPr>
            <a:r>
              <a:rPr lang="en-US" sz="1400" i="0" dirty="0"/>
              <a:t>Modification of operational programmes to facilitate implementation of pilot-projects and roll-out of the best practice across Poland, dedicated budget: 500,000 EUR;</a:t>
            </a:r>
          </a:p>
          <a:p>
            <a:pPr marL="114300" indent="0">
              <a:buNone/>
            </a:pPr>
            <a:endParaRPr lang="en-US" sz="1400" b="1" i="0" dirty="0"/>
          </a:p>
          <a:p>
            <a:r>
              <a:rPr lang="en-US" sz="1400" b="1" i="0" dirty="0"/>
              <a:t>Phase 2: </a:t>
            </a:r>
          </a:p>
          <a:p>
            <a:pPr marL="358775" indent="0">
              <a:buNone/>
            </a:pPr>
            <a:r>
              <a:rPr lang="en-US" sz="1400" i="0" dirty="0"/>
              <a:t>Focus on new themes (energy efficiency, </a:t>
            </a:r>
            <a:r>
              <a:rPr lang="en-US" sz="1400" i="0" dirty="0" err="1"/>
              <a:t>decarbonisation</a:t>
            </a:r>
            <a:r>
              <a:rPr lang="en-US" sz="1400" i="0" dirty="0"/>
              <a:t>, business inspections) and new regions, including more developed ones (Malopolskie, Slaskie, Lubelskie), budget: 1,050,000 EUR, implementation period: June 2017- June 2018;</a:t>
            </a:r>
          </a:p>
          <a:p>
            <a:pPr marL="114300" indent="0">
              <a:buNone/>
            </a:pPr>
            <a:endParaRPr lang="en-US" sz="1400" i="0" dirty="0"/>
          </a:p>
          <a:p>
            <a:r>
              <a:rPr lang="en-US" sz="1400" b="1" i="0" dirty="0"/>
              <a:t>Pilot projects replicated in other countries </a:t>
            </a:r>
            <a:r>
              <a:rPr lang="en-US" sz="1400" i="0" dirty="0"/>
              <a:t>e.g. Presov (Slovakia), Croatia, Romania; </a:t>
            </a:r>
          </a:p>
          <a:p>
            <a:endParaRPr lang="en-US" sz="1400" b="1" i="0" dirty="0"/>
          </a:p>
          <a:p>
            <a:r>
              <a:rPr lang="en-US" sz="1400" b="1" i="0" dirty="0"/>
              <a:t>7th Cohesion Report: </a:t>
            </a:r>
          </a:p>
          <a:p>
            <a:pPr marL="358775" indent="0">
              <a:buNone/>
            </a:pPr>
            <a:r>
              <a:rPr lang="en-US" sz="1400" i="0" dirty="0"/>
              <a:t>"The lagging regions initiative (…) was an important pilot exercise and its successful elements may be further deployed"</a:t>
            </a:r>
          </a:p>
        </p:txBody>
      </p:sp>
    </p:spTree>
    <p:extLst>
      <p:ext uri="{BB962C8B-B14F-4D97-AF65-F5344CB8AC3E}">
        <p14:creationId xmlns:p14="http://schemas.microsoft.com/office/powerpoint/2010/main" val="810309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068960"/>
            <a:ext cx="8229600" cy="936625"/>
          </a:xfrm>
        </p:spPr>
        <p:txBody>
          <a:bodyPr/>
          <a:lstStyle/>
          <a:p>
            <a:pPr algn="ctr"/>
            <a:r>
              <a:rPr lang="fr-BE" dirty="0" err="1"/>
              <a:t>Thank</a:t>
            </a:r>
            <a:r>
              <a:rPr lang="fr-BE" dirty="0"/>
              <a:t> you for </a:t>
            </a:r>
            <a:r>
              <a:rPr lang="fr-BE" dirty="0" err="1"/>
              <a:t>your</a:t>
            </a:r>
            <a:r>
              <a:rPr lang="fr-BE" dirty="0"/>
              <a:t> attention! </a:t>
            </a:r>
            <a:br>
              <a:rPr lang="fr-BE" dirty="0"/>
            </a:br>
            <a:br>
              <a:rPr lang="fr-BE" dirty="0"/>
            </a:br>
            <a:r>
              <a:rPr lang="fr-BE" sz="2600" b="0" dirty="0"/>
              <a:t>christopher.todd@ec.europa.eu</a:t>
            </a:r>
            <a:endParaRPr lang="en-GB" sz="2600" b="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65665C6-3B77-48A8-8BA4-520D982C78FE}"/>
              </a:ext>
            </a:extLst>
          </p:cNvPr>
          <p:cNvSpPr txBox="1"/>
          <p:nvPr/>
        </p:nvSpPr>
        <p:spPr>
          <a:xfrm>
            <a:off x="683568" y="5517232"/>
            <a:ext cx="4831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Poland: </a:t>
            </a:r>
            <a:r>
              <a:rPr lang="pl-PL" sz="1400" dirty="0" err="1"/>
              <a:t>Catching-up</a:t>
            </a:r>
            <a:r>
              <a:rPr lang="pl-PL" sz="1400" dirty="0"/>
              <a:t> Regions Report </a:t>
            </a:r>
            <a:r>
              <a:rPr lang="pl-PL" sz="1400" dirty="0" err="1"/>
              <a:t>available</a:t>
            </a:r>
            <a:r>
              <a:rPr lang="pl-PL" sz="1400" dirty="0"/>
              <a:t> </a:t>
            </a:r>
            <a:r>
              <a:rPr lang="pl-PL" sz="1400" dirty="0" err="1">
                <a:hlinkClick r:id="rId2"/>
              </a:rPr>
              <a:t>here</a:t>
            </a:r>
            <a:r>
              <a:rPr lang="pl-PL" sz="1400" dirty="0">
                <a:hlinkClick r:id="rId2"/>
              </a:rPr>
              <a:t> 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83702940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8808</TotalTime>
  <Words>622</Words>
  <Application>Microsoft Office PowerPoint</Application>
  <PresentationFormat>Pokaz na ekranie (4:3)</PresentationFormat>
  <Paragraphs>93</Paragraphs>
  <Slides>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5" baseType="lpstr">
      <vt:lpstr>Arial</vt:lpstr>
      <vt:lpstr>Calibri</vt:lpstr>
      <vt:lpstr>Times New Roman</vt:lpstr>
      <vt:lpstr>Verdana</vt:lpstr>
      <vt:lpstr>Verdana (body)</vt:lpstr>
      <vt:lpstr>Wingdings</vt:lpstr>
      <vt:lpstr>Slide_Master</vt:lpstr>
      <vt:lpstr>Prezentacja programu PowerPoint</vt:lpstr>
      <vt:lpstr> FROM LAGGING TO CATCHING-UP REGIONS INITIATIVE - PHASE 1 </vt:lpstr>
      <vt:lpstr> FROM ACTION PLANS TO FINAL REPORT</vt:lpstr>
      <vt:lpstr>Prezentacja programu PowerPoint</vt:lpstr>
      <vt:lpstr>Prezentacja programu PowerPoint</vt:lpstr>
      <vt:lpstr>WHY DID IT WORK? KEY SUCCESS INGREDIENTS</vt:lpstr>
      <vt:lpstr>REPLICATING AND SCALING-UP OF CATCHING-UP REGION S INITIATIVE</vt:lpstr>
      <vt:lpstr>Thank you for your attention!   christopher.todd@ec.europa.eu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VALKOVICOVA Bianka (REGIO)</dc:creator>
  <cp:lastModifiedBy>Monika Bańka</cp:lastModifiedBy>
  <cp:revision>558</cp:revision>
  <cp:lastPrinted>2016-11-15T15:55:47Z</cp:lastPrinted>
  <dcterms:created xsi:type="dcterms:W3CDTF">2016-01-21T15:30:57Z</dcterms:created>
  <dcterms:modified xsi:type="dcterms:W3CDTF">2017-11-15T15:17:43Z</dcterms:modified>
</cp:coreProperties>
</file>