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theme/theme5.xml" ContentType="application/vnd.openxmlformats-officedocument.theme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charts/chart13.xml" ContentType="application/vnd.openxmlformats-officedocument.drawingml.chart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  <p:sldMasterId id="2147483674" r:id="rId3"/>
    <p:sldMasterId id="2147483687" r:id="rId4"/>
    <p:sldMasterId id="2147483700" r:id="rId5"/>
    <p:sldMasterId id="2147483713" r:id="rId6"/>
  </p:sldMasterIdLst>
  <p:notesMasterIdLst>
    <p:notesMasterId r:id="rId63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  <p:sldId id="298" r:id="rId49"/>
    <p:sldId id="299" r:id="rId50"/>
    <p:sldId id="300" r:id="rId51"/>
    <p:sldId id="301" r:id="rId52"/>
    <p:sldId id="302" r:id="rId53"/>
    <p:sldId id="303" r:id="rId54"/>
    <p:sldId id="304" r:id="rId55"/>
    <p:sldId id="305" r:id="rId56"/>
    <p:sldId id="306" r:id="rId57"/>
    <p:sldId id="307" r:id="rId58"/>
    <p:sldId id="308" r:id="rId59"/>
    <p:sldId id="309" r:id="rId60"/>
    <p:sldId id="310" r:id="rId61"/>
    <p:sldId id="311" r:id="rId62"/>
  </p:sldIdLst>
  <p:sldSz cx="9144000" cy="6858000" type="screen4x3"/>
  <p:notesSz cx="6797675" cy="987425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150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0.xml"/><Relationship Id="rId21" Type="http://schemas.openxmlformats.org/officeDocument/2006/relationships/slide" Target="slides/slide15.xml"/><Relationship Id="rId34" Type="http://schemas.openxmlformats.org/officeDocument/2006/relationships/slide" Target="slides/slide28.xml"/><Relationship Id="rId42" Type="http://schemas.openxmlformats.org/officeDocument/2006/relationships/slide" Target="slides/slide36.xml"/><Relationship Id="rId47" Type="http://schemas.openxmlformats.org/officeDocument/2006/relationships/slide" Target="slides/slide41.xml"/><Relationship Id="rId50" Type="http://schemas.openxmlformats.org/officeDocument/2006/relationships/slide" Target="slides/slide44.xml"/><Relationship Id="rId55" Type="http://schemas.openxmlformats.org/officeDocument/2006/relationships/slide" Target="slides/slide49.xml"/><Relationship Id="rId63" Type="http://schemas.openxmlformats.org/officeDocument/2006/relationships/notesMaster" Target="notesMasters/notesMaster1.xml"/><Relationship Id="rId68" Type="http://schemas.microsoft.com/office/2015/10/relationships/revisionInfo" Target="revisionInfo.xml"/><Relationship Id="rId7" Type="http://schemas.openxmlformats.org/officeDocument/2006/relationships/slide" Target="slides/slid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9" Type="http://schemas.openxmlformats.org/officeDocument/2006/relationships/slide" Target="slides/slide23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40" Type="http://schemas.openxmlformats.org/officeDocument/2006/relationships/slide" Target="slides/slide34.xml"/><Relationship Id="rId45" Type="http://schemas.openxmlformats.org/officeDocument/2006/relationships/slide" Target="slides/slide39.xml"/><Relationship Id="rId53" Type="http://schemas.openxmlformats.org/officeDocument/2006/relationships/slide" Target="slides/slide47.xml"/><Relationship Id="rId58" Type="http://schemas.openxmlformats.org/officeDocument/2006/relationships/slide" Target="slides/slide52.xml"/><Relationship Id="rId66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55.xml"/><Relationship Id="rId19" Type="http://schemas.openxmlformats.org/officeDocument/2006/relationships/slide" Target="slides/slide1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43" Type="http://schemas.openxmlformats.org/officeDocument/2006/relationships/slide" Target="slides/slide37.xml"/><Relationship Id="rId48" Type="http://schemas.openxmlformats.org/officeDocument/2006/relationships/slide" Target="slides/slide42.xml"/><Relationship Id="rId56" Type="http://schemas.openxmlformats.org/officeDocument/2006/relationships/slide" Target="slides/slide50.xml"/><Relationship Id="rId64" Type="http://schemas.openxmlformats.org/officeDocument/2006/relationships/presProps" Target="presProps.xml"/><Relationship Id="rId8" Type="http://schemas.openxmlformats.org/officeDocument/2006/relationships/slide" Target="slides/slide2.xml"/><Relationship Id="rId51" Type="http://schemas.openxmlformats.org/officeDocument/2006/relationships/slide" Target="slides/slide45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slide" Target="slides/slide32.xml"/><Relationship Id="rId46" Type="http://schemas.openxmlformats.org/officeDocument/2006/relationships/slide" Target="slides/slide40.xml"/><Relationship Id="rId59" Type="http://schemas.openxmlformats.org/officeDocument/2006/relationships/slide" Target="slides/slide53.xml"/><Relationship Id="rId67" Type="http://schemas.openxmlformats.org/officeDocument/2006/relationships/tableStyles" Target="tableStyles.xml"/><Relationship Id="rId20" Type="http://schemas.openxmlformats.org/officeDocument/2006/relationships/slide" Target="slides/slide14.xml"/><Relationship Id="rId41" Type="http://schemas.openxmlformats.org/officeDocument/2006/relationships/slide" Target="slides/slide35.xml"/><Relationship Id="rId54" Type="http://schemas.openxmlformats.org/officeDocument/2006/relationships/slide" Target="slides/slide48.xml"/><Relationship Id="rId62" Type="http://schemas.openxmlformats.org/officeDocument/2006/relationships/slide" Target="slides/slide56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49" Type="http://schemas.openxmlformats.org/officeDocument/2006/relationships/slide" Target="slides/slide43.xml"/><Relationship Id="rId57" Type="http://schemas.openxmlformats.org/officeDocument/2006/relationships/slide" Target="slides/slide51.xml"/><Relationship Id="rId10" Type="http://schemas.openxmlformats.org/officeDocument/2006/relationships/slide" Target="slides/slide4.xml"/><Relationship Id="rId31" Type="http://schemas.openxmlformats.org/officeDocument/2006/relationships/slide" Target="slides/slide25.xml"/><Relationship Id="rId44" Type="http://schemas.openxmlformats.org/officeDocument/2006/relationships/slide" Target="slides/slide38.xml"/><Relationship Id="rId52" Type="http://schemas.openxmlformats.org/officeDocument/2006/relationships/slide" Target="slides/slide46.xml"/><Relationship Id="rId60" Type="http://schemas.openxmlformats.org/officeDocument/2006/relationships/slide" Target="slides/slide54.xml"/><Relationship Id="rId65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39" Type="http://schemas.openxmlformats.org/officeDocument/2006/relationships/slide" Target="slides/slide3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pl-PL"/>
  <c:roundedCorners val="0"/>
  <c:style val="2"/>
  <c:chart>
    <c:title>
      <c:tx>
        <c:rich>
          <a:bodyPr rot="0"/>
          <a:lstStyle/>
          <a:p>
            <a:pPr>
              <a:defRPr sz="1600" b="1" strike="noStrike" spc="92">
                <a:solidFill>
                  <a:srgbClr val="F2F2F2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defRPr>
            </a:pPr>
            <a:r>
              <a:rPr sz="1600" b="1" strike="noStrike" spc="92">
                <a:solidFill>
                  <a:srgbClr val="F2F2F2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Budżet </a:t>
            </a:r>
          </a:p>
        </c:rich>
      </c:tx>
      <c:overlay val="0"/>
    </c:title>
    <c:autoTitleDeleted val="0"/>
    <c:view3D>
      <c:rotX val="30"/>
      <c:rotY val="200"/>
      <c:rAngAx val="0"/>
    </c:view3D>
    <c:floor>
      <c:thickness val="0"/>
      <c:spPr>
        <a:solidFill>
          <a:srgbClr val="D9D9D9"/>
        </a:solidFill>
        <a:ln>
          <a:noFill/>
        </a:ln>
      </c:spPr>
    </c:floor>
    <c:sideWall>
      <c:thickness val="0"/>
    </c:sideWall>
    <c:backWall>
      <c:thickness val="0"/>
      <c:spPr>
        <a:solidFill>
          <a:srgbClr val="D9D9D9"/>
        </a:solidFill>
        <a:ln>
          <a:noFill/>
        </a:ln>
      </c:spPr>
    </c:backWall>
    <c:plotArea>
      <c:layout>
        <c:manualLayout>
          <c:layoutTarget val="inner"/>
          <c:xMode val="edge"/>
          <c:yMode val="edge"/>
          <c:x val="1.08359133126935E-2"/>
          <c:y val="0.106339187705818"/>
          <c:w val="0.63902863777089802"/>
          <c:h val="0.86114160263446804"/>
        </c:manualLayout>
      </c:layout>
      <c:pie3DChart>
        <c:varyColors val="1"/>
        <c:ser>
          <c:idx val="0"/>
          <c:order val="0"/>
          <c:tx>
            <c:strRef>
              <c:f>label 0</c:f>
              <c:strCache>
                <c:ptCount val="1"/>
                <c:pt idx="0">
                  <c:v>Budżet </c:v>
                </c:pt>
              </c:strCache>
            </c:strRef>
          </c:tx>
          <c:spPr>
            <a:solidFill>
              <a:srgbClr val="E31837"/>
            </a:solidFill>
            <a:ln>
              <a:noFill/>
            </a:ln>
          </c:spPr>
          <c:dPt>
            <c:idx val="0"/>
            <c:bubble3D val="0"/>
            <c:spPr>
              <a:solidFill>
                <a:srgbClr val="00B0F0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1-A507-4A2F-86BA-F139B8C705AB}"/>
              </c:ext>
            </c:extLst>
          </c:dPt>
          <c:dPt>
            <c:idx val="1"/>
            <c:bubble3D val="0"/>
            <c:spPr>
              <a:solidFill>
                <a:srgbClr val="F98403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3-A507-4A2F-86BA-F139B8C705AB}"/>
              </c:ext>
            </c:extLst>
          </c:dPt>
          <c:dPt>
            <c:idx val="2"/>
            <c:bubble3D val="0"/>
            <c:spPr>
              <a:solidFill>
                <a:srgbClr val="4F81BD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5-A507-4A2F-86BA-F139B8C705AB}"/>
              </c:ext>
            </c:extLst>
          </c:dPt>
          <c:dPt>
            <c:idx val="3"/>
            <c:bubble3D val="0"/>
            <c:spPr>
              <a:solidFill>
                <a:srgbClr val="FFC000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7-A507-4A2F-86BA-F139B8C705AB}"/>
              </c:ext>
            </c:extLst>
          </c:dPt>
          <c:dPt>
            <c:idx val="4"/>
            <c:bubble3D val="0"/>
            <c:spPr>
              <a:solidFill>
                <a:srgbClr val="FF0000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9-A507-4A2F-86BA-F139B8C705AB}"/>
              </c:ext>
            </c:extLst>
          </c:dPt>
          <c:dPt>
            <c:idx val="5"/>
            <c:bubble3D val="0"/>
            <c:spPr>
              <a:solidFill>
                <a:srgbClr val="92D050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B-A507-4A2F-86BA-F139B8C705AB}"/>
              </c:ext>
            </c:extLst>
          </c:dPt>
          <c:dLbls>
            <c:spPr>
              <a:noFill/>
              <a:ln>
                <a:noFill/>
              </a:ln>
              <a:effectLst/>
            </c:spPr>
            <c:dLblPos val="bestFit"/>
            <c:showLegendKey val="0"/>
            <c:showVal val="0"/>
            <c:showCatName val="0"/>
            <c:showSerName val="0"/>
            <c:showPercent val="1"/>
            <c:showBubbleSize val="1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categories</c:f>
              <c:strCache>
                <c:ptCount val="6"/>
                <c:pt idx="0">
                  <c:v>Podatek dochodowy od osób prawnych</c:v>
                </c:pt>
                <c:pt idx="1">
                  <c:v>Podatek dochodowy od osób fizycznych</c:v>
                </c:pt>
                <c:pt idx="2">
                  <c:v>Podatek od towarów i usług</c:v>
                </c:pt>
                <c:pt idx="3">
                  <c:v>Podatek akcyzowy</c:v>
                </c:pt>
                <c:pt idx="4">
                  <c:v>Podatek od gier</c:v>
                </c:pt>
                <c:pt idx="5">
                  <c:v>Cła</c:v>
                </c:pt>
              </c:strCache>
            </c:strRef>
          </c:cat>
          <c:val>
            <c:numRef>
              <c:f>0</c:f>
              <c:numCache>
                <c:formatCode>General</c:formatCode>
                <c:ptCount val="6"/>
                <c:pt idx="0">
                  <c:v>17673301</c:v>
                </c:pt>
                <c:pt idx="1">
                  <c:v>40723115</c:v>
                </c:pt>
                <c:pt idx="2">
                  <c:v>62441522</c:v>
                </c:pt>
                <c:pt idx="3">
                  <c:v>31098183</c:v>
                </c:pt>
                <c:pt idx="4">
                  <c:v>716895</c:v>
                </c:pt>
                <c:pt idx="5">
                  <c:v>1541720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A507-4A2F-86BA-F139B8C705AB}"/>
            </c:ext>
          </c:extLst>
        </c:ser>
        <c:ser>
          <c:idx val="1"/>
          <c:order val="1"/>
          <c:tx>
            <c:strRef>
              <c:f>label 1</c:f>
              <c:strCache>
                <c:ptCount val="1"/>
                <c:pt idx="0">
                  <c:v>Budżet </c:v>
                </c:pt>
              </c:strCache>
            </c:strRef>
          </c:tx>
          <c:spPr>
            <a:solidFill>
              <a:srgbClr val="C9CACC"/>
            </a:solidFill>
            <a:ln>
              <a:noFill/>
            </a:ln>
          </c:spPr>
          <c:dPt>
            <c:idx val="0"/>
            <c:bubble3D val="0"/>
            <c:spPr>
              <a:solidFill>
                <a:srgbClr val="C0504D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E-A507-4A2F-86BA-F139B8C705AB}"/>
              </c:ext>
            </c:extLst>
          </c:dPt>
          <c:dPt>
            <c:idx val="1"/>
            <c:bubble3D val="0"/>
            <c:spPr>
              <a:solidFill>
                <a:srgbClr val="C0504D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10-A507-4A2F-86BA-F139B8C705AB}"/>
              </c:ext>
            </c:extLst>
          </c:dPt>
          <c:dPt>
            <c:idx val="2"/>
            <c:bubble3D val="0"/>
            <c:spPr>
              <a:solidFill>
                <a:srgbClr val="C0504D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12-A507-4A2F-86BA-F139B8C705AB}"/>
              </c:ext>
            </c:extLst>
          </c:dPt>
          <c:dPt>
            <c:idx val="3"/>
            <c:bubble3D val="0"/>
            <c:spPr>
              <a:solidFill>
                <a:srgbClr val="C0504D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14-A507-4A2F-86BA-F139B8C705AB}"/>
              </c:ext>
            </c:extLst>
          </c:dPt>
          <c:dPt>
            <c:idx val="4"/>
            <c:bubble3D val="0"/>
            <c:spPr>
              <a:solidFill>
                <a:srgbClr val="C0504D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16-A507-4A2F-86BA-F139B8C705AB}"/>
              </c:ext>
            </c:extLst>
          </c:dPt>
          <c:dPt>
            <c:idx val="5"/>
            <c:bubble3D val="0"/>
            <c:spPr>
              <a:solidFill>
                <a:srgbClr val="C0504D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18-A507-4A2F-86BA-F139B8C705AB}"/>
              </c:ext>
            </c:extLst>
          </c:dPt>
          <c:dLbls>
            <c:spPr>
              <a:noFill/>
              <a:ln>
                <a:noFill/>
              </a:ln>
              <a:effectLst/>
            </c:spPr>
            <c:dLblPos val="bestFit"/>
            <c:showLegendKey val="0"/>
            <c:showVal val="0"/>
            <c:showCatName val="0"/>
            <c:showSerName val="0"/>
            <c:showPercent val="1"/>
            <c:showBubbleSize val="1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categories</c:f>
              <c:strCache>
                <c:ptCount val="6"/>
                <c:pt idx="0">
                  <c:v>Podatek dochodowy od osób prawnych</c:v>
                </c:pt>
                <c:pt idx="1">
                  <c:v>Podatek dochodowy od osób fizycznych</c:v>
                </c:pt>
                <c:pt idx="2">
                  <c:v>Podatek od towarów i usług</c:v>
                </c:pt>
                <c:pt idx="3">
                  <c:v>Podatek akcyzowy</c:v>
                </c:pt>
                <c:pt idx="4">
                  <c:v>Podatek od gier</c:v>
                </c:pt>
                <c:pt idx="5">
                  <c:v>Cła</c:v>
                </c:pt>
              </c:strCache>
            </c:strRef>
          </c:cat>
          <c:val>
            <c:numRef>
              <c:f>1</c:f>
              <c:numCache>
                <c:formatCode>General</c:formatCode>
                <c:ptCount val="6"/>
                <c:pt idx="0">
                  <c:v>11.3584956134768</c:v>
                </c:pt>
                <c:pt idx="1">
                  <c:v>26.1724350812908</c:v>
                </c:pt>
                <c:pt idx="2">
                  <c:v>40.130689435766101</c:v>
                </c:pt>
                <c:pt idx="3">
                  <c:v>19.9865647731908</c:v>
                </c:pt>
                <c:pt idx="4">
                  <c:v>0.46074294286186002</c:v>
                </c:pt>
                <c:pt idx="5">
                  <c:v>0.99085167265636698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9-A507-4A2F-86BA-F139B8C705A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  <c:spPr>
        <a:solidFill>
          <a:srgbClr val="D9D9D9"/>
        </a:solidFill>
        <a:ln>
          <a:noFill/>
        </a:ln>
      </c:spPr>
    </c:plotArea>
    <c:legend>
      <c:legendPos val="r"/>
      <c:layout>
        <c:manualLayout>
          <c:xMode val="edge"/>
          <c:yMode val="edge"/>
          <c:x val="0.63936744933892997"/>
          <c:y val="0.15208451055535099"/>
        </c:manualLayout>
      </c:layout>
      <c:overlay val="0"/>
      <c:spPr>
        <a:noFill/>
        <a:ln>
          <a:noFill/>
        </a:ln>
      </c:spPr>
    </c:legend>
    <c:plotVisOnly val="1"/>
    <c:dispBlanksAs val="gap"/>
    <c:showDLblsOverMax val="1"/>
  </c:chart>
  <c:spPr>
    <a:noFill/>
    <a:ln>
      <a:noFill/>
    </a:ln>
  </c:spPr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pl-PL"/>
  <c:roundedCorners val="0"/>
  <c:style val="2"/>
  <c:chart>
    <c:title>
      <c:tx>
        <c:rich>
          <a:bodyPr rot="0"/>
          <a:lstStyle/>
          <a:p>
            <a:pPr>
              <a:defRPr sz="1100" b="0" strike="noStrike" spc="-1">
                <a:solidFill>
                  <a:srgbClr val="595959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defRPr>
            </a:pPr>
            <a:r>
              <a:rPr sz="1100" b="0" strike="noStrike" spc="-1">
                <a:solidFill>
                  <a:srgbClr val="595959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średnia za lata 2011-2014</a:t>
            </a:r>
          </a:p>
        </c:rich>
      </c:tx>
      <c:layout>
        <c:manualLayout>
          <c:xMode val="edge"/>
          <c:yMode val="edge"/>
          <c:x val="0.24655713940565399"/>
          <c:y val="5.6821026282853598E-2"/>
        </c:manualLayout>
      </c:layout>
      <c:overlay val="0"/>
    </c:title>
    <c:autoTitleDeleted val="0"/>
    <c:plotArea>
      <c:layout/>
      <c:pieChart>
        <c:varyColors val="1"/>
        <c:ser>
          <c:idx val="0"/>
          <c:order val="0"/>
          <c:tx>
            <c:strRef>
              <c:f>label 0</c:f>
              <c:strCache>
                <c:ptCount val="1"/>
                <c:pt idx="0">
                  <c:v>średnia za lata 2011-2014</c:v>
                </c:pt>
              </c:strCache>
            </c:strRef>
          </c:tx>
          <c:spPr>
            <a:solidFill>
              <a:srgbClr val="E31837"/>
            </a:solidFill>
            <a:ln>
              <a:noFill/>
            </a:ln>
          </c:spPr>
          <c:dPt>
            <c:idx val="0"/>
            <c:bubble3D val="0"/>
            <c:spPr>
              <a:solidFill>
                <a:srgbClr val="E31837"/>
              </a:solidFill>
              <a:ln w="19080">
                <a:solidFill>
                  <a:srgbClr val="FFFFFF"/>
                </a:solidFill>
                <a:round/>
              </a:ln>
            </c:spPr>
            <c:extLst>
              <c:ext xmlns:c16="http://schemas.microsoft.com/office/drawing/2014/chart" uri="{C3380CC4-5D6E-409C-BE32-E72D297353CC}">
                <c16:uniqueId val="{00000001-001B-45F8-BC17-ED695B20878C}"/>
              </c:ext>
            </c:extLst>
          </c:dPt>
          <c:dPt>
            <c:idx val="1"/>
            <c:bubble3D val="0"/>
            <c:spPr>
              <a:solidFill>
                <a:srgbClr val="C9CACC"/>
              </a:solidFill>
              <a:ln w="19080">
                <a:solidFill>
                  <a:srgbClr val="FFFFFF"/>
                </a:solidFill>
                <a:round/>
              </a:ln>
            </c:spPr>
            <c:extLst>
              <c:ext xmlns:c16="http://schemas.microsoft.com/office/drawing/2014/chart" uri="{C3380CC4-5D6E-409C-BE32-E72D297353CC}">
                <c16:uniqueId val="{00000003-001B-45F8-BC17-ED695B20878C}"/>
              </c:ext>
            </c:extLst>
          </c:dPt>
          <c:dLbls>
            <c:dLbl>
              <c:idx val="0"/>
              <c:dLblPos val="bestFit"/>
              <c:showLegendKey val="1"/>
              <c:showVal val="1"/>
              <c:showCatName val="1"/>
              <c:showSerName val="0"/>
              <c:showPercent val="1"/>
              <c:showBubbleSiz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001B-45F8-BC17-ED695B20878C}"/>
                </c:ext>
              </c:extLst>
            </c:dLbl>
            <c:spPr>
              <a:noFill/>
              <a:ln>
                <a:noFill/>
              </a:ln>
              <a:effectLst/>
            </c:spPr>
            <c:dLblPos val="bestFit"/>
            <c:showLegendKey val="0"/>
            <c:showVal val="1"/>
            <c:showCatName val="0"/>
            <c:showSerName val="0"/>
            <c:showPercent val="0"/>
            <c:showBubbleSize val="1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categories</c:f>
              <c:strCache>
                <c:ptCount val="2"/>
                <c:pt idx="0">
                  <c:v>1. kwartał</c:v>
                </c:pt>
                <c:pt idx="1">
                  <c:v>2. kwartał</c:v>
                </c:pt>
              </c:strCache>
            </c:strRef>
          </c:cat>
          <c:val>
            <c:numRef>
              <c:f>0</c:f>
              <c:numCache>
                <c:formatCode>General</c:formatCode>
                <c:ptCount val="2"/>
                <c:pt idx="0">
                  <c:v>87</c:v>
                </c:pt>
                <c:pt idx="1">
                  <c:v>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001B-45F8-BC17-ED695B20878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45"/>
      </c:pieChart>
      <c:spPr>
        <a:noFill/>
        <a:ln>
          <a:noFill/>
        </a:ln>
      </c:spPr>
    </c:plotArea>
    <c:plotVisOnly val="1"/>
    <c:dispBlanksAs val="gap"/>
    <c:showDLblsOverMax val="1"/>
  </c:chart>
  <c:spPr>
    <a:noFill/>
    <a:ln>
      <a:noFill/>
    </a:ln>
  </c:spPr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pl-PL"/>
  <c:roundedCorners val="0"/>
  <c:style val="2"/>
  <c:chart>
    <c:title>
      <c:tx>
        <c:rich>
          <a:bodyPr rot="0"/>
          <a:lstStyle/>
          <a:p>
            <a:pPr>
              <a:defRPr sz="1100" b="0" strike="noStrike" spc="-1">
                <a:solidFill>
                  <a:srgbClr val="595959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defRPr>
            </a:pPr>
            <a:r>
              <a:rPr sz="1100" b="0" strike="noStrike" spc="-1">
                <a:solidFill>
                  <a:srgbClr val="595959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średnia za lata 2011-2015</a:t>
            </a:r>
          </a:p>
        </c:rich>
      </c:tx>
      <c:layout>
        <c:manualLayout>
          <c:xMode val="edge"/>
          <c:yMode val="edge"/>
          <c:x val="0.24655713940565399"/>
          <c:y val="5.6821026282853598E-2"/>
        </c:manualLayout>
      </c:layout>
      <c:overlay val="0"/>
    </c:title>
    <c:autoTitleDeleted val="0"/>
    <c:plotArea>
      <c:layout/>
      <c:pieChart>
        <c:varyColors val="1"/>
        <c:ser>
          <c:idx val="0"/>
          <c:order val="0"/>
          <c:tx>
            <c:strRef>
              <c:f>label 0</c:f>
              <c:strCache>
                <c:ptCount val="1"/>
                <c:pt idx="0">
                  <c:v>średnia za lata 2011-2014</c:v>
                </c:pt>
              </c:strCache>
            </c:strRef>
          </c:tx>
          <c:spPr>
            <a:solidFill>
              <a:srgbClr val="E31837"/>
            </a:solidFill>
            <a:ln>
              <a:noFill/>
            </a:ln>
          </c:spPr>
          <c:dPt>
            <c:idx val="0"/>
            <c:bubble3D val="0"/>
            <c:spPr>
              <a:solidFill>
                <a:srgbClr val="E31837"/>
              </a:solidFill>
              <a:ln w="19080">
                <a:solidFill>
                  <a:srgbClr val="FFFFFF"/>
                </a:solidFill>
                <a:round/>
              </a:ln>
            </c:spPr>
            <c:extLst>
              <c:ext xmlns:c16="http://schemas.microsoft.com/office/drawing/2014/chart" uri="{C3380CC4-5D6E-409C-BE32-E72D297353CC}">
                <c16:uniqueId val="{00000001-842B-437D-BE1A-0ABC4DE0AA68}"/>
              </c:ext>
            </c:extLst>
          </c:dPt>
          <c:dPt>
            <c:idx val="1"/>
            <c:bubble3D val="0"/>
            <c:spPr>
              <a:solidFill>
                <a:srgbClr val="C9CACC"/>
              </a:solidFill>
              <a:ln w="19080">
                <a:solidFill>
                  <a:srgbClr val="FFFFFF"/>
                </a:solidFill>
                <a:round/>
              </a:ln>
            </c:spPr>
            <c:extLst>
              <c:ext xmlns:c16="http://schemas.microsoft.com/office/drawing/2014/chart" uri="{C3380CC4-5D6E-409C-BE32-E72D297353CC}">
                <c16:uniqueId val="{00000003-842B-437D-BE1A-0ABC4DE0AA68}"/>
              </c:ext>
            </c:extLst>
          </c:dPt>
          <c:dLbls>
            <c:dLbl>
              <c:idx val="0"/>
              <c:dLblPos val="bestFit"/>
              <c:showLegendKey val="1"/>
              <c:showVal val="1"/>
              <c:showCatName val="1"/>
              <c:showSerName val="0"/>
              <c:showPercent val="1"/>
              <c:showBubbleSiz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42B-437D-BE1A-0ABC4DE0AA68}"/>
                </c:ext>
              </c:extLst>
            </c:dLbl>
            <c:spPr>
              <a:noFill/>
              <a:ln>
                <a:noFill/>
              </a:ln>
              <a:effectLst/>
            </c:spPr>
            <c:dLblPos val="bestFit"/>
            <c:showLegendKey val="0"/>
            <c:showVal val="1"/>
            <c:showCatName val="0"/>
            <c:showSerName val="0"/>
            <c:showPercent val="0"/>
            <c:showBubbleSize val="1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categories</c:f>
              <c:strCache>
                <c:ptCount val="2"/>
                <c:pt idx="0">
                  <c:v>1. kwartał</c:v>
                </c:pt>
                <c:pt idx="1">
                  <c:v>2. kwartał</c:v>
                </c:pt>
              </c:strCache>
            </c:strRef>
          </c:cat>
          <c:val>
            <c:numRef>
              <c:f>0</c:f>
              <c:numCache>
                <c:formatCode>General</c:formatCode>
                <c:ptCount val="2"/>
                <c:pt idx="0">
                  <c:v>76</c:v>
                </c:pt>
                <c:pt idx="1">
                  <c:v>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842B-437D-BE1A-0ABC4DE0AA6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87"/>
      </c:pieChart>
      <c:spPr>
        <a:noFill/>
        <a:ln>
          <a:noFill/>
        </a:ln>
      </c:spPr>
    </c:plotArea>
    <c:plotVisOnly val="1"/>
    <c:dispBlanksAs val="gap"/>
    <c:showDLblsOverMax val="1"/>
  </c:chart>
  <c:spPr>
    <a:noFill/>
    <a:ln>
      <a:noFill/>
    </a:ln>
  </c:spPr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pl-PL"/>
  <c:roundedCorners val="0"/>
  <c:style val="2"/>
  <c:chart>
    <c:title>
      <c:tx>
        <c:rich>
          <a:bodyPr rot="0"/>
          <a:lstStyle/>
          <a:p>
            <a:pPr>
              <a:defRPr sz="1100" b="0" strike="noStrike" spc="-1">
                <a:solidFill>
                  <a:srgbClr val="595959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defRPr>
            </a:pPr>
            <a:r>
              <a:rPr sz="1100" b="0" strike="noStrike" spc="-1">
                <a:solidFill>
                  <a:srgbClr val="595959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średnia za lata 2011-2015</a:t>
            </a:r>
          </a:p>
        </c:rich>
      </c:tx>
      <c:layout>
        <c:manualLayout>
          <c:xMode val="edge"/>
          <c:yMode val="edge"/>
          <c:x val="0.24655713940565399"/>
          <c:y val="5.6821026282853598E-2"/>
        </c:manualLayout>
      </c:layout>
      <c:overlay val="0"/>
    </c:title>
    <c:autoTitleDeleted val="0"/>
    <c:plotArea>
      <c:layout/>
      <c:pieChart>
        <c:varyColors val="1"/>
        <c:ser>
          <c:idx val="0"/>
          <c:order val="0"/>
          <c:tx>
            <c:strRef>
              <c:f>label 0</c:f>
              <c:strCache>
                <c:ptCount val="1"/>
                <c:pt idx="0">
                  <c:v>średnia za lata 2011-2014</c:v>
                </c:pt>
              </c:strCache>
            </c:strRef>
          </c:tx>
          <c:spPr>
            <a:solidFill>
              <a:srgbClr val="E31837"/>
            </a:solidFill>
            <a:ln>
              <a:noFill/>
            </a:ln>
          </c:spPr>
          <c:dPt>
            <c:idx val="0"/>
            <c:bubble3D val="0"/>
            <c:spPr>
              <a:solidFill>
                <a:srgbClr val="E31837"/>
              </a:solidFill>
              <a:ln w="19080">
                <a:solidFill>
                  <a:srgbClr val="FFFFFF"/>
                </a:solidFill>
                <a:round/>
              </a:ln>
            </c:spPr>
            <c:extLst>
              <c:ext xmlns:c16="http://schemas.microsoft.com/office/drawing/2014/chart" uri="{C3380CC4-5D6E-409C-BE32-E72D297353CC}">
                <c16:uniqueId val="{00000001-6986-49FA-871B-65C8CA2900F4}"/>
              </c:ext>
            </c:extLst>
          </c:dPt>
          <c:dPt>
            <c:idx val="1"/>
            <c:bubble3D val="0"/>
            <c:spPr>
              <a:solidFill>
                <a:srgbClr val="C9CACC"/>
              </a:solidFill>
              <a:ln w="19080">
                <a:solidFill>
                  <a:srgbClr val="FFFFFF"/>
                </a:solidFill>
                <a:round/>
              </a:ln>
            </c:spPr>
            <c:extLst>
              <c:ext xmlns:c16="http://schemas.microsoft.com/office/drawing/2014/chart" uri="{C3380CC4-5D6E-409C-BE32-E72D297353CC}">
                <c16:uniqueId val="{00000003-6986-49FA-871B-65C8CA2900F4}"/>
              </c:ext>
            </c:extLst>
          </c:dPt>
          <c:dLbls>
            <c:dLbl>
              <c:idx val="0"/>
              <c:dLblPos val="bestFit"/>
              <c:showLegendKey val="1"/>
              <c:showVal val="1"/>
              <c:showCatName val="1"/>
              <c:showSerName val="0"/>
              <c:showPercent val="1"/>
              <c:showBubbleSiz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6986-49FA-871B-65C8CA2900F4}"/>
                </c:ext>
              </c:extLst>
            </c:dLbl>
            <c:spPr>
              <a:noFill/>
              <a:ln>
                <a:noFill/>
              </a:ln>
              <a:effectLst/>
            </c:spPr>
            <c:dLblPos val="bestFit"/>
            <c:showLegendKey val="0"/>
            <c:showVal val="1"/>
            <c:showCatName val="0"/>
            <c:showSerName val="0"/>
            <c:showPercent val="0"/>
            <c:showBubbleSize val="1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categories</c:f>
              <c:strCache>
                <c:ptCount val="2"/>
                <c:pt idx="0">
                  <c:v>1. kwartał</c:v>
                </c:pt>
                <c:pt idx="1">
                  <c:v>2. kwartał</c:v>
                </c:pt>
              </c:strCache>
            </c:strRef>
          </c:cat>
          <c:val>
            <c:numRef>
              <c:f>0</c:f>
              <c:numCache>
                <c:formatCode>General</c:formatCode>
                <c:ptCount val="2"/>
                <c:pt idx="0">
                  <c:v>80.099999999999994</c:v>
                </c:pt>
                <c:pt idx="1">
                  <c:v>19.899999999999999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6986-49FA-871B-65C8CA2900F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73"/>
      </c:pieChart>
      <c:spPr>
        <a:noFill/>
        <a:ln>
          <a:noFill/>
        </a:ln>
      </c:spPr>
    </c:plotArea>
    <c:plotVisOnly val="1"/>
    <c:dispBlanksAs val="gap"/>
    <c:showDLblsOverMax val="1"/>
  </c:chart>
  <c:spPr>
    <a:noFill/>
    <a:ln>
      <a:noFill/>
    </a:ln>
  </c:spPr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pl-PL"/>
  <c:roundedCorners val="0"/>
  <c:style val="2"/>
  <c:chart>
    <c:title>
      <c:tx>
        <c:rich>
          <a:bodyPr rot="0"/>
          <a:lstStyle/>
          <a:p>
            <a:pPr>
              <a:defRPr sz="1100" b="0" strike="noStrike" spc="-1">
                <a:solidFill>
                  <a:srgbClr val="595959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defRPr>
            </a:pPr>
            <a:r>
              <a:rPr sz="1100" b="0" strike="noStrike" spc="-1">
                <a:solidFill>
                  <a:srgbClr val="595959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średnia za lata 2011-2014</a:t>
            </a:r>
          </a:p>
        </c:rich>
      </c:tx>
      <c:layout>
        <c:manualLayout>
          <c:xMode val="edge"/>
          <c:yMode val="edge"/>
          <c:x val="0.24655713940565399"/>
          <c:y val="5.6821026282853598E-2"/>
        </c:manualLayout>
      </c:layout>
      <c:overlay val="0"/>
    </c:title>
    <c:autoTitleDeleted val="0"/>
    <c:plotArea>
      <c:layout/>
      <c:pieChart>
        <c:varyColors val="1"/>
        <c:ser>
          <c:idx val="0"/>
          <c:order val="0"/>
          <c:tx>
            <c:strRef>
              <c:f>label 0</c:f>
              <c:strCache>
                <c:ptCount val="1"/>
                <c:pt idx="0">
                  <c:v>średnia za lata 2011-2014</c:v>
                </c:pt>
              </c:strCache>
            </c:strRef>
          </c:tx>
          <c:spPr>
            <a:solidFill>
              <a:srgbClr val="E31837"/>
            </a:solidFill>
            <a:ln>
              <a:noFill/>
            </a:ln>
          </c:spPr>
          <c:dPt>
            <c:idx val="0"/>
            <c:bubble3D val="0"/>
            <c:spPr>
              <a:solidFill>
                <a:srgbClr val="E31837"/>
              </a:solidFill>
              <a:ln w="19080">
                <a:solidFill>
                  <a:srgbClr val="FFFFFF"/>
                </a:solidFill>
                <a:round/>
              </a:ln>
            </c:spPr>
            <c:extLst>
              <c:ext xmlns:c16="http://schemas.microsoft.com/office/drawing/2014/chart" uri="{C3380CC4-5D6E-409C-BE32-E72D297353CC}">
                <c16:uniqueId val="{00000001-0F2B-4035-873D-1DB1FBDB044C}"/>
              </c:ext>
            </c:extLst>
          </c:dPt>
          <c:dPt>
            <c:idx val="1"/>
            <c:bubble3D val="0"/>
            <c:spPr>
              <a:solidFill>
                <a:srgbClr val="C9CACC"/>
              </a:solidFill>
              <a:ln w="19080">
                <a:solidFill>
                  <a:srgbClr val="FFFFFF"/>
                </a:solidFill>
                <a:round/>
              </a:ln>
            </c:spPr>
            <c:extLst>
              <c:ext xmlns:c16="http://schemas.microsoft.com/office/drawing/2014/chart" uri="{C3380CC4-5D6E-409C-BE32-E72D297353CC}">
                <c16:uniqueId val="{00000003-0F2B-4035-873D-1DB1FBDB044C}"/>
              </c:ext>
            </c:extLst>
          </c:dPt>
          <c:dLbls>
            <c:dLbl>
              <c:idx val="0"/>
              <c:dLblPos val="bestFit"/>
              <c:showLegendKey val="1"/>
              <c:showVal val="1"/>
              <c:showCatName val="1"/>
              <c:showSerName val="0"/>
              <c:showPercent val="1"/>
              <c:showBubbleSiz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0F2B-4035-873D-1DB1FBDB044C}"/>
                </c:ext>
              </c:extLst>
            </c:dLbl>
            <c:spPr>
              <a:noFill/>
              <a:ln>
                <a:noFill/>
              </a:ln>
              <a:effectLst/>
            </c:spPr>
            <c:dLblPos val="bestFit"/>
            <c:showLegendKey val="0"/>
            <c:showVal val="1"/>
            <c:showCatName val="0"/>
            <c:showSerName val="0"/>
            <c:showPercent val="0"/>
            <c:showBubbleSize val="1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categories</c:f>
              <c:strCache>
                <c:ptCount val="2"/>
                <c:pt idx="0">
                  <c:v>1. kwartał</c:v>
                </c:pt>
                <c:pt idx="1">
                  <c:v>2. kwartał</c:v>
                </c:pt>
              </c:strCache>
            </c:strRef>
          </c:cat>
          <c:val>
            <c:numRef>
              <c:f>0</c:f>
              <c:numCache>
                <c:formatCode>General</c:formatCode>
                <c:ptCount val="2"/>
                <c:pt idx="0">
                  <c:v>87.1</c:v>
                </c:pt>
                <c:pt idx="1">
                  <c:v>12.9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0F2B-4035-873D-1DB1FBDB044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45"/>
      </c:pieChart>
      <c:spPr>
        <a:noFill/>
        <a:ln>
          <a:noFill/>
        </a:ln>
      </c:spPr>
    </c:plotArea>
    <c:plotVisOnly val="1"/>
    <c:dispBlanksAs val="gap"/>
    <c:showDLblsOverMax val="1"/>
  </c:chart>
  <c:spPr>
    <a:noFill/>
    <a:ln>
      <a:noFill/>
    </a:ln>
  </c:spPr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pl-PL"/>
  <c:roundedCorners val="0"/>
  <c:style val="2"/>
  <c:chart>
    <c:autoTitleDeleted val="1"/>
    <c:plotArea>
      <c:layout/>
      <c:pieChart>
        <c:varyColors val="1"/>
        <c:ser>
          <c:idx val="0"/>
          <c:order val="0"/>
          <c:tx>
            <c:strRef>
              <c:f>label 0</c:f>
              <c:strCache>
                <c:ptCount val="1"/>
                <c:pt idx="0">
                  <c:v>średnia za lata 2011-2014</c:v>
                </c:pt>
              </c:strCache>
            </c:strRef>
          </c:tx>
          <c:spPr>
            <a:solidFill>
              <a:srgbClr val="E31837"/>
            </a:solidFill>
            <a:ln>
              <a:noFill/>
            </a:ln>
          </c:spPr>
          <c:dPt>
            <c:idx val="0"/>
            <c:bubble3D val="0"/>
            <c:spPr>
              <a:solidFill>
                <a:srgbClr val="E31837"/>
              </a:solidFill>
              <a:ln w="19080">
                <a:solidFill>
                  <a:srgbClr val="FFFFFF"/>
                </a:solidFill>
                <a:round/>
              </a:ln>
            </c:spPr>
            <c:extLst>
              <c:ext xmlns:c16="http://schemas.microsoft.com/office/drawing/2014/chart" uri="{C3380CC4-5D6E-409C-BE32-E72D297353CC}">
                <c16:uniqueId val="{00000001-C2D2-4B9E-8D60-AA21B9292649}"/>
              </c:ext>
            </c:extLst>
          </c:dPt>
          <c:dPt>
            <c:idx val="1"/>
            <c:bubble3D val="0"/>
            <c:spPr>
              <a:solidFill>
                <a:srgbClr val="C9CACC"/>
              </a:solidFill>
              <a:ln w="19080">
                <a:solidFill>
                  <a:srgbClr val="FFFFFF"/>
                </a:solidFill>
                <a:round/>
              </a:ln>
            </c:spPr>
            <c:extLst>
              <c:ext xmlns:c16="http://schemas.microsoft.com/office/drawing/2014/chart" uri="{C3380CC4-5D6E-409C-BE32-E72D297353CC}">
                <c16:uniqueId val="{00000003-C2D2-4B9E-8D60-AA21B9292649}"/>
              </c:ext>
            </c:extLst>
          </c:dPt>
          <c:dLbls>
            <c:dLbl>
              <c:idx val="0"/>
              <c:dLblPos val="bestFit"/>
              <c:showLegendKey val="1"/>
              <c:showVal val="1"/>
              <c:showCatName val="1"/>
              <c:showSerName val="0"/>
              <c:showPercent val="1"/>
              <c:showBubbleSiz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C2D2-4B9E-8D60-AA21B9292649}"/>
                </c:ext>
              </c:extLst>
            </c:dLbl>
            <c:spPr>
              <a:noFill/>
              <a:ln>
                <a:noFill/>
              </a:ln>
              <a:effectLst/>
            </c:spPr>
            <c:dLblPos val="bestFit"/>
            <c:showLegendKey val="0"/>
            <c:showVal val="1"/>
            <c:showCatName val="0"/>
            <c:showSerName val="0"/>
            <c:showPercent val="0"/>
            <c:showBubbleSize val="1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categories</c:f>
              <c:strCache>
                <c:ptCount val="2"/>
                <c:pt idx="0">
                  <c:v>1. kwartał</c:v>
                </c:pt>
                <c:pt idx="1">
                  <c:v>2. kwartał</c:v>
                </c:pt>
              </c:strCache>
            </c:strRef>
          </c:cat>
          <c:val>
            <c:numRef>
              <c:f>0</c:f>
              <c:numCache>
                <c:formatCode>General</c:formatCode>
                <c:ptCount val="2"/>
                <c:pt idx="0">
                  <c:v>86.7</c:v>
                </c:pt>
                <c:pt idx="1">
                  <c:v>13.3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2D2-4B9E-8D60-AA21B929264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45"/>
      </c:pieChart>
      <c:spPr>
        <a:noFill/>
        <a:ln>
          <a:noFill/>
        </a:ln>
      </c:spPr>
    </c:plotArea>
    <c:plotVisOnly val="1"/>
    <c:dispBlanksAs val="gap"/>
    <c:showDLblsOverMax val="1"/>
  </c:chart>
  <c:spPr>
    <a:noFill/>
    <a:ln>
      <a:noFill/>
    </a:ln>
  </c:spPr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pl-PL"/>
  <c:roundedCorners val="0"/>
  <c:style val="2"/>
  <c:chart>
    <c:autoTitleDeleted val="1"/>
    <c:plotArea>
      <c:layout/>
      <c:pieChart>
        <c:varyColors val="1"/>
        <c:ser>
          <c:idx val="0"/>
          <c:order val="0"/>
          <c:tx>
            <c:strRef>
              <c:f>label 0</c:f>
              <c:strCache>
                <c:ptCount val="1"/>
                <c:pt idx="0">
                  <c:v>średnia za lata 2011-2014</c:v>
                </c:pt>
              </c:strCache>
            </c:strRef>
          </c:tx>
          <c:spPr>
            <a:solidFill>
              <a:srgbClr val="E31837"/>
            </a:solidFill>
            <a:ln>
              <a:noFill/>
            </a:ln>
          </c:spPr>
          <c:dPt>
            <c:idx val="0"/>
            <c:bubble3D val="0"/>
            <c:spPr>
              <a:solidFill>
                <a:srgbClr val="E31837"/>
              </a:solidFill>
              <a:ln w="19080">
                <a:solidFill>
                  <a:srgbClr val="FFFFFF"/>
                </a:solidFill>
                <a:round/>
              </a:ln>
            </c:spPr>
            <c:extLst>
              <c:ext xmlns:c16="http://schemas.microsoft.com/office/drawing/2014/chart" uri="{C3380CC4-5D6E-409C-BE32-E72D297353CC}">
                <c16:uniqueId val="{00000001-C08C-482A-A44C-6506F7D00D60}"/>
              </c:ext>
            </c:extLst>
          </c:dPt>
          <c:dPt>
            <c:idx val="1"/>
            <c:bubble3D val="0"/>
            <c:spPr>
              <a:solidFill>
                <a:srgbClr val="C9CACC"/>
              </a:solidFill>
              <a:ln w="19080">
                <a:solidFill>
                  <a:srgbClr val="FFFFFF"/>
                </a:solidFill>
                <a:round/>
              </a:ln>
            </c:spPr>
            <c:extLst>
              <c:ext xmlns:c16="http://schemas.microsoft.com/office/drawing/2014/chart" uri="{C3380CC4-5D6E-409C-BE32-E72D297353CC}">
                <c16:uniqueId val="{00000003-C08C-482A-A44C-6506F7D00D60}"/>
              </c:ext>
            </c:extLst>
          </c:dPt>
          <c:dLbls>
            <c:dLbl>
              <c:idx val="0"/>
              <c:dLblPos val="bestFit"/>
              <c:showLegendKey val="1"/>
              <c:showVal val="1"/>
              <c:showCatName val="1"/>
              <c:showSerName val="0"/>
              <c:showPercent val="1"/>
              <c:showBubbleSiz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C08C-482A-A44C-6506F7D00D60}"/>
                </c:ext>
              </c:extLst>
            </c:dLbl>
            <c:spPr>
              <a:noFill/>
              <a:ln>
                <a:noFill/>
              </a:ln>
              <a:effectLst/>
            </c:spPr>
            <c:dLblPos val="bestFit"/>
            <c:showLegendKey val="0"/>
            <c:showVal val="1"/>
            <c:showCatName val="0"/>
            <c:showSerName val="0"/>
            <c:showPercent val="0"/>
            <c:showBubbleSize val="1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categories</c:f>
              <c:strCache>
                <c:ptCount val="2"/>
                <c:pt idx="0">
                  <c:v>1. kwartał</c:v>
                </c:pt>
                <c:pt idx="1">
                  <c:v>2. kwartał</c:v>
                </c:pt>
              </c:strCache>
            </c:strRef>
          </c:cat>
          <c:val>
            <c:numRef>
              <c:f>0</c:f>
              <c:numCache>
                <c:formatCode>General</c:formatCode>
                <c:ptCount val="2"/>
                <c:pt idx="0">
                  <c:v>76.5</c:v>
                </c:pt>
                <c:pt idx="1">
                  <c:v>23.5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08C-482A-A44C-6506F7D00D6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87"/>
      </c:pieChart>
      <c:spPr>
        <a:noFill/>
        <a:ln>
          <a:noFill/>
        </a:ln>
      </c:spPr>
    </c:plotArea>
    <c:plotVisOnly val="1"/>
    <c:dispBlanksAs val="gap"/>
    <c:showDLblsOverMax val="1"/>
  </c:chart>
  <c:spPr>
    <a:noFill/>
    <a:ln>
      <a:noFill/>
    </a:ln>
  </c:spPr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pl-PL"/>
  <c:roundedCorners val="0"/>
  <c:style val="2"/>
  <c:chart>
    <c:autoTitleDeleted val="1"/>
    <c:plotArea>
      <c:layout/>
      <c:pieChart>
        <c:varyColors val="1"/>
        <c:ser>
          <c:idx val="0"/>
          <c:order val="0"/>
          <c:tx>
            <c:strRef>
              <c:f>label 0</c:f>
              <c:strCache>
                <c:ptCount val="1"/>
                <c:pt idx="0">
                  <c:v>średnia za lata 2011-2014</c:v>
                </c:pt>
              </c:strCache>
            </c:strRef>
          </c:tx>
          <c:spPr>
            <a:solidFill>
              <a:srgbClr val="E31837"/>
            </a:solidFill>
            <a:ln>
              <a:noFill/>
            </a:ln>
          </c:spPr>
          <c:dPt>
            <c:idx val="0"/>
            <c:bubble3D val="0"/>
            <c:spPr>
              <a:solidFill>
                <a:srgbClr val="E31837"/>
              </a:solidFill>
              <a:ln w="19080">
                <a:solidFill>
                  <a:srgbClr val="FFFFFF"/>
                </a:solidFill>
                <a:round/>
              </a:ln>
            </c:spPr>
            <c:extLst>
              <c:ext xmlns:c16="http://schemas.microsoft.com/office/drawing/2014/chart" uri="{C3380CC4-5D6E-409C-BE32-E72D297353CC}">
                <c16:uniqueId val="{00000001-D45C-45C8-9FE3-4E071FE74757}"/>
              </c:ext>
            </c:extLst>
          </c:dPt>
          <c:dPt>
            <c:idx val="1"/>
            <c:bubble3D val="0"/>
            <c:spPr>
              <a:solidFill>
                <a:srgbClr val="C9CACC"/>
              </a:solidFill>
              <a:ln w="19080">
                <a:solidFill>
                  <a:srgbClr val="FFFFFF"/>
                </a:solidFill>
                <a:round/>
              </a:ln>
            </c:spPr>
            <c:extLst>
              <c:ext xmlns:c16="http://schemas.microsoft.com/office/drawing/2014/chart" uri="{C3380CC4-5D6E-409C-BE32-E72D297353CC}">
                <c16:uniqueId val="{00000003-D45C-45C8-9FE3-4E071FE74757}"/>
              </c:ext>
            </c:extLst>
          </c:dPt>
          <c:dLbls>
            <c:dLbl>
              <c:idx val="0"/>
              <c:dLblPos val="bestFit"/>
              <c:showLegendKey val="1"/>
              <c:showVal val="1"/>
              <c:showCatName val="1"/>
              <c:showSerName val="0"/>
              <c:showPercent val="1"/>
              <c:showBubbleSiz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D45C-45C8-9FE3-4E071FE74757}"/>
                </c:ext>
              </c:extLst>
            </c:dLbl>
            <c:spPr>
              <a:noFill/>
              <a:ln>
                <a:noFill/>
              </a:ln>
              <a:effectLst/>
            </c:spPr>
            <c:dLblPos val="bestFit"/>
            <c:showLegendKey val="0"/>
            <c:showVal val="1"/>
            <c:showCatName val="0"/>
            <c:showSerName val="0"/>
            <c:showPercent val="0"/>
            <c:showBubbleSize val="1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categories</c:f>
              <c:strCache>
                <c:ptCount val="2"/>
                <c:pt idx="0">
                  <c:v>1. kwartał</c:v>
                </c:pt>
                <c:pt idx="1">
                  <c:v>2. kwartał</c:v>
                </c:pt>
              </c:strCache>
            </c:strRef>
          </c:cat>
          <c:val>
            <c:numRef>
              <c:f>0</c:f>
              <c:numCache>
                <c:formatCode>General</c:formatCode>
                <c:ptCount val="2"/>
                <c:pt idx="0">
                  <c:v>80.5</c:v>
                </c:pt>
                <c:pt idx="1">
                  <c:v>19.5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D45C-45C8-9FE3-4E071FE7475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73"/>
      </c:pieChart>
      <c:spPr>
        <a:noFill/>
        <a:ln>
          <a:noFill/>
        </a:ln>
      </c:spPr>
    </c:plotArea>
    <c:plotVisOnly val="1"/>
    <c:dispBlanksAs val="gap"/>
    <c:showDLblsOverMax val="1"/>
  </c:chart>
  <c:spPr>
    <a:noFill/>
    <a:ln>
      <a:noFill/>
    </a:ln>
  </c:spPr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pl-PL"/>
  <c:roundedCorners val="0"/>
  <c:style val="2"/>
  <c:chart>
    <c:autoTitleDeleted val="1"/>
    <c:plotArea>
      <c:layout/>
      <c:pieChart>
        <c:varyColors val="1"/>
        <c:ser>
          <c:idx val="0"/>
          <c:order val="0"/>
          <c:tx>
            <c:strRef>
              <c:f>label 0</c:f>
              <c:strCache>
                <c:ptCount val="1"/>
                <c:pt idx="0">
                  <c:v>średnia za lata 2011-2014</c:v>
                </c:pt>
              </c:strCache>
            </c:strRef>
          </c:tx>
          <c:spPr>
            <a:solidFill>
              <a:srgbClr val="E31837"/>
            </a:solidFill>
            <a:ln>
              <a:noFill/>
            </a:ln>
          </c:spPr>
          <c:dPt>
            <c:idx val="0"/>
            <c:bubble3D val="0"/>
            <c:spPr>
              <a:solidFill>
                <a:srgbClr val="E31837"/>
              </a:solidFill>
              <a:ln w="19080">
                <a:solidFill>
                  <a:srgbClr val="FFFFFF"/>
                </a:solidFill>
                <a:round/>
              </a:ln>
            </c:spPr>
            <c:extLst>
              <c:ext xmlns:c16="http://schemas.microsoft.com/office/drawing/2014/chart" uri="{C3380CC4-5D6E-409C-BE32-E72D297353CC}">
                <c16:uniqueId val="{00000001-03B6-441C-9AC6-BE8A2FC469AB}"/>
              </c:ext>
            </c:extLst>
          </c:dPt>
          <c:dPt>
            <c:idx val="1"/>
            <c:bubble3D val="0"/>
            <c:spPr>
              <a:solidFill>
                <a:srgbClr val="C9CACC"/>
              </a:solidFill>
              <a:ln w="19080">
                <a:solidFill>
                  <a:srgbClr val="FFFFFF"/>
                </a:solidFill>
                <a:round/>
              </a:ln>
            </c:spPr>
            <c:extLst>
              <c:ext xmlns:c16="http://schemas.microsoft.com/office/drawing/2014/chart" uri="{C3380CC4-5D6E-409C-BE32-E72D297353CC}">
                <c16:uniqueId val="{00000003-03B6-441C-9AC6-BE8A2FC469AB}"/>
              </c:ext>
            </c:extLst>
          </c:dPt>
          <c:dLbls>
            <c:dLbl>
              <c:idx val="0"/>
              <c:dLblPos val="bestFit"/>
              <c:showLegendKey val="1"/>
              <c:showVal val="1"/>
              <c:showCatName val="1"/>
              <c:showSerName val="0"/>
              <c:showPercent val="1"/>
              <c:showBubbleSiz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03B6-441C-9AC6-BE8A2FC469AB}"/>
                </c:ext>
              </c:extLst>
            </c:dLbl>
            <c:spPr>
              <a:noFill/>
              <a:ln>
                <a:noFill/>
              </a:ln>
              <a:effectLst/>
            </c:spPr>
            <c:dLblPos val="bestFit"/>
            <c:showLegendKey val="0"/>
            <c:showVal val="1"/>
            <c:showCatName val="0"/>
            <c:showSerName val="0"/>
            <c:showPercent val="0"/>
            <c:showBubbleSize val="1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categories</c:f>
              <c:strCache>
                <c:ptCount val="2"/>
                <c:pt idx="0">
                  <c:v>1. kwartał</c:v>
                </c:pt>
                <c:pt idx="1">
                  <c:v>2. kwartał</c:v>
                </c:pt>
              </c:strCache>
            </c:strRef>
          </c:cat>
          <c:val>
            <c:numRef>
              <c:f>0</c:f>
              <c:numCache>
                <c:formatCode>General</c:formatCode>
                <c:ptCount val="2"/>
                <c:pt idx="0">
                  <c:v>87.6</c:v>
                </c:pt>
                <c:pt idx="1">
                  <c:v>12.4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03B6-441C-9AC6-BE8A2FC469A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45"/>
      </c:pieChart>
      <c:spPr>
        <a:noFill/>
        <a:ln>
          <a:noFill/>
        </a:ln>
      </c:spPr>
    </c:plotArea>
    <c:plotVisOnly val="1"/>
    <c:dispBlanksAs val="gap"/>
    <c:showDLblsOverMax val="1"/>
  </c:chart>
  <c:spPr>
    <a:noFill/>
    <a:ln>
      <a:noFill/>
    </a:ln>
  </c:spPr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pl-PL"/>
  <c:roundedCorners val="0"/>
  <c:style val="2"/>
  <c:chart>
    <c:autoTitleDeleted val="1"/>
    <c:plotArea>
      <c:layout/>
      <c:pieChart>
        <c:varyColors val="1"/>
        <c:ser>
          <c:idx val="0"/>
          <c:order val="0"/>
          <c:tx>
            <c:strRef>
              <c:f>label 0</c:f>
              <c:strCache>
                <c:ptCount val="1"/>
                <c:pt idx="0">
                  <c:v>średnia za lata 2011-2014</c:v>
                </c:pt>
              </c:strCache>
            </c:strRef>
          </c:tx>
          <c:spPr>
            <a:solidFill>
              <a:srgbClr val="E31837"/>
            </a:solidFill>
            <a:ln>
              <a:noFill/>
            </a:ln>
          </c:spPr>
          <c:dPt>
            <c:idx val="0"/>
            <c:bubble3D val="0"/>
            <c:spPr>
              <a:solidFill>
                <a:srgbClr val="E31837"/>
              </a:solidFill>
              <a:ln w="19080">
                <a:solidFill>
                  <a:srgbClr val="FFFFFF"/>
                </a:solidFill>
                <a:round/>
              </a:ln>
            </c:spPr>
            <c:extLst>
              <c:ext xmlns:c16="http://schemas.microsoft.com/office/drawing/2014/chart" uri="{C3380CC4-5D6E-409C-BE32-E72D297353CC}">
                <c16:uniqueId val="{00000001-E65F-4EE1-B64E-EC2966914487}"/>
              </c:ext>
            </c:extLst>
          </c:dPt>
          <c:dPt>
            <c:idx val="1"/>
            <c:bubble3D val="0"/>
            <c:spPr>
              <a:solidFill>
                <a:srgbClr val="C9CACC"/>
              </a:solidFill>
              <a:ln w="19080">
                <a:solidFill>
                  <a:srgbClr val="FFFFFF"/>
                </a:solidFill>
                <a:round/>
              </a:ln>
            </c:spPr>
            <c:extLst>
              <c:ext xmlns:c16="http://schemas.microsoft.com/office/drawing/2014/chart" uri="{C3380CC4-5D6E-409C-BE32-E72D297353CC}">
                <c16:uniqueId val="{00000003-E65F-4EE1-B64E-EC2966914487}"/>
              </c:ext>
            </c:extLst>
          </c:dPt>
          <c:dLbls>
            <c:dLbl>
              <c:idx val="0"/>
              <c:dLblPos val="bestFit"/>
              <c:showLegendKey val="1"/>
              <c:showVal val="1"/>
              <c:showCatName val="1"/>
              <c:showSerName val="0"/>
              <c:showPercent val="1"/>
              <c:showBubbleSiz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E65F-4EE1-B64E-EC2966914487}"/>
                </c:ext>
              </c:extLst>
            </c:dLbl>
            <c:spPr>
              <a:noFill/>
              <a:ln>
                <a:noFill/>
              </a:ln>
              <a:effectLst/>
            </c:spPr>
            <c:dLblPos val="bestFit"/>
            <c:showLegendKey val="0"/>
            <c:showVal val="1"/>
            <c:showCatName val="0"/>
            <c:showSerName val="0"/>
            <c:showPercent val="0"/>
            <c:showBubbleSize val="1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categories</c:f>
              <c:strCache>
                <c:ptCount val="2"/>
                <c:pt idx="0">
                  <c:v>1. kwartał</c:v>
                </c:pt>
                <c:pt idx="1">
                  <c:v>2. kwartał</c:v>
                </c:pt>
              </c:strCache>
            </c:strRef>
          </c:cat>
          <c:val>
            <c:numRef>
              <c:f>0</c:f>
              <c:numCache>
                <c:formatCode>General</c:formatCode>
                <c:ptCount val="2"/>
                <c:pt idx="0">
                  <c:v>80.8</c:v>
                </c:pt>
                <c:pt idx="1">
                  <c:v>19.2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E65F-4EE1-B64E-EC296691448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71"/>
      </c:pieChart>
      <c:spPr>
        <a:noFill/>
        <a:ln>
          <a:noFill/>
        </a:ln>
      </c:spPr>
    </c:plotArea>
    <c:plotVisOnly val="1"/>
    <c:dispBlanksAs val="gap"/>
    <c:showDLblsOverMax val="1"/>
  </c:chart>
  <c:spPr>
    <a:noFill/>
    <a:ln>
      <a:noFill/>
    </a:ln>
  </c:spPr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pl-PL"/>
  <c:roundedCorners val="0"/>
  <c:style val="2"/>
  <c:chart>
    <c:autoTitleDeleted val="1"/>
    <c:plotArea>
      <c:layout/>
      <c:pieChart>
        <c:varyColors val="1"/>
        <c:ser>
          <c:idx val="0"/>
          <c:order val="0"/>
          <c:tx>
            <c:strRef>
              <c:f>label 0</c:f>
              <c:strCache>
                <c:ptCount val="1"/>
                <c:pt idx="0">
                  <c:v>średnia za lata 2011-2014</c:v>
                </c:pt>
              </c:strCache>
            </c:strRef>
          </c:tx>
          <c:spPr>
            <a:solidFill>
              <a:srgbClr val="E31837"/>
            </a:solidFill>
            <a:ln>
              <a:noFill/>
            </a:ln>
          </c:spPr>
          <c:dPt>
            <c:idx val="0"/>
            <c:bubble3D val="0"/>
            <c:spPr>
              <a:solidFill>
                <a:srgbClr val="E31837"/>
              </a:solidFill>
              <a:ln w="19080">
                <a:solidFill>
                  <a:srgbClr val="FFFFFF"/>
                </a:solidFill>
                <a:round/>
              </a:ln>
            </c:spPr>
            <c:extLst>
              <c:ext xmlns:c16="http://schemas.microsoft.com/office/drawing/2014/chart" uri="{C3380CC4-5D6E-409C-BE32-E72D297353CC}">
                <c16:uniqueId val="{00000001-4A0D-4675-ACFC-AF2D7DC48644}"/>
              </c:ext>
            </c:extLst>
          </c:dPt>
          <c:dPt>
            <c:idx val="1"/>
            <c:bubble3D val="0"/>
            <c:spPr>
              <a:solidFill>
                <a:srgbClr val="C9CACC"/>
              </a:solidFill>
              <a:ln w="19080">
                <a:solidFill>
                  <a:srgbClr val="FFFFFF"/>
                </a:solidFill>
                <a:round/>
              </a:ln>
            </c:spPr>
            <c:extLst>
              <c:ext xmlns:c16="http://schemas.microsoft.com/office/drawing/2014/chart" uri="{C3380CC4-5D6E-409C-BE32-E72D297353CC}">
                <c16:uniqueId val="{00000003-4A0D-4675-ACFC-AF2D7DC48644}"/>
              </c:ext>
            </c:extLst>
          </c:dPt>
          <c:dLbls>
            <c:dLbl>
              <c:idx val="0"/>
              <c:dLblPos val="bestFit"/>
              <c:showLegendKey val="1"/>
              <c:showVal val="1"/>
              <c:showCatName val="1"/>
              <c:showSerName val="0"/>
              <c:showPercent val="1"/>
              <c:showBubbleSiz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4A0D-4675-ACFC-AF2D7DC48644}"/>
                </c:ext>
              </c:extLst>
            </c:dLbl>
            <c:spPr>
              <a:noFill/>
              <a:ln>
                <a:noFill/>
              </a:ln>
              <a:effectLst/>
            </c:spPr>
            <c:dLblPos val="bestFit"/>
            <c:showLegendKey val="0"/>
            <c:showVal val="1"/>
            <c:showCatName val="0"/>
            <c:showSerName val="0"/>
            <c:showPercent val="0"/>
            <c:showBubbleSize val="1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categories</c:f>
              <c:strCache>
                <c:ptCount val="2"/>
                <c:pt idx="0">
                  <c:v>1. kwartał</c:v>
                </c:pt>
                <c:pt idx="1">
                  <c:v>2. kwartał</c:v>
                </c:pt>
              </c:strCache>
            </c:strRef>
          </c:cat>
          <c:val>
            <c:numRef>
              <c:f>0</c:f>
              <c:numCache>
                <c:formatCode>General</c:formatCode>
                <c:ptCount val="2"/>
                <c:pt idx="0">
                  <c:v>80.3</c:v>
                </c:pt>
                <c:pt idx="1">
                  <c:v>19.7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A0D-4675-ACFC-AF2D7DC4864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75"/>
      </c:pieChart>
      <c:spPr>
        <a:noFill/>
        <a:ln>
          <a:noFill/>
        </a:ln>
      </c:spPr>
    </c:plotArea>
    <c:plotVisOnly val="1"/>
    <c:dispBlanksAs val="gap"/>
    <c:showDLblsOverMax val="1"/>
  </c:chart>
  <c:spPr>
    <a:noFill/>
    <a:ln>
      <a:noFill/>
    </a:ln>
  </c:spPr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pl-PL"/>
  <c:roundedCorners val="0"/>
  <c:style val="2"/>
  <c:chart>
    <c:autoTitleDeleted val="1"/>
    <c:plotArea>
      <c:layout/>
      <c:pieChart>
        <c:varyColors val="1"/>
        <c:ser>
          <c:idx val="0"/>
          <c:order val="0"/>
          <c:tx>
            <c:strRef>
              <c:f>label 0</c:f>
              <c:strCache>
                <c:ptCount val="1"/>
                <c:pt idx="0">
                  <c:v>średnia za lata 2011-2014</c:v>
                </c:pt>
              </c:strCache>
            </c:strRef>
          </c:tx>
          <c:spPr>
            <a:solidFill>
              <a:srgbClr val="E31837"/>
            </a:solidFill>
            <a:ln>
              <a:noFill/>
            </a:ln>
          </c:spPr>
          <c:dPt>
            <c:idx val="0"/>
            <c:bubble3D val="0"/>
            <c:spPr>
              <a:solidFill>
                <a:srgbClr val="E31837"/>
              </a:solidFill>
              <a:ln w="19080">
                <a:solidFill>
                  <a:srgbClr val="FFFFFF"/>
                </a:solidFill>
                <a:round/>
              </a:ln>
            </c:spPr>
            <c:extLst>
              <c:ext xmlns:c16="http://schemas.microsoft.com/office/drawing/2014/chart" uri="{C3380CC4-5D6E-409C-BE32-E72D297353CC}">
                <c16:uniqueId val="{00000001-7CE4-42CD-874B-C74CDA39138E}"/>
              </c:ext>
            </c:extLst>
          </c:dPt>
          <c:dPt>
            <c:idx val="1"/>
            <c:bubble3D val="0"/>
            <c:spPr>
              <a:solidFill>
                <a:srgbClr val="C9CACC"/>
              </a:solidFill>
              <a:ln w="19080">
                <a:solidFill>
                  <a:srgbClr val="FFFFFF"/>
                </a:solidFill>
                <a:round/>
              </a:ln>
            </c:spPr>
            <c:extLst>
              <c:ext xmlns:c16="http://schemas.microsoft.com/office/drawing/2014/chart" uri="{C3380CC4-5D6E-409C-BE32-E72D297353CC}">
                <c16:uniqueId val="{00000003-7CE4-42CD-874B-C74CDA39138E}"/>
              </c:ext>
            </c:extLst>
          </c:dPt>
          <c:dLbls>
            <c:dLbl>
              <c:idx val="0"/>
              <c:dLblPos val="bestFit"/>
              <c:showLegendKey val="1"/>
              <c:showVal val="1"/>
              <c:showCatName val="1"/>
              <c:showSerName val="0"/>
              <c:showPercent val="1"/>
              <c:showBubbleSiz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7CE4-42CD-874B-C74CDA39138E}"/>
                </c:ext>
              </c:extLst>
            </c:dLbl>
            <c:spPr>
              <a:noFill/>
              <a:ln>
                <a:noFill/>
              </a:ln>
              <a:effectLst/>
            </c:spPr>
            <c:dLblPos val="bestFit"/>
            <c:showLegendKey val="0"/>
            <c:showVal val="1"/>
            <c:showCatName val="0"/>
            <c:showSerName val="0"/>
            <c:showPercent val="0"/>
            <c:showBubbleSize val="1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categories</c:f>
              <c:strCache>
                <c:ptCount val="2"/>
                <c:pt idx="0">
                  <c:v>1. kwartał</c:v>
                </c:pt>
                <c:pt idx="1">
                  <c:v>2. kwartał</c:v>
                </c:pt>
              </c:strCache>
            </c:strRef>
          </c:cat>
          <c:val>
            <c:numRef>
              <c:f>0</c:f>
              <c:numCache>
                <c:formatCode>General</c:formatCode>
                <c:ptCount val="2"/>
                <c:pt idx="0">
                  <c:v>76.7</c:v>
                </c:pt>
                <c:pt idx="1">
                  <c:v>23.3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CE4-42CD-874B-C74CDA39138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85"/>
      </c:pieChart>
      <c:spPr>
        <a:noFill/>
        <a:ln>
          <a:noFill/>
        </a:ln>
      </c:spPr>
    </c:plotArea>
    <c:plotVisOnly val="1"/>
    <c:dispBlanksAs val="gap"/>
    <c:showDLblsOverMax val="1"/>
  </c:chart>
  <c:spPr>
    <a:noFill/>
    <a:ln>
      <a:noFill/>
    </a:ln>
  </c:spPr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pl-PL"/>
  <c:roundedCorners val="0"/>
  <c:style val="2"/>
  <c:chart>
    <c:autoTitleDeleted val="1"/>
    <c:plotArea>
      <c:layout/>
      <c:pieChart>
        <c:varyColors val="1"/>
        <c:ser>
          <c:idx val="0"/>
          <c:order val="0"/>
          <c:tx>
            <c:strRef>
              <c:f>label 0</c:f>
              <c:strCache>
                <c:ptCount val="1"/>
                <c:pt idx="0">
                  <c:v>średnia za lata 2011-2014</c:v>
                </c:pt>
              </c:strCache>
            </c:strRef>
          </c:tx>
          <c:spPr>
            <a:solidFill>
              <a:srgbClr val="E31837"/>
            </a:solidFill>
            <a:ln>
              <a:noFill/>
            </a:ln>
          </c:spPr>
          <c:dPt>
            <c:idx val="0"/>
            <c:bubble3D val="0"/>
            <c:spPr>
              <a:solidFill>
                <a:srgbClr val="E31837"/>
              </a:solidFill>
              <a:ln w="19080">
                <a:solidFill>
                  <a:srgbClr val="FFFFFF"/>
                </a:solidFill>
                <a:round/>
              </a:ln>
            </c:spPr>
            <c:extLst>
              <c:ext xmlns:c16="http://schemas.microsoft.com/office/drawing/2014/chart" uri="{C3380CC4-5D6E-409C-BE32-E72D297353CC}">
                <c16:uniqueId val="{00000001-C575-427A-853E-327E8D56F84D}"/>
              </c:ext>
            </c:extLst>
          </c:dPt>
          <c:dPt>
            <c:idx val="1"/>
            <c:bubble3D val="0"/>
            <c:spPr>
              <a:solidFill>
                <a:srgbClr val="C9CACC"/>
              </a:solidFill>
              <a:ln w="19080">
                <a:solidFill>
                  <a:srgbClr val="FFFFFF"/>
                </a:solidFill>
                <a:round/>
              </a:ln>
            </c:spPr>
            <c:extLst>
              <c:ext xmlns:c16="http://schemas.microsoft.com/office/drawing/2014/chart" uri="{C3380CC4-5D6E-409C-BE32-E72D297353CC}">
                <c16:uniqueId val="{00000003-C575-427A-853E-327E8D56F84D}"/>
              </c:ext>
            </c:extLst>
          </c:dPt>
          <c:dLbls>
            <c:dLbl>
              <c:idx val="0"/>
              <c:dLblPos val="bestFit"/>
              <c:showLegendKey val="1"/>
              <c:showVal val="1"/>
              <c:showCatName val="1"/>
              <c:showSerName val="0"/>
              <c:showPercent val="1"/>
              <c:showBubbleSiz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C575-427A-853E-327E8D56F84D}"/>
                </c:ext>
              </c:extLst>
            </c:dLbl>
            <c:spPr>
              <a:noFill/>
              <a:ln>
                <a:noFill/>
              </a:ln>
              <a:effectLst/>
            </c:spPr>
            <c:dLblPos val="bestFit"/>
            <c:showLegendKey val="0"/>
            <c:showVal val="1"/>
            <c:showCatName val="0"/>
            <c:showSerName val="0"/>
            <c:showPercent val="0"/>
            <c:showBubbleSize val="1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categories</c:f>
              <c:strCache>
                <c:ptCount val="2"/>
                <c:pt idx="0">
                  <c:v>1. kwartał</c:v>
                </c:pt>
                <c:pt idx="1">
                  <c:v>2. kwartał</c:v>
                </c:pt>
              </c:strCache>
            </c:strRef>
          </c:cat>
          <c:val>
            <c:numRef>
              <c:f>0</c:f>
              <c:numCache>
                <c:formatCode>General</c:formatCode>
                <c:ptCount val="2"/>
                <c:pt idx="0">
                  <c:v>77</c:v>
                </c:pt>
                <c:pt idx="1">
                  <c:v>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575-427A-853E-327E8D56F84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84"/>
      </c:pieChart>
      <c:spPr>
        <a:noFill/>
        <a:ln>
          <a:noFill/>
        </a:ln>
      </c:spPr>
    </c:plotArea>
    <c:plotVisOnly val="1"/>
    <c:dispBlanksAs val="gap"/>
    <c:showDLblsOverMax val="1"/>
  </c:chart>
  <c:spPr>
    <a:noFill/>
    <a:ln>
      <a:noFill/>
    </a:ln>
  </c:spPr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PlaceHolder 1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pl-PL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Kliknij, aby edytować format notatek</a:t>
            </a:r>
          </a:p>
        </p:txBody>
      </p:sp>
      <p:sp>
        <p:nvSpPr>
          <p:cNvPr id="230" name="PlaceHolder 2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pl-PL" sz="1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&lt;główka&gt;</a:t>
            </a:r>
          </a:p>
        </p:txBody>
      </p:sp>
      <p:sp>
        <p:nvSpPr>
          <p:cNvPr id="231" name="PlaceHolder 3"/>
          <p:cNvSpPr>
            <a:spLocks noGrp="1"/>
          </p:cNvSpPr>
          <p:nvPr>
            <p:ph type="dt"/>
          </p:nvPr>
        </p:nvSpPr>
        <p:spPr>
          <a:xfrm>
            <a:off x="4278960" y="0"/>
            <a:ext cx="3280680" cy="534240"/>
          </a:xfrm>
          <a:prstGeom prst="rect">
            <a:avLst/>
          </a:prstGeom>
        </p:spPr>
        <p:txBody>
          <a:bodyPr lIns="0" tIns="0" rIns="0" bIns="0"/>
          <a:lstStyle/>
          <a:p>
            <a:pPr algn="r"/>
            <a:r>
              <a:rPr lang="pl-PL" sz="1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&lt;data/godzina&gt;</a:t>
            </a:r>
          </a:p>
        </p:txBody>
      </p:sp>
      <p:sp>
        <p:nvSpPr>
          <p:cNvPr id="232" name="PlaceHolder 4"/>
          <p:cNvSpPr>
            <a:spLocks noGrp="1"/>
          </p:cNvSpPr>
          <p:nvPr>
            <p:ph type="ftr"/>
          </p:nvPr>
        </p:nvSpPr>
        <p:spPr>
          <a:xfrm>
            <a:off x="0" y="10157400"/>
            <a:ext cx="3280680" cy="534240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pl-PL" sz="1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&lt;stopka&gt;</a:t>
            </a:r>
          </a:p>
        </p:txBody>
      </p:sp>
      <p:sp>
        <p:nvSpPr>
          <p:cNvPr id="233" name="PlaceHolder 5"/>
          <p:cNvSpPr>
            <a:spLocks noGrp="1"/>
          </p:cNvSpPr>
          <p:nvPr>
            <p:ph type="sldNum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</p:spPr>
        <p:txBody>
          <a:bodyPr lIns="0" tIns="0" rIns="0" bIns="0" anchor="b"/>
          <a:lstStyle/>
          <a:p>
            <a:pPr algn="r"/>
            <a:fld id="{91CC85D6-8F5C-4799-9A5C-F2AE5A77EA92}" type="slidenum">
              <a:rPr lang="pl-PL" sz="1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‹#›</a:t>
            </a:fld>
            <a:endParaRPr lang="pl-PL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5" name="PlaceHolder 1"/>
          <p:cNvSpPr>
            <a:spLocks noGrp="1"/>
          </p:cNvSpPr>
          <p:nvPr>
            <p:ph type="body"/>
          </p:nvPr>
        </p:nvSpPr>
        <p:spPr>
          <a:xfrm>
            <a:off x="681120" y="4689360"/>
            <a:ext cx="5434560" cy="4443480"/>
          </a:xfrm>
          <a:prstGeom prst="rect">
            <a:avLst/>
          </a:prstGeom>
        </p:spPr>
        <p:txBody>
          <a:bodyPr lIns="90720" tIns="45360" rIns="90720" bIns="45360"/>
          <a:lstStyle/>
          <a:p>
            <a:endParaRPr lang="pl-PL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66" name="CustomShape 2"/>
          <p:cNvSpPr/>
          <p:nvPr/>
        </p:nvSpPr>
        <p:spPr>
          <a:xfrm>
            <a:off x="3849840" y="9376920"/>
            <a:ext cx="2945160" cy="49464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720" tIns="45360" rIns="90720" bIns="45360" anchor="b"/>
          <a:lstStyle/>
          <a:p>
            <a:pPr algn="r">
              <a:lnSpc>
                <a:spcPct val="100000"/>
              </a:lnSpc>
            </a:pPr>
            <a:fld id="{3F39661A-71F1-401C-908E-18E0948E65C6}" type="slidenum">
              <a:rPr lang="pl-PL" sz="1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+mn-ea"/>
              </a:rPr>
              <a:t>1</a:t>
            </a:fld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7" name="PlaceHolder 1"/>
          <p:cNvSpPr>
            <a:spLocks noGrp="1"/>
          </p:cNvSpPr>
          <p:nvPr>
            <p:ph type="body"/>
          </p:nvPr>
        </p:nvSpPr>
        <p:spPr>
          <a:xfrm>
            <a:off x="681120" y="4689360"/>
            <a:ext cx="5434560" cy="4443480"/>
          </a:xfrm>
          <a:prstGeom prst="rect">
            <a:avLst/>
          </a:prstGeom>
        </p:spPr>
        <p:txBody>
          <a:bodyPr lIns="90720" tIns="45360" rIns="90720" bIns="45360"/>
          <a:lstStyle/>
          <a:p>
            <a:endParaRPr lang="pl-PL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68" name="CustomShape 2"/>
          <p:cNvSpPr/>
          <p:nvPr/>
        </p:nvSpPr>
        <p:spPr>
          <a:xfrm>
            <a:off x="3849840" y="9376920"/>
            <a:ext cx="2945160" cy="49464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720" tIns="45360" rIns="90720" bIns="45360" anchor="b"/>
          <a:lstStyle/>
          <a:p>
            <a:pPr algn="r">
              <a:lnSpc>
                <a:spcPct val="100000"/>
              </a:lnSpc>
            </a:pPr>
            <a:fld id="{CBDF4ACE-2D4B-4B90-B6F1-27E9DAA44D7B}" type="slidenum">
              <a:rPr lang="pl-PL" sz="1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+mn-ea"/>
              </a:rPr>
              <a:t>30</a:t>
            </a:fld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9" name="PlaceHolder 1"/>
          <p:cNvSpPr>
            <a:spLocks noGrp="1"/>
          </p:cNvSpPr>
          <p:nvPr>
            <p:ph type="body"/>
          </p:nvPr>
        </p:nvSpPr>
        <p:spPr>
          <a:xfrm>
            <a:off x="681120" y="4689360"/>
            <a:ext cx="5434560" cy="4443480"/>
          </a:xfrm>
          <a:prstGeom prst="rect">
            <a:avLst/>
          </a:prstGeom>
        </p:spPr>
        <p:txBody>
          <a:bodyPr lIns="90720" tIns="45360" rIns="90720" bIns="45360"/>
          <a:lstStyle/>
          <a:p>
            <a:r>
              <a:rPr lang="pl-PL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Krajowa Administracja Skarbowa pełni bardzo istotną funkcję w zapewnieniu bezpieczeństwa państwa. Waga odpowiedzialności, jaka spoczywa na KAS jest doskonale widoczna poprzez bardzo szeroki zakres działalności tej służby przy jednoczesnym zachowaniu wysokiej jakość i profesjonalizmu. Jej rola nabiera szczególnego znaczenia, gdy zadania realizowane są bezpośrednio na granicy państwa i Unii Europejskiej (Strefa Schengen). </a:t>
            </a:r>
          </a:p>
        </p:txBody>
      </p:sp>
      <p:sp>
        <p:nvSpPr>
          <p:cNvPr id="570" name="CustomShape 2"/>
          <p:cNvSpPr/>
          <p:nvPr/>
        </p:nvSpPr>
        <p:spPr>
          <a:xfrm>
            <a:off x="3849840" y="9376920"/>
            <a:ext cx="2945160" cy="49464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720" tIns="45360" rIns="90720" bIns="45360" anchor="b"/>
          <a:lstStyle/>
          <a:p>
            <a:pPr algn="r">
              <a:lnSpc>
                <a:spcPct val="100000"/>
              </a:lnSpc>
            </a:pPr>
            <a:fld id="{7649D0B9-2AE4-4E94-BC8A-1DE5DF04694B}" type="slidenum">
              <a:rPr lang="pl-PL" sz="1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32</a:t>
            </a:fld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71" name="CustomShape 3"/>
          <p:cNvSpPr/>
          <p:nvPr/>
        </p:nvSpPr>
        <p:spPr>
          <a:xfrm>
            <a:off x="0" y="0"/>
            <a:ext cx="2945160" cy="49464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720" tIns="45360" rIns="90720" bIns="45360"/>
          <a:lstStyle/>
          <a:p>
            <a:pPr>
              <a:lnSpc>
                <a:spcPct val="100000"/>
              </a:lnSpc>
            </a:pPr>
            <a:r>
              <a:rPr lang="pl-PL" sz="1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+mn-ea"/>
              </a:rPr>
              <a:t>Płynność odpraw w drogowych przejściach granicznych z Ukrainą w woj. lubelskim</a:t>
            </a: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2" name="PlaceHolder 1"/>
          <p:cNvSpPr>
            <a:spLocks noGrp="1"/>
          </p:cNvSpPr>
          <p:nvPr>
            <p:ph type="body"/>
          </p:nvPr>
        </p:nvSpPr>
        <p:spPr>
          <a:xfrm>
            <a:off x="681120" y="4689360"/>
            <a:ext cx="5434560" cy="4443480"/>
          </a:xfrm>
          <a:prstGeom prst="rect">
            <a:avLst/>
          </a:prstGeom>
        </p:spPr>
        <p:txBody>
          <a:bodyPr lIns="90720" tIns="45360" rIns="90720" bIns="45360"/>
          <a:lstStyle/>
          <a:p>
            <a:r>
              <a:rPr lang="pl-PL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We właściwości miejscowej Naczelnika Lubelskiego Urzędu Celno-Skarbowego w Białej Podlaskiej znajduje się 10 przejść granicznych, w tym 6 na odcinku granicy z Ukrainą. </a:t>
            </a:r>
          </a:p>
          <a:p>
            <a:r>
              <a:rPr lang="pl-PL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1.	Drogowe: Dołhobyczów, Dorohusk, Hrebenne, Zosin,</a:t>
            </a:r>
          </a:p>
          <a:p>
            <a:r>
              <a:rPr lang="pl-PL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2.	Kolejowe: Dorohusk, Hrubieszów,</a:t>
            </a:r>
          </a:p>
          <a:p>
            <a:r>
              <a:rPr lang="pl-PL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3.	Piesze: Dołhobyczów </a:t>
            </a:r>
          </a:p>
        </p:txBody>
      </p:sp>
      <p:sp>
        <p:nvSpPr>
          <p:cNvPr id="573" name="CustomShape 2"/>
          <p:cNvSpPr/>
          <p:nvPr/>
        </p:nvSpPr>
        <p:spPr>
          <a:xfrm>
            <a:off x="3849840" y="9376920"/>
            <a:ext cx="2945160" cy="49464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720" tIns="45360" rIns="90720" bIns="45360" anchor="b"/>
          <a:lstStyle/>
          <a:p>
            <a:pPr algn="r">
              <a:lnSpc>
                <a:spcPct val="100000"/>
              </a:lnSpc>
            </a:pPr>
            <a:fld id="{CF398FCF-FF67-45C3-ADD7-E80A148850C1}" type="slidenum">
              <a:rPr lang="pl-PL" sz="1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+mn-ea"/>
              </a:rPr>
              <a:t>34</a:t>
            </a:fld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4" name="PlaceHolder 1"/>
          <p:cNvSpPr>
            <a:spLocks noGrp="1"/>
          </p:cNvSpPr>
          <p:nvPr>
            <p:ph type="body"/>
          </p:nvPr>
        </p:nvSpPr>
        <p:spPr>
          <a:xfrm>
            <a:off x="681120" y="4689360"/>
            <a:ext cx="5434560" cy="4443480"/>
          </a:xfrm>
          <a:prstGeom prst="rect">
            <a:avLst/>
          </a:prstGeom>
        </p:spPr>
        <p:txBody>
          <a:bodyPr lIns="90720" tIns="45360" rIns="90720" bIns="45360"/>
          <a:lstStyle/>
          <a:p>
            <a:r>
              <a:rPr lang="pl-PL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Film w prezentacji</a:t>
            </a:r>
          </a:p>
        </p:txBody>
      </p:sp>
      <p:sp>
        <p:nvSpPr>
          <p:cNvPr id="575" name="CustomShape 2"/>
          <p:cNvSpPr/>
          <p:nvPr/>
        </p:nvSpPr>
        <p:spPr>
          <a:xfrm>
            <a:off x="3849840" y="9376920"/>
            <a:ext cx="2945160" cy="49464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720" tIns="45360" rIns="90720" bIns="45360" anchor="b"/>
          <a:lstStyle/>
          <a:p>
            <a:pPr algn="r">
              <a:lnSpc>
                <a:spcPct val="100000"/>
              </a:lnSpc>
            </a:pPr>
            <a:fld id="{569A2C6D-90FD-41E2-8D9E-926427A031D2}" type="slidenum">
              <a:rPr lang="pl-PL" sz="1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44</a:t>
            </a:fld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6" name="PlaceHolder 1"/>
          <p:cNvSpPr>
            <a:spLocks noGrp="1"/>
          </p:cNvSpPr>
          <p:nvPr>
            <p:ph type="body"/>
          </p:nvPr>
        </p:nvSpPr>
        <p:spPr>
          <a:xfrm>
            <a:off x="681120" y="4689360"/>
            <a:ext cx="5434560" cy="4443480"/>
          </a:xfrm>
          <a:prstGeom prst="rect">
            <a:avLst/>
          </a:prstGeom>
        </p:spPr>
        <p:txBody>
          <a:bodyPr lIns="90720" tIns="45360" rIns="90720" bIns="45360"/>
          <a:lstStyle/>
          <a:p>
            <a:r>
              <a:rPr lang="pl-PL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W zakresie wpływu na zdrowie ludzi i zwierząt ogromne niebezpieczeństwo niosą przemycane, nieznanej produkcji i mogące negatywnie oddziaływać na znaczne populacje, środki ochrony roślin. Firmy produkujące te środki legalnie, na podstawie oględzin i badań, stwierdzaj, że są to towary podrobione i potencjalnie niebezpieczne.</a:t>
            </a:r>
          </a:p>
          <a:p>
            <a:r>
              <a:rPr lang="pl-PL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W 2016 r. ujawniono łącznie: 190 kg + 573 l + 424 opakowań tych chemikaliów. Poza nielicznymi przypadkami wszystkie próbowano przemycić z Ukrainy. W I kwartale 2017 r. ujawniono 12 kg tych środków (wszystkie na granicy z Ukrainą). W celu zabezpieczenia granicy pod tym kątem wykonano w 2016 r. 27 756 kontroli (185 pozytywnych) z czego 18 122 (167 pozytywnych) na przejściach z Ukrainą.</a:t>
            </a:r>
          </a:p>
          <a:p>
            <a:endParaRPr lang="pl-PL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77" name="CustomShape 2"/>
          <p:cNvSpPr/>
          <p:nvPr/>
        </p:nvSpPr>
        <p:spPr>
          <a:xfrm>
            <a:off x="3849840" y="9376920"/>
            <a:ext cx="2945160" cy="49464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720" tIns="45360" rIns="90720" bIns="45360" anchor="b"/>
          <a:lstStyle/>
          <a:p>
            <a:pPr algn="r">
              <a:lnSpc>
                <a:spcPct val="100000"/>
              </a:lnSpc>
            </a:pPr>
            <a:fld id="{C475C5BB-C5D7-4061-8CF8-B9C200B0826A}" type="slidenum">
              <a:rPr lang="pl-PL" sz="1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+mn-ea"/>
              </a:rPr>
              <a:t>51</a:t>
            </a:fld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pl-PL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pl-PL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pl-PL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pl-PL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pl-PL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pl-PL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pl-PL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pl-PL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78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pl-PL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pl-PL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pl-PL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pl-PL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pl-PL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pl-PL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pl-PL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pl-PL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pl-PL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pl-PL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pl-PL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pl-PL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pl-PL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pl-PL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pl-PL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pl-PL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pl-PL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pl-PL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pl-PL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pl-PL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pl-PL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pl-PL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pl-PL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pl-PL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 type="body"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pl-PL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 type="body"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pl-PL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6" name="PlaceHolder 6"/>
          <p:cNvSpPr>
            <a:spLocks noGrp="1"/>
          </p:cNvSpPr>
          <p:nvPr>
            <p:ph type="body"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pl-PL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7" name="PlaceHolder 7"/>
          <p:cNvSpPr>
            <a:spLocks noGrp="1"/>
          </p:cNvSpPr>
          <p:nvPr>
            <p:ph type="body"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pl-PL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pl-PL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1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pl-PL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pl-PL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pl-PL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pl-PL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pl-PL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6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pl-PL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pl-PL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78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pl-PL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pl-PL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pl-PL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1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pl-PL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2" name="PlaceHolder 4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pl-PL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pl-PL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pl-PL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5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pl-PL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6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pl-PL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pl-PL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pl-PL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9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pl-PL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0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pl-PL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pl-PL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pl-PL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3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pl-PL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pl-PL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pl-PL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pl-PL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7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pl-PL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8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pl-PL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pl-PL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pl-PL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1" name="PlaceHolder 3"/>
          <p:cNvSpPr>
            <a:spLocks noGrp="1"/>
          </p:cNvSpPr>
          <p:nvPr>
            <p:ph type="body"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pl-PL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2" name="PlaceHolder 4"/>
          <p:cNvSpPr>
            <a:spLocks noGrp="1"/>
          </p:cNvSpPr>
          <p:nvPr>
            <p:ph type="body"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pl-PL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3" name="PlaceHolder 5"/>
          <p:cNvSpPr>
            <a:spLocks noGrp="1"/>
          </p:cNvSpPr>
          <p:nvPr>
            <p:ph type="body"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pl-PL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4" name="PlaceHolder 6"/>
          <p:cNvSpPr>
            <a:spLocks noGrp="1"/>
          </p:cNvSpPr>
          <p:nvPr>
            <p:ph type="body"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pl-PL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5" name="PlaceHolder 7"/>
          <p:cNvSpPr>
            <a:spLocks noGrp="1"/>
          </p:cNvSpPr>
          <p:nvPr>
            <p:ph type="body"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pl-PL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pl-PL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9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pl-PL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pl-PL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pl-PL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pl-PL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pl-PL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4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pl-PL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pl-PL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78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pl-PL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pl-PL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pl-PL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9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pl-PL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0" name="PlaceHolder 4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pl-PL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pl-PL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pl-PL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3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pl-PL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4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pl-PL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pl-PL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pl-PL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7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pl-PL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8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pl-PL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pl-PL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pl-PL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1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pl-PL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pl-PL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pl-PL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4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pl-PL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5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pl-PL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6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pl-PL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pl-PL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pl-PL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9" name="PlaceHolder 3"/>
          <p:cNvSpPr>
            <a:spLocks noGrp="1"/>
          </p:cNvSpPr>
          <p:nvPr>
            <p:ph type="body"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pl-PL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0" name="PlaceHolder 4"/>
          <p:cNvSpPr>
            <a:spLocks noGrp="1"/>
          </p:cNvSpPr>
          <p:nvPr>
            <p:ph type="body"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pl-PL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1" name="PlaceHolder 5"/>
          <p:cNvSpPr>
            <a:spLocks noGrp="1"/>
          </p:cNvSpPr>
          <p:nvPr>
            <p:ph type="body"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pl-PL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2" name="PlaceHolder 6"/>
          <p:cNvSpPr>
            <a:spLocks noGrp="1"/>
          </p:cNvSpPr>
          <p:nvPr>
            <p:ph type="body"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pl-PL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3" name="PlaceHolder 7"/>
          <p:cNvSpPr>
            <a:spLocks noGrp="1"/>
          </p:cNvSpPr>
          <p:nvPr>
            <p:ph type="body"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pl-PL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pl-PL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7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pl-PL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pl-PL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pl-PL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pl-PL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2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pl-PL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22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pl-PL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pl-PL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78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pl-PL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pl-PL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2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pl-PL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27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pl-PL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28" name="PlaceHolder 4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pl-PL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pl-PL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3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pl-PL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31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pl-PL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32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pl-PL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pl-PL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3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pl-PL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35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pl-PL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36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pl-PL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pl-PL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3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pl-PL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39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pl-PL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pl-PL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4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pl-PL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42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pl-PL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43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pl-PL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44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pl-PL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pl-PL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4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pl-PL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47" name="PlaceHolder 3"/>
          <p:cNvSpPr>
            <a:spLocks noGrp="1"/>
          </p:cNvSpPr>
          <p:nvPr>
            <p:ph type="body"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pl-PL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48" name="PlaceHolder 4"/>
          <p:cNvSpPr>
            <a:spLocks noGrp="1"/>
          </p:cNvSpPr>
          <p:nvPr>
            <p:ph type="body"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pl-PL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49" name="PlaceHolder 5"/>
          <p:cNvSpPr>
            <a:spLocks noGrp="1"/>
          </p:cNvSpPr>
          <p:nvPr>
            <p:ph type="body"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pl-PL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50" name="PlaceHolder 6"/>
          <p:cNvSpPr>
            <a:spLocks noGrp="1"/>
          </p:cNvSpPr>
          <p:nvPr>
            <p:ph type="body"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pl-PL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51" name="PlaceHolder 7"/>
          <p:cNvSpPr>
            <a:spLocks noGrp="1"/>
          </p:cNvSpPr>
          <p:nvPr>
            <p:ph type="body"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pl-PL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pl-PL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55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pl-PL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pl-PL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5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pl-PL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pl-PL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5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pl-PL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60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pl-PL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pl-PL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78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pl-PL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pl-PL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6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pl-PL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65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pl-PL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66" name="PlaceHolder 4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pl-PL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pl-PL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6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pl-PL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69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pl-PL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70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pl-PL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pl-PL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7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pl-PL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73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pl-PL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74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pl-PL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pl-PL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7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pl-PL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77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pl-PL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pl-PL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7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pl-PL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80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pl-PL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81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pl-PL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82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pl-PL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pl-PL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8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pl-PL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85" name="PlaceHolder 3"/>
          <p:cNvSpPr>
            <a:spLocks noGrp="1"/>
          </p:cNvSpPr>
          <p:nvPr>
            <p:ph type="body"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pl-PL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86" name="PlaceHolder 4"/>
          <p:cNvSpPr>
            <a:spLocks noGrp="1"/>
          </p:cNvSpPr>
          <p:nvPr>
            <p:ph type="body"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pl-PL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87" name="PlaceHolder 5"/>
          <p:cNvSpPr>
            <a:spLocks noGrp="1"/>
          </p:cNvSpPr>
          <p:nvPr>
            <p:ph type="body"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pl-PL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88" name="PlaceHolder 6"/>
          <p:cNvSpPr>
            <a:spLocks noGrp="1"/>
          </p:cNvSpPr>
          <p:nvPr>
            <p:ph type="body"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pl-PL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89" name="PlaceHolder 7"/>
          <p:cNvSpPr>
            <a:spLocks noGrp="1"/>
          </p:cNvSpPr>
          <p:nvPr>
            <p:ph type="body"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pl-PL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pl-PL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94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pl-PL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pl-PL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9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pl-PL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pl-PL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9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pl-PL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99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pl-PL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pl-PL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78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pl-PL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pl-PL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0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pl-PL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04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pl-PL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05" name="PlaceHolder 4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pl-PL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pl-PL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0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pl-PL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08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pl-PL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09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pl-PL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pl-PL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1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pl-PL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12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pl-PL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13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pl-PL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pl-PL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1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pl-PL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16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pl-PL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pl-PL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1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pl-PL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19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pl-PL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20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pl-PL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21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pl-PL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pl-PL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2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pl-PL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24" name="PlaceHolder 3"/>
          <p:cNvSpPr>
            <a:spLocks noGrp="1"/>
          </p:cNvSpPr>
          <p:nvPr>
            <p:ph type="body"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pl-PL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25" name="PlaceHolder 4"/>
          <p:cNvSpPr>
            <a:spLocks noGrp="1"/>
          </p:cNvSpPr>
          <p:nvPr>
            <p:ph type="body"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pl-PL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26" name="PlaceHolder 5"/>
          <p:cNvSpPr>
            <a:spLocks noGrp="1"/>
          </p:cNvSpPr>
          <p:nvPr>
            <p:ph type="body"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pl-PL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27" name="PlaceHolder 6"/>
          <p:cNvSpPr>
            <a:spLocks noGrp="1"/>
          </p:cNvSpPr>
          <p:nvPr>
            <p:ph type="body"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pl-PL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28" name="PlaceHolder 7"/>
          <p:cNvSpPr>
            <a:spLocks noGrp="1"/>
          </p:cNvSpPr>
          <p:nvPr>
            <p:ph type="body"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pl-PL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1.jpe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Relationship Id="rId14" Type="http://schemas.openxmlformats.org/officeDocument/2006/relationships/image" Target="../media/image1.jpe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slideLayout" Target="../slideLayouts/slideLayout48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1.xml"/><Relationship Id="rId10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Relationship Id="rId14" Type="http://schemas.openxmlformats.org/officeDocument/2006/relationships/image" Target="../media/image1.jpe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6.xml"/><Relationship Id="rId13" Type="http://schemas.openxmlformats.org/officeDocument/2006/relationships/theme" Target="../theme/theme5.xml"/><Relationship Id="rId3" Type="http://schemas.openxmlformats.org/officeDocument/2006/relationships/slideLayout" Target="../slideLayouts/slideLayout51.xml"/><Relationship Id="rId7" Type="http://schemas.openxmlformats.org/officeDocument/2006/relationships/slideLayout" Target="../slideLayouts/slideLayout55.xml"/><Relationship Id="rId12" Type="http://schemas.openxmlformats.org/officeDocument/2006/relationships/slideLayout" Target="../slideLayouts/slideLayout60.xml"/><Relationship Id="rId2" Type="http://schemas.openxmlformats.org/officeDocument/2006/relationships/slideLayout" Target="../slideLayouts/slideLayout50.xml"/><Relationship Id="rId1" Type="http://schemas.openxmlformats.org/officeDocument/2006/relationships/slideLayout" Target="../slideLayouts/slideLayout49.xml"/><Relationship Id="rId6" Type="http://schemas.openxmlformats.org/officeDocument/2006/relationships/slideLayout" Target="../slideLayouts/slideLayout54.xml"/><Relationship Id="rId11" Type="http://schemas.openxmlformats.org/officeDocument/2006/relationships/slideLayout" Target="../slideLayouts/slideLayout59.xml"/><Relationship Id="rId5" Type="http://schemas.openxmlformats.org/officeDocument/2006/relationships/slideLayout" Target="../slideLayouts/slideLayout53.xml"/><Relationship Id="rId10" Type="http://schemas.openxmlformats.org/officeDocument/2006/relationships/slideLayout" Target="../slideLayouts/slideLayout58.xml"/><Relationship Id="rId4" Type="http://schemas.openxmlformats.org/officeDocument/2006/relationships/slideLayout" Target="../slideLayouts/slideLayout52.xml"/><Relationship Id="rId9" Type="http://schemas.openxmlformats.org/officeDocument/2006/relationships/slideLayout" Target="../slideLayouts/slideLayout57.xml"/><Relationship Id="rId14" Type="http://schemas.openxmlformats.org/officeDocument/2006/relationships/image" Target="../media/image1.jpe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8.xml"/><Relationship Id="rId13" Type="http://schemas.openxmlformats.org/officeDocument/2006/relationships/theme" Target="../theme/theme6.xml"/><Relationship Id="rId3" Type="http://schemas.openxmlformats.org/officeDocument/2006/relationships/slideLayout" Target="../slideLayouts/slideLayout63.xml"/><Relationship Id="rId7" Type="http://schemas.openxmlformats.org/officeDocument/2006/relationships/slideLayout" Target="../slideLayouts/slideLayout67.xml"/><Relationship Id="rId12" Type="http://schemas.openxmlformats.org/officeDocument/2006/relationships/slideLayout" Target="../slideLayouts/slideLayout72.xml"/><Relationship Id="rId2" Type="http://schemas.openxmlformats.org/officeDocument/2006/relationships/slideLayout" Target="../slideLayouts/slideLayout62.xml"/><Relationship Id="rId1" Type="http://schemas.openxmlformats.org/officeDocument/2006/relationships/slideLayout" Target="../slideLayouts/slideLayout61.xml"/><Relationship Id="rId6" Type="http://schemas.openxmlformats.org/officeDocument/2006/relationships/slideLayout" Target="../slideLayouts/slideLayout66.xml"/><Relationship Id="rId11" Type="http://schemas.openxmlformats.org/officeDocument/2006/relationships/slideLayout" Target="../slideLayouts/slideLayout71.xml"/><Relationship Id="rId5" Type="http://schemas.openxmlformats.org/officeDocument/2006/relationships/slideLayout" Target="../slideLayouts/slideLayout65.xml"/><Relationship Id="rId10" Type="http://schemas.openxmlformats.org/officeDocument/2006/relationships/slideLayout" Target="../slideLayouts/slideLayout70.xml"/><Relationship Id="rId4" Type="http://schemas.openxmlformats.org/officeDocument/2006/relationships/slideLayout" Target="../slideLayouts/slideLayout64.xml"/><Relationship Id="rId9" Type="http://schemas.openxmlformats.org/officeDocument/2006/relationships/slideLayout" Target="../slideLayouts/slideLayout6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r>
              <a:rPr lang="pl-PL" sz="4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Kliknij, aby edytować format tekstu tytułu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/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3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Kliknij, aby edytować format tekstu konspektu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l-PL" sz="2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Drugi poziom konspektu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2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Trzeci poziom konspektu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l-PL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Czwarty poziom konspektu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Piąty poziom konspektu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Szósty poziom konspektu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Siódmy poziom konspektu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8880" cy="1144440"/>
          </a:xfrm>
          <a:prstGeom prst="rect">
            <a:avLst/>
          </a:prstGeom>
        </p:spPr>
        <p:txBody>
          <a:bodyPr lIns="0" tIns="0" rIns="0" bIns="0" anchor="ctr"/>
          <a:lstStyle/>
          <a:p>
            <a:r>
              <a:rPr lang="pl-PL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Kliknij, aby edytować format tekstu tytułu</a:t>
            </a:r>
          </a:p>
        </p:txBody>
      </p:sp>
      <p:sp>
        <p:nvSpPr>
          <p:cNvPr id="3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8880" cy="3976920"/>
          </a:xfrm>
          <a:prstGeom prst="rect">
            <a:avLst/>
          </a:prstGeom>
        </p:spPr>
        <p:txBody>
          <a:bodyPr lIns="0" tIns="0" rIns="0" bIns="0"/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Kliknij, aby edytować format tekstu konspektu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l-PL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Drugi poziom konspektu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Trzeci poziom konspektu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l-PL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Czwarty poziom konspektu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Piąty poziom konspektu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Szósty poziom konspektu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Siódmy poziom konspektu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r>
              <a:rPr lang="pl-PL" sz="4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Kliknij, aby edytować format tekstu tytułu</a:t>
            </a:r>
          </a:p>
        </p:txBody>
      </p:sp>
      <p:sp>
        <p:nvSpPr>
          <p:cNvPr id="7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/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3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Kliknij, aby edytować format tekstu konspektu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l-PL" sz="2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Drugi poziom konspektu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2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Trzeci poziom konspektu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l-PL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Czwarty poziom konspektu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Piąty poziom konspektu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Szósty poziom konspektu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Siódmy poziom konspektu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8880" cy="1144440"/>
          </a:xfrm>
          <a:prstGeom prst="rect">
            <a:avLst/>
          </a:prstGeom>
        </p:spPr>
        <p:txBody>
          <a:bodyPr lIns="0" tIns="0" rIns="0" bIns="0" anchor="ctr"/>
          <a:lstStyle/>
          <a:p>
            <a:r>
              <a:rPr lang="pl-PL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Kliknij, aby edytować format tekstu tytułu</a:t>
            </a:r>
          </a:p>
        </p:txBody>
      </p:sp>
      <p:sp>
        <p:nvSpPr>
          <p:cNvPr id="11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/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3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Kliknij, aby edytować format tekstu konspektu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l-PL" sz="2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Drugi poziom konspektu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2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Trzeci poziom konspektu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l-PL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Czwarty poziom konspektu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Piąty poziom konspektu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Szósty poziom konspektu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Siódmy poziom konspektu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r>
              <a:rPr lang="pl-PL" sz="4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Kliknij, aby edytować format tekstu tytułu</a:t>
            </a:r>
          </a:p>
        </p:txBody>
      </p:sp>
      <p:sp>
        <p:nvSpPr>
          <p:cNvPr id="15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/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3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Kliknij, aby edytować format tekstu konspektu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l-PL" sz="2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Drugi poziom konspektu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2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Trzeci poziom konspektu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l-PL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Czwarty poziom konspektu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Piąty poziom konspektu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Szósty poziom konspektu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Siódmy poziom konspektu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  <p:sldLayoutId id="2147483712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8880" cy="1144440"/>
          </a:xfrm>
          <a:prstGeom prst="rect">
            <a:avLst/>
          </a:prstGeom>
        </p:spPr>
        <p:txBody>
          <a:bodyPr lIns="0" tIns="0" rIns="0" bIns="0" anchor="ctr"/>
          <a:lstStyle/>
          <a:p>
            <a:r>
              <a:rPr lang="pl-PL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Kliknij, aby edytować format tekstu tytułu</a:t>
            </a:r>
          </a:p>
        </p:txBody>
      </p:sp>
      <p:sp>
        <p:nvSpPr>
          <p:cNvPr id="19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3976920"/>
          </a:xfrm>
          <a:prstGeom prst="rect">
            <a:avLst/>
          </a:prstGeom>
        </p:spPr>
        <p:txBody>
          <a:bodyPr lIns="0" tIns="0" rIns="0" bIns="0"/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Kliknij, aby edytować format tekstu konspektu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l-PL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Drugi poziom konspektu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Trzeci poziom konspektu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l-PL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Czwarty poziom konspektu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Piąty poziom konspektu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Szósty poziom konspektu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Siódmy poziom konspektu</a:t>
            </a:r>
          </a:p>
        </p:txBody>
      </p:sp>
      <p:sp>
        <p:nvSpPr>
          <p:cNvPr id="192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440" cy="3976920"/>
          </a:xfrm>
          <a:prstGeom prst="rect">
            <a:avLst/>
          </a:prstGeom>
        </p:spPr>
        <p:txBody>
          <a:bodyPr lIns="0" tIns="0" rIns="0" bIns="0"/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Kliknij, aby edytować format tekstu konspektu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l-PL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Drugi poziom konspektu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Trzeci poziom konspektu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l-PL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Czwarty poziom konspektu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Piąty poziom konspektu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Szósty poziom konspektu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Siódmy poziom konspektu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  <p:sldLayoutId id="2147483725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wmf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wmf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3.xm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18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12" Type="http://schemas.openxmlformats.org/officeDocument/2006/relationships/image" Target="../media/image1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9.xml"/><Relationship Id="rId6" Type="http://schemas.openxmlformats.org/officeDocument/2006/relationships/image" Target="../media/image11.png"/><Relationship Id="rId11" Type="http://schemas.openxmlformats.org/officeDocument/2006/relationships/image" Target="../media/image16.png"/><Relationship Id="rId5" Type="http://schemas.openxmlformats.org/officeDocument/2006/relationships/image" Target="../media/image10.png"/><Relationship Id="rId15" Type="http://schemas.openxmlformats.org/officeDocument/2006/relationships/image" Target="../media/image20.jpeg"/><Relationship Id="rId10" Type="http://schemas.openxmlformats.org/officeDocument/2006/relationships/image" Target="../media/image15.png"/><Relationship Id="rId4" Type="http://schemas.openxmlformats.org/officeDocument/2006/relationships/image" Target="../media/image9.png"/><Relationship Id="rId9" Type="http://schemas.openxmlformats.org/officeDocument/2006/relationships/image" Target="../media/image14.png"/><Relationship Id="rId14" Type="http://schemas.openxmlformats.org/officeDocument/2006/relationships/image" Target="../media/image19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jpeg"/><Relationship Id="rId5" Type="http://schemas.openxmlformats.org/officeDocument/2006/relationships/chart" Target="../charts/chart1.xml"/><Relationship Id="rId4" Type="http://schemas.openxmlformats.org/officeDocument/2006/relationships/image" Target="../media/image23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chart" Target="../charts/chart8.xml"/><Relationship Id="rId13" Type="http://schemas.openxmlformats.org/officeDocument/2006/relationships/chart" Target="../charts/chart13.xml"/><Relationship Id="rId3" Type="http://schemas.openxmlformats.org/officeDocument/2006/relationships/chart" Target="../charts/chart3.xml"/><Relationship Id="rId7" Type="http://schemas.openxmlformats.org/officeDocument/2006/relationships/chart" Target="../charts/chart7.xml"/><Relationship Id="rId12" Type="http://schemas.openxmlformats.org/officeDocument/2006/relationships/chart" Target="../charts/chart12.xml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6.xml"/><Relationship Id="rId11" Type="http://schemas.openxmlformats.org/officeDocument/2006/relationships/chart" Target="../charts/chart11.xml"/><Relationship Id="rId5" Type="http://schemas.openxmlformats.org/officeDocument/2006/relationships/chart" Target="../charts/chart5.xml"/><Relationship Id="rId10" Type="http://schemas.openxmlformats.org/officeDocument/2006/relationships/chart" Target="../charts/chart10.xml"/><Relationship Id="rId4" Type="http://schemas.openxmlformats.org/officeDocument/2006/relationships/chart" Target="../charts/chart4.xml"/><Relationship Id="rId9" Type="http://schemas.openxmlformats.org/officeDocument/2006/relationships/chart" Target="../charts/chart9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4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64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64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64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64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64.xml"/><Relationship Id="rId6" Type="http://schemas.openxmlformats.org/officeDocument/2006/relationships/image" Target="../media/image35.jpeg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3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4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42.jpeg"/><Relationship Id="rId4" Type="http://schemas.openxmlformats.org/officeDocument/2006/relationships/image" Target="../media/image41.jpe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46.jpeg"/><Relationship Id="rId4" Type="http://schemas.openxmlformats.org/officeDocument/2006/relationships/image" Target="../media/image45.jpe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50.jpeg"/><Relationship Id="rId4" Type="http://schemas.openxmlformats.org/officeDocument/2006/relationships/image" Target="../media/image49.jpeg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9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CustomShape 1"/>
          <p:cNvSpPr/>
          <p:nvPr/>
        </p:nvSpPr>
        <p:spPr>
          <a:xfrm>
            <a:off x="1884600" y="1642320"/>
            <a:ext cx="6625080" cy="1187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pl-PL" sz="3600" b="1" strike="noStrike" spc="-1">
                <a:solidFill>
                  <a:srgbClr val="626468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Izba Administracji Skarbowej w Lublinie</a:t>
            </a: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35" name="CustomShape 2"/>
          <p:cNvSpPr/>
          <p:nvPr/>
        </p:nvSpPr>
        <p:spPr>
          <a:xfrm>
            <a:off x="4365360" y="6075720"/>
            <a:ext cx="1364400" cy="272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pl-PL" sz="1200" b="1" strike="noStrike" spc="-1">
                <a:solidFill>
                  <a:srgbClr val="626468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29 sierpnia 2017</a:t>
            </a: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36" name="CustomShape 3"/>
          <p:cNvSpPr/>
          <p:nvPr/>
        </p:nvSpPr>
        <p:spPr>
          <a:xfrm>
            <a:off x="1551240" y="3427920"/>
            <a:ext cx="7265880" cy="1552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r>
              <a:rPr lang="pl-PL" sz="3200" b="0" strike="noStrike" spc="-1">
                <a:solidFill>
                  <a:srgbClr val="626468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Efekty działań w zakresie walki z szarą strefą w skali kraju </a:t>
            </a: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pl-PL" sz="3200" b="0" strike="noStrike" spc="-1">
                <a:solidFill>
                  <a:srgbClr val="626468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i w województwie lubelskim.</a:t>
            </a: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237" name="Obraz 8"/>
          <p:cNvPicPr/>
          <p:nvPr/>
        </p:nvPicPr>
        <p:blipFill>
          <a:blip r:embed="rId4"/>
          <a:stretch/>
        </p:blipFill>
        <p:spPr>
          <a:xfrm>
            <a:off x="7839000" y="214200"/>
            <a:ext cx="1104840" cy="1100880"/>
          </a:xfrm>
          <a:prstGeom prst="rect">
            <a:avLst/>
          </a:prstGeom>
          <a:ln>
            <a:noFill/>
          </a:ln>
        </p:spPr>
      </p:pic>
      <p:pic>
        <p:nvPicPr>
          <p:cNvPr id="238" name="Obraz 237"/>
          <p:cNvPicPr/>
          <p:nvPr/>
        </p:nvPicPr>
        <p:blipFill>
          <a:blip r:embed="rId5"/>
          <a:stretch/>
        </p:blipFill>
        <p:spPr>
          <a:xfrm>
            <a:off x="88920" y="88920"/>
            <a:ext cx="24840" cy="24840"/>
          </a:xfrm>
          <a:prstGeom prst="rect">
            <a:avLst/>
          </a:prstGeom>
          <a:ln>
            <a:noFill/>
          </a:ln>
        </p:spPr>
      </p:pic>
      <p:pic>
        <p:nvPicPr>
          <p:cNvPr id="239" name="Obraz 238"/>
          <p:cNvPicPr/>
          <p:nvPr/>
        </p:nvPicPr>
        <p:blipFill>
          <a:blip r:embed="rId5"/>
          <a:stretch/>
        </p:blipFill>
        <p:spPr>
          <a:xfrm>
            <a:off x="88920" y="88920"/>
            <a:ext cx="24840" cy="248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CustomShape 1"/>
          <p:cNvSpPr/>
          <p:nvPr/>
        </p:nvSpPr>
        <p:spPr>
          <a:xfrm>
            <a:off x="1650600" y="1046880"/>
            <a:ext cx="7278480" cy="4622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pl-PL" sz="1800" b="1" strike="noStrike" spc="-1">
                <a:solidFill>
                  <a:srgbClr val="95979B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Działania ograniczające szarą strefę – identyfikacja ryzyka</a:t>
            </a: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41" name="CustomShape 2"/>
          <p:cNvSpPr/>
          <p:nvPr/>
        </p:nvSpPr>
        <p:spPr>
          <a:xfrm>
            <a:off x="1531080" y="1863000"/>
            <a:ext cx="7103160" cy="43059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just">
              <a:lnSpc>
                <a:spcPct val="100000"/>
              </a:lnSpc>
              <a:spcBef>
                <a:spcPts val="360"/>
              </a:spcBef>
            </a:pP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just">
              <a:lnSpc>
                <a:spcPct val="100000"/>
              </a:lnSpc>
              <a:spcBef>
                <a:spcPts val="360"/>
              </a:spcBef>
            </a:pP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just">
              <a:lnSpc>
                <a:spcPct val="100000"/>
              </a:lnSpc>
              <a:spcBef>
                <a:spcPts val="360"/>
              </a:spcBef>
            </a:pP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just">
              <a:lnSpc>
                <a:spcPct val="100000"/>
              </a:lnSpc>
              <a:spcBef>
                <a:spcPts val="479"/>
              </a:spcBef>
            </a:pPr>
            <a:r>
              <a:rPr lang="pl-PL" sz="2400" b="1" strike="noStrike" spc="-1">
                <a:solidFill>
                  <a:srgbClr val="919195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Najistotniejsze ryzyka (w tym oszustwa karuzelowe):</a:t>
            </a: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85840" indent="-284760" algn="just">
              <a:lnSpc>
                <a:spcPct val="100000"/>
              </a:lnSpc>
              <a:spcBef>
                <a:spcPts val="479"/>
              </a:spcBef>
              <a:buClr>
                <a:srgbClr val="919195"/>
              </a:buClr>
              <a:buFont typeface="Arial"/>
              <a:buChar char="•"/>
            </a:pPr>
            <a:r>
              <a:rPr lang="pl-PL" sz="2400" b="0" strike="noStrike" spc="-1">
                <a:solidFill>
                  <a:srgbClr val="919195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E-handel i usługi informatyczne</a:t>
            </a: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85840" indent="-284760" algn="just">
              <a:lnSpc>
                <a:spcPct val="100000"/>
              </a:lnSpc>
              <a:spcBef>
                <a:spcPts val="479"/>
              </a:spcBef>
              <a:buClr>
                <a:srgbClr val="919195"/>
              </a:buClr>
              <a:buFont typeface="Arial"/>
              <a:buChar char="•"/>
            </a:pPr>
            <a:r>
              <a:rPr lang="pl-PL" sz="2400" b="0" strike="noStrike" spc="-1">
                <a:solidFill>
                  <a:srgbClr val="919195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Motoryzacja</a:t>
            </a: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85840" indent="-284760" algn="just">
              <a:lnSpc>
                <a:spcPct val="100000"/>
              </a:lnSpc>
              <a:spcBef>
                <a:spcPts val="479"/>
              </a:spcBef>
              <a:buClr>
                <a:srgbClr val="919195"/>
              </a:buClr>
              <a:buFont typeface="Arial"/>
              <a:buChar char="•"/>
            </a:pPr>
            <a:r>
              <a:rPr lang="pl-PL" sz="2400" b="0" strike="noStrike" spc="-1">
                <a:solidFill>
                  <a:srgbClr val="919195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Elektronika</a:t>
            </a: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85840" indent="-284760" algn="just">
              <a:lnSpc>
                <a:spcPct val="100000"/>
              </a:lnSpc>
              <a:spcBef>
                <a:spcPts val="479"/>
              </a:spcBef>
              <a:buClr>
                <a:srgbClr val="919195"/>
              </a:buClr>
              <a:buFont typeface="Arial"/>
              <a:buChar char="•"/>
            </a:pPr>
            <a:r>
              <a:rPr lang="pl-PL" sz="2400" b="0" strike="noStrike" spc="-1">
                <a:solidFill>
                  <a:srgbClr val="919195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Paliwa</a:t>
            </a: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85840" indent="-284760" algn="just">
              <a:lnSpc>
                <a:spcPct val="100000"/>
              </a:lnSpc>
              <a:spcBef>
                <a:spcPts val="479"/>
              </a:spcBef>
              <a:buClr>
                <a:srgbClr val="919195"/>
              </a:buClr>
              <a:buFont typeface="Arial"/>
              <a:buChar char="•"/>
            </a:pPr>
            <a:r>
              <a:rPr lang="pl-PL" sz="2400" b="0" strike="noStrike" spc="-1">
                <a:solidFill>
                  <a:srgbClr val="919195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Towary akcyzowe</a:t>
            </a: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just">
              <a:lnSpc>
                <a:spcPct val="100000"/>
              </a:lnSpc>
              <a:spcBef>
                <a:spcPts val="360"/>
              </a:spcBef>
            </a:pP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42" name="CustomShape 3"/>
          <p:cNvSpPr/>
          <p:nvPr/>
        </p:nvSpPr>
        <p:spPr>
          <a:xfrm>
            <a:off x="1882800" y="0"/>
            <a:ext cx="7152120" cy="488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pl-PL" sz="1600" b="1" strike="noStrike" spc="-1">
                <a:solidFill>
                  <a:srgbClr val="D3D3D5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Izba Administracji Skarbowej w Lublinie </a:t>
            </a: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CustomShape 1"/>
          <p:cNvSpPr/>
          <p:nvPr/>
        </p:nvSpPr>
        <p:spPr>
          <a:xfrm>
            <a:off x="1650600" y="1046880"/>
            <a:ext cx="7278480" cy="4622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pl-PL" sz="1800" b="1" strike="noStrike" spc="-1">
                <a:solidFill>
                  <a:srgbClr val="95979B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Szara strefa – e-handel i usługi informatyczne</a:t>
            </a: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44" name="CustomShape 2"/>
          <p:cNvSpPr/>
          <p:nvPr/>
        </p:nvSpPr>
        <p:spPr>
          <a:xfrm>
            <a:off x="1531080" y="1863000"/>
            <a:ext cx="7227360" cy="43059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just">
              <a:lnSpc>
                <a:spcPct val="100000"/>
              </a:lnSpc>
              <a:spcBef>
                <a:spcPts val="360"/>
              </a:spcBef>
            </a:pPr>
            <a:r>
              <a:rPr lang="pl-PL" sz="1800" b="1" strike="noStrike" spc="-1">
                <a:solidFill>
                  <a:srgbClr val="919195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E-handel i usługi informatyczne - zagrożenia:</a:t>
            </a: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000" algn="just">
              <a:lnSpc>
                <a:spcPct val="100000"/>
              </a:lnSpc>
              <a:spcBef>
                <a:spcPts val="360"/>
              </a:spcBef>
              <a:buClr>
                <a:srgbClr val="919195"/>
              </a:buClr>
              <a:buFont typeface="Arial"/>
              <a:buChar char="•"/>
            </a:pPr>
            <a:r>
              <a:rPr lang="pl-PL" sz="1800" b="0" strike="noStrike" spc="-1">
                <a:solidFill>
                  <a:srgbClr val="919195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zaniżanie przychodów poprzez niewykazywanie sprzedaży dokonywanej za pośrednictwem portali aukcyjnych;</a:t>
            </a: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000" algn="just">
              <a:lnSpc>
                <a:spcPct val="100000"/>
              </a:lnSpc>
              <a:spcBef>
                <a:spcPts val="360"/>
              </a:spcBef>
              <a:buClr>
                <a:srgbClr val="919195"/>
              </a:buClr>
              <a:buFont typeface="Arial"/>
              <a:buChar char="•"/>
            </a:pPr>
            <a:r>
              <a:rPr lang="pl-PL" sz="1800" b="0" strike="noStrike" spc="-1">
                <a:solidFill>
                  <a:srgbClr val="919195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prowadzenie niezarejestrowanej działalności gospodarczej;</a:t>
            </a: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000" algn="just">
              <a:lnSpc>
                <a:spcPct val="100000"/>
              </a:lnSpc>
              <a:spcBef>
                <a:spcPts val="360"/>
              </a:spcBef>
              <a:buClr>
                <a:srgbClr val="919195"/>
              </a:buClr>
              <a:buFont typeface="Arial"/>
              <a:buChar char="•"/>
            </a:pPr>
            <a:r>
              <a:rPr lang="pl-PL" sz="1800" b="0" strike="noStrike" spc="-1">
                <a:solidFill>
                  <a:srgbClr val="919195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brak rejestracji podatku VAT;</a:t>
            </a: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000" algn="just">
              <a:lnSpc>
                <a:spcPct val="100000"/>
              </a:lnSpc>
              <a:spcBef>
                <a:spcPts val="360"/>
              </a:spcBef>
              <a:buClr>
                <a:srgbClr val="919195"/>
              </a:buClr>
              <a:buFont typeface="Arial"/>
              <a:buChar char="•"/>
            </a:pPr>
            <a:r>
              <a:rPr lang="pl-PL" sz="1800" b="0" strike="noStrike" spc="-1">
                <a:solidFill>
                  <a:srgbClr val="919195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brak dowodów zakupu towarów;</a:t>
            </a: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000" algn="just">
              <a:lnSpc>
                <a:spcPct val="100000"/>
              </a:lnSpc>
              <a:spcBef>
                <a:spcPts val="360"/>
              </a:spcBef>
              <a:buClr>
                <a:srgbClr val="919195"/>
              </a:buClr>
              <a:buFont typeface="Arial"/>
              <a:buChar char="•"/>
            </a:pPr>
            <a:r>
              <a:rPr lang="pl-PL" sz="1800" b="0" strike="noStrike" spc="-1">
                <a:solidFill>
                  <a:srgbClr val="919195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niedokonywanie wpłat zaliczek na podatek dochodowy w ciągu roku;</a:t>
            </a: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000" algn="just">
              <a:lnSpc>
                <a:spcPct val="100000"/>
              </a:lnSpc>
              <a:spcBef>
                <a:spcPts val="360"/>
              </a:spcBef>
              <a:buClr>
                <a:srgbClr val="919195"/>
              </a:buClr>
              <a:buFont typeface="Arial"/>
              <a:buChar char="•"/>
            </a:pPr>
            <a:r>
              <a:rPr lang="pl-PL" sz="1800" b="0" strike="noStrike" spc="-1">
                <a:solidFill>
                  <a:srgbClr val="919195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brak dokumentacji podatkowej;</a:t>
            </a: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000" algn="just">
              <a:lnSpc>
                <a:spcPct val="100000"/>
              </a:lnSpc>
              <a:spcBef>
                <a:spcPts val="360"/>
              </a:spcBef>
              <a:buClr>
                <a:srgbClr val="919195"/>
              </a:buClr>
              <a:buFont typeface="Arial"/>
              <a:buChar char="•"/>
            </a:pPr>
            <a:r>
              <a:rPr lang="pl-PL" sz="1800" b="0" strike="noStrike" spc="-1">
                <a:solidFill>
                  <a:srgbClr val="919195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dokonywanie czynności sprzedaży z pominięciem kasy rejestrującej;</a:t>
            </a: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000" algn="just">
              <a:lnSpc>
                <a:spcPct val="100000"/>
              </a:lnSpc>
              <a:spcBef>
                <a:spcPts val="360"/>
              </a:spcBef>
              <a:buClr>
                <a:srgbClr val="919195"/>
              </a:buClr>
              <a:buFont typeface="Arial"/>
              <a:buChar char="•"/>
            </a:pPr>
            <a:r>
              <a:rPr lang="pl-PL" sz="1800" b="0" strike="noStrike" spc="-1">
                <a:solidFill>
                  <a:srgbClr val="919195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dokonywanie czynności sprzedaży bez wystawiania faktury. </a:t>
            </a: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45" name="CustomShape 3"/>
          <p:cNvSpPr/>
          <p:nvPr/>
        </p:nvSpPr>
        <p:spPr>
          <a:xfrm>
            <a:off x="1882800" y="0"/>
            <a:ext cx="7152120" cy="488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pl-PL" sz="1600" b="1" strike="noStrike" spc="-1">
                <a:solidFill>
                  <a:srgbClr val="D3D3D5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Izba Administracji Skarbowej w Lublinie </a:t>
            </a: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CustomShape 1"/>
          <p:cNvSpPr/>
          <p:nvPr/>
        </p:nvSpPr>
        <p:spPr>
          <a:xfrm>
            <a:off x="1650600" y="1046880"/>
            <a:ext cx="7278480" cy="475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pl-PL" sz="1800" b="1" strike="noStrike" spc="-1">
                <a:solidFill>
                  <a:srgbClr val="95979B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Szara strefa – e-handel i usługi informatyczne</a:t>
            </a: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graphicFrame>
        <p:nvGraphicFramePr>
          <p:cNvPr id="247" name="Table 2"/>
          <p:cNvGraphicFramePr/>
          <p:nvPr/>
        </p:nvGraphicFramePr>
        <p:xfrm>
          <a:off x="1882800" y="2269800"/>
          <a:ext cx="6482880" cy="1816200"/>
        </p:xfrm>
        <a:graphic>
          <a:graphicData uri="http://schemas.openxmlformats.org/drawingml/2006/table">
            <a:tbl>
              <a:tblPr/>
              <a:tblGrid>
                <a:gridCol w="21610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798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422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1432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l-PL" sz="1700" b="1" strike="noStrike" spc="-1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</a:rPr>
                        <a:t>Rok</a:t>
                      </a:r>
                      <a:endParaRPr lang="pl-PL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E3183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l-PL" sz="1700" b="1" strike="noStrike" spc="-1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</a:rPr>
                        <a:t>Liczba przeprowadzonych kontroli</a:t>
                      </a:r>
                      <a:endParaRPr lang="pl-PL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E3183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l-PL" sz="1700" b="1" strike="noStrike" spc="-1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</a:rPr>
                        <a:t>Efekty finansowe</a:t>
                      </a:r>
                      <a:endParaRPr lang="pl-PL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E3183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348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l-PL" sz="17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</a:rPr>
                        <a:t>01.07.2014-30.05.2015</a:t>
                      </a:r>
                      <a:endParaRPr lang="pl-PL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4CCC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l-PL" sz="17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</a:rPr>
                        <a:t>1 841</a:t>
                      </a:r>
                      <a:endParaRPr lang="pl-PL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4CCC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l-PL" sz="17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</a:rPr>
                        <a:t>126 471 617</a:t>
                      </a:r>
                      <a:endParaRPr lang="pl-PL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4CCC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8760">
                <a:tc gridSpan="3">
                  <a:txBody>
                    <a:bodyPr/>
                    <a:lstStyle/>
                    <a:p>
                      <a:endParaRPr lang="pl-PL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9E7E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>
                    <a:solidFill>
                      <a:srgbClr val="729FC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>
                    <a:solidFill>
                      <a:srgbClr val="729F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48" name="CustomShape 3"/>
          <p:cNvSpPr/>
          <p:nvPr/>
        </p:nvSpPr>
        <p:spPr>
          <a:xfrm>
            <a:off x="1419840" y="1599120"/>
            <a:ext cx="7095600" cy="446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49" name="CustomShape 4"/>
          <p:cNvSpPr/>
          <p:nvPr/>
        </p:nvSpPr>
        <p:spPr>
          <a:xfrm>
            <a:off x="1419840" y="4486320"/>
            <a:ext cx="7227360" cy="446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50" name="CustomShape 5"/>
          <p:cNvSpPr/>
          <p:nvPr/>
        </p:nvSpPr>
        <p:spPr>
          <a:xfrm>
            <a:off x="1882800" y="0"/>
            <a:ext cx="7152120" cy="488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pl-PL" sz="1600" b="1" strike="noStrike" spc="-1">
                <a:solidFill>
                  <a:srgbClr val="D3D3D5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Izba Administracji Skarbowej w Lublinie </a:t>
            </a: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CustomShape 1"/>
          <p:cNvSpPr/>
          <p:nvPr/>
        </p:nvSpPr>
        <p:spPr>
          <a:xfrm>
            <a:off x="1650600" y="1046880"/>
            <a:ext cx="7278480" cy="4622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pl-PL" sz="1800" b="1" strike="noStrike" spc="-1">
                <a:solidFill>
                  <a:srgbClr val="95979B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Szara strefa – e-handel i usługi informatyczne</a:t>
            </a: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52" name="CustomShape 2"/>
          <p:cNvSpPr/>
          <p:nvPr/>
        </p:nvSpPr>
        <p:spPr>
          <a:xfrm>
            <a:off x="1531080" y="1863000"/>
            <a:ext cx="7227360" cy="43059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just">
              <a:lnSpc>
                <a:spcPct val="100000"/>
              </a:lnSpc>
              <a:spcBef>
                <a:spcPts val="360"/>
              </a:spcBef>
            </a:pPr>
            <a:r>
              <a:rPr lang="pl-PL" sz="1800" b="1" strike="noStrike" spc="-1">
                <a:solidFill>
                  <a:srgbClr val="919195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Najwyższe kwoty wyniku finansowego uzyskane w kontrolach przeprowadzonych w stosunku do podmiotów prowadzących działalność gospodarczą w zakresie:</a:t>
            </a: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000" algn="just">
              <a:lnSpc>
                <a:spcPct val="100000"/>
              </a:lnSpc>
              <a:spcBef>
                <a:spcPts val="360"/>
              </a:spcBef>
              <a:buClr>
                <a:srgbClr val="919195"/>
              </a:buClr>
              <a:buFont typeface="Arial"/>
              <a:buChar char="•"/>
            </a:pPr>
            <a:r>
              <a:rPr lang="pl-PL" sz="1800" b="0" strike="noStrike" spc="-1">
                <a:solidFill>
                  <a:srgbClr val="919195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sprzedaży detalicznej prowadzonej przez domy sprzedaży wysyłkowej lub internet;</a:t>
            </a: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000" algn="just">
              <a:lnSpc>
                <a:spcPct val="100000"/>
              </a:lnSpc>
              <a:spcBef>
                <a:spcPts val="360"/>
              </a:spcBef>
              <a:buClr>
                <a:srgbClr val="919195"/>
              </a:buClr>
              <a:buFont typeface="Arial"/>
              <a:buChar char="•"/>
            </a:pPr>
            <a:r>
              <a:rPr lang="pl-PL" sz="1800" b="0" strike="noStrike" spc="-1">
                <a:solidFill>
                  <a:srgbClr val="919195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działalności związanej z oprogramowaniem;</a:t>
            </a: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000" algn="just">
              <a:lnSpc>
                <a:spcPct val="100000"/>
              </a:lnSpc>
              <a:spcBef>
                <a:spcPts val="360"/>
              </a:spcBef>
              <a:buClr>
                <a:srgbClr val="919195"/>
              </a:buClr>
              <a:buFont typeface="Arial"/>
              <a:buChar char="•"/>
            </a:pPr>
            <a:r>
              <a:rPr lang="pl-PL" sz="1800" b="0" strike="noStrike" spc="-1">
                <a:solidFill>
                  <a:srgbClr val="919195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działalności związanej z doradztwem w zakresie informatyki;</a:t>
            </a: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000" algn="just">
              <a:lnSpc>
                <a:spcPct val="100000"/>
              </a:lnSpc>
              <a:spcBef>
                <a:spcPts val="360"/>
              </a:spcBef>
              <a:buClr>
                <a:srgbClr val="919195"/>
              </a:buClr>
              <a:buFont typeface="Arial"/>
              <a:buChar char="•"/>
            </a:pPr>
            <a:r>
              <a:rPr lang="pl-PL" sz="1800" b="0" strike="noStrike" spc="-1">
                <a:solidFill>
                  <a:srgbClr val="919195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działalności portali internetowych;</a:t>
            </a: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000" algn="just">
              <a:lnSpc>
                <a:spcPct val="100000"/>
              </a:lnSpc>
              <a:spcBef>
                <a:spcPts val="360"/>
              </a:spcBef>
              <a:buClr>
                <a:srgbClr val="919195"/>
              </a:buClr>
              <a:buFont typeface="Arial"/>
              <a:buChar char="•"/>
            </a:pPr>
            <a:r>
              <a:rPr lang="pl-PL" sz="1800" b="0" strike="noStrike" spc="-1">
                <a:solidFill>
                  <a:srgbClr val="919195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przetwarzania danych, zarządzania stronami internetowymi (hosting);</a:t>
            </a: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000" algn="just">
              <a:lnSpc>
                <a:spcPct val="100000"/>
              </a:lnSpc>
              <a:spcBef>
                <a:spcPts val="360"/>
              </a:spcBef>
              <a:buClr>
                <a:srgbClr val="919195"/>
              </a:buClr>
              <a:buFont typeface="Arial"/>
              <a:buChar char="•"/>
            </a:pPr>
            <a:r>
              <a:rPr lang="pl-PL" sz="1800" b="0" strike="noStrike" spc="-1">
                <a:solidFill>
                  <a:srgbClr val="919195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naprawy i konserwacji komputerów i urządzeń peryferyjnych;</a:t>
            </a: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000" algn="just">
              <a:lnSpc>
                <a:spcPct val="100000"/>
              </a:lnSpc>
              <a:spcBef>
                <a:spcPts val="360"/>
              </a:spcBef>
              <a:buClr>
                <a:srgbClr val="919195"/>
              </a:buClr>
              <a:buFont typeface="Arial"/>
              <a:buChar char="•"/>
            </a:pPr>
            <a:r>
              <a:rPr lang="pl-PL" sz="1800" b="0" strike="noStrike" spc="-1">
                <a:solidFill>
                  <a:srgbClr val="919195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działalności w zakresie oprogramowania.</a:t>
            </a: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53" name="CustomShape 3"/>
          <p:cNvSpPr/>
          <p:nvPr/>
        </p:nvSpPr>
        <p:spPr>
          <a:xfrm>
            <a:off x="1882800" y="0"/>
            <a:ext cx="7152120" cy="488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pl-PL" sz="1600" b="1" strike="noStrike" spc="-1">
                <a:solidFill>
                  <a:srgbClr val="D3D3D5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Izba Administracji Skarbowej w Lublinie </a:t>
            </a: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CustomShape 1"/>
          <p:cNvSpPr/>
          <p:nvPr/>
        </p:nvSpPr>
        <p:spPr>
          <a:xfrm>
            <a:off x="1650600" y="1046880"/>
            <a:ext cx="7278480" cy="4622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pl-PL" sz="1800" b="1" strike="noStrike" spc="-1">
                <a:solidFill>
                  <a:srgbClr val="95979B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Szara strefa – motoryzacja</a:t>
            </a: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55" name="CustomShape 2"/>
          <p:cNvSpPr/>
          <p:nvPr/>
        </p:nvSpPr>
        <p:spPr>
          <a:xfrm>
            <a:off x="1531080" y="1863000"/>
            <a:ext cx="7227360" cy="43059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just">
              <a:lnSpc>
                <a:spcPct val="100000"/>
              </a:lnSpc>
              <a:spcBef>
                <a:spcPts val="360"/>
              </a:spcBef>
            </a:pP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just">
              <a:lnSpc>
                <a:spcPct val="120000"/>
              </a:lnSpc>
            </a:pPr>
            <a:r>
              <a:rPr lang="pl-PL" sz="1800" b="1" strike="noStrike" spc="-1">
                <a:solidFill>
                  <a:srgbClr val="919195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Motoryzacja – występujące ryzyka:</a:t>
            </a: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000" algn="just">
              <a:lnSpc>
                <a:spcPct val="120000"/>
              </a:lnSpc>
              <a:buClr>
                <a:srgbClr val="919195"/>
              </a:buClr>
              <a:buFont typeface="Arial"/>
              <a:buChar char="•"/>
            </a:pPr>
            <a:r>
              <a:rPr lang="pl-PL" sz="1800" b="0" strike="noStrike" spc="-1">
                <a:solidFill>
                  <a:srgbClr val="919195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niewykazywanie do opodatkowania całości osiąganych przychodów, poprzez nie ewidencjonowanie całości lub części przychodów kas rejestrujących;</a:t>
            </a: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000" algn="just">
              <a:lnSpc>
                <a:spcPct val="120000"/>
              </a:lnSpc>
              <a:buClr>
                <a:srgbClr val="919195"/>
              </a:buClr>
              <a:buFont typeface="Arial"/>
              <a:buChar char="•"/>
            </a:pPr>
            <a:r>
              <a:rPr lang="pl-PL" sz="1800" b="0" strike="noStrike" spc="-1">
                <a:solidFill>
                  <a:srgbClr val="919195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niezrealizowanie zobowiązań podatkowych w pełnej wysokości </a:t>
            </a: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000" algn="just">
              <a:lnSpc>
                <a:spcPct val="120000"/>
              </a:lnSpc>
              <a:buClr>
                <a:srgbClr val="919195"/>
              </a:buClr>
              <a:buFont typeface="Arial"/>
              <a:buChar char="•"/>
            </a:pPr>
            <a:r>
              <a:rPr lang="pl-PL" sz="1800" b="0" strike="noStrike" spc="-1">
                <a:solidFill>
                  <a:srgbClr val="919195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w związku z niewykazaniem do opodatkowania obrotu/ przychodów z wystawionych rachunków/faktur VAT przez podmioty posiadające zarejestrowaną działalność;</a:t>
            </a: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000" algn="just">
              <a:lnSpc>
                <a:spcPct val="120000"/>
              </a:lnSpc>
              <a:buClr>
                <a:srgbClr val="919195"/>
              </a:buClr>
              <a:buFont typeface="Arial"/>
              <a:buChar char="•"/>
            </a:pPr>
            <a:r>
              <a:rPr lang="pl-PL" sz="1800" b="0" strike="noStrike" spc="-1">
                <a:solidFill>
                  <a:srgbClr val="919195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niezrealizowanie zobowiązań podatkowych w pełnej wysokości </a:t>
            </a: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000" algn="just">
              <a:lnSpc>
                <a:spcPct val="120000"/>
              </a:lnSpc>
              <a:buClr>
                <a:srgbClr val="919195"/>
              </a:buClr>
              <a:buFont typeface="Arial"/>
              <a:buChar char="•"/>
            </a:pPr>
            <a:r>
              <a:rPr lang="pl-PL" sz="1800" b="0" strike="noStrike" spc="-1">
                <a:solidFill>
                  <a:srgbClr val="919195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w związku z niewystawianiem faktur lub wystawianiem faktur </a:t>
            </a: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000" algn="just">
              <a:lnSpc>
                <a:spcPct val="120000"/>
              </a:lnSpc>
              <a:buClr>
                <a:srgbClr val="919195"/>
              </a:buClr>
              <a:buFont typeface="Arial"/>
              <a:buChar char="•"/>
            </a:pPr>
            <a:r>
              <a:rPr lang="pl-PL" sz="1800" b="0" strike="noStrike" spc="-1">
                <a:solidFill>
                  <a:srgbClr val="919195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w kwotach nieodpowiadających wielkościom faktycznym.</a:t>
            </a: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56" name="CustomShape 3"/>
          <p:cNvSpPr/>
          <p:nvPr/>
        </p:nvSpPr>
        <p:spPr>
          <a:xfrm>
            <a:off x="1882800" y="0"/>
            <a:ext cx="7152120" cy="488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pl-PL" sz="1600" b="1" strike="noStrike" spc="-1">
                <a:solidFill>
                  <a:srgbClr val="D3D3D5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Izba Administracji Skarbowej w Lublinie </a:t>
            </a: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CustomShape 1"/>
          <p:cNvSpPr/>
          <p:nvPr/>
        </p:nvSpPr>
        <p:spPr>
          <a:xfrm>
            <a:off x="1650600" y="1046880"/>
            <a:ext cx="7278480" cy="475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pl-PL" sz="1800" b="1" strike="noStrike" spc="-1">
                <a:solidFill>
                  <a:srgbClr val="95979B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Szara strefa – motoryzacja</a:t>
            </a: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graphicFrame>
        <p:nvGraphicFramePr>
          <p:cNvPr id="258" name="Table 2"/>
          <p:cNvGraphicFramePr/>
          <p:nvPr/>
        </p:nvGraphicFramePr>
        <p:xfrm>
          <a:off x="1882800" y="2269800"/>
          <a:ext cx="6482880" cy="1816200"/>
        </p:xfrm>
        <a:graphic>
          <a:graphicData uri="http://schemas.openxmlformats.org/drawingml/2006/table">
            <a:tbl>
              <a:tblPr/>
              <a:tblGrid>
                <a:gridCol w="21610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798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422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1432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l-PL" sz="1700" b="1" strike="noStrike" spc="-1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</a:rPr>
                        <a:t>Rok</a:t>
                      </a:r>
                      <a:endParaRPr lang="pl-PL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E3183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l-PL" sz="1700" b="1" strike="noStrike" spc="-1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</a:rPr>
                        <a:t>Liczba przeprowadzonych kontroli</a:t>
                      </a:r>
                      <a:endParaRPr lang="pl-PL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E3183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l-PL" sz="1700" b="1" strike="noStrike" spc="-1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</a:rPr>
                        <a:t>Efekty finansowe</a:t>
                      </a:r>
                      <a:endParaRPr lang="pl-PL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E3183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348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l-PL" sz="17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</a:rPr>
                        <a:t>01.07.2014-30.05.2015</a:t>
                      </a:r>
                      <a:endParaRPr lang="pl-PL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4CCC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l-PL" sz="17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</a:rPr>
                        <a:t>3 463</a:t>
                      </a:r>
                      <a:endParaRPr lang="pl-PL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4CCC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l-PL" sz="17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</a:rPr>
                        <a:t>166 723 255</a:t>
                      </a:r>
                      <a:endParaRPr lang="pl-PL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4CCC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8760">
                <a:tc gridSpan="3">
                  <a:txBody>
                    <a:bodyPr/>
                    <a:lstStyle/>
                    <a:p>
                      <a:endParaRPr lang="pl-PL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9E7E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>
                    <a:solidFill>
                      <a:srgbClr val="729FC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>
                    <a:solidFill>
                      <a:srgbClr val="729F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59" name="CustomShape 3"/>
          <p:cNvSpPr/>
          <p:nvPr/>
        </p:nvSpPr>
        <p:spPr>
          <a:xfrm>
            <a:off x="1419840" y="1599120"/>
            <a:ext cx="7095600" cy="446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60" name="CustomShape 4"/>
          <p:cNvSpPr/>
          <p:nvPr/>
        </p:nvSpPr>
        <p:spPr>
          <a:xfrm>
            <a:off x="1419840" y="4486320"/>
            <a:ext cx="7227360" cy="446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61" name="CustomShape 5"/>
          <p:cNvSpPr/>
          <p:nvPr/>
        </p:nvSpPr>
        <p:spPr>
          <a:xfrm>
            <a:off x="1882800" y="0"/>
            <a:ext cx="7152120" cy="488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pl-PL" sz="1600" b="1" strike="noStrike" spc="-1">
                <a:solidFill>
                  <a:srgbClr val="D3D3D5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Izba Administracji Skarbowej w Lublinie </a:t>
            </a: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CustomShape 1"/>
          <p:cNvSpPr/>
          <p:nvPr/>
        </p:nvSpPr>
        <p:spPr>
          <a:xfrm>
            <a:off x="1650600" y="1046880"/>
            <a:ext cx="7278480" cy="4622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pl-PL" sz="1800" b="1" strike="noStrike" spc="-1">
                <a:solidFill>
                  <a:srgbClr val="95979B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Szara strefa – motoryzacja</a:t>
            </a: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63" name="CustomShape 2"/>
          <p:cNvSpPr/>
          <p:nvPr/>
        </p:nvSpPr>
        <p:spPr>
          <a:xfrm>
            <a:off x="1531080" y="1863000"/>
            <a:ext cx="7306920" cy="43059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just">
              <a:lnSpc>
                <a:spcPct val="100000"/>
              </a:lnSpc>
              <a:spcBef>
                <a:spcPts val="360"/>
              </a:spcBef>
            </a:pPr>
            <a:r>
              <a:rPr lang="pl-PL" sz="1800" b="1" strike="noStrike" spc="-1">
                <a:solidFill>
                  <a:srgbClr val="919195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Najwyższe kwoty wyniku finansowego uzyskane w kontrolach przeprowadzonych w stosunku do podmiotów prowadzących działalność gospodarczą w zakresie:</a:t>
            </a: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just">
              <a:lnSpc>
                <a:spcPct val="100000"/>
              </a:lnSpc>
              <a:spcBef>
                <a:spcPts val="360"/>
              </a:spcBef>
            </a:pPr>
            <a:r>
              <a:rPr lang="pl-PL" sz="1800" b="0" strike="noStrike" spc="-1">
                <a:solidFill>
                  <a:srgbClr val="919195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sprzedaży hurtowej i detalicznej samochodów osobowych </a:t>
            </a: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000" algn="just">
              <a:lnSpc>
                <a:spcPct val="100000"/>
              </a:lnSpc>
              <a:spcBef>
                <a:spcPts val="360"/>
              </a:spcBef>
              <a:buClr>
                <a:srgbClr val="919195"/>
              </a:buClr>
              <a:buFont typeface="Arial"/>
              <a:buChar char="•"/>
            </a:pPr>
            <a:r>
              <a:rPr lang="pl-PL" sz="1800" b="0" strike="noStrike" spc="-1">
                <a:solidFill>
                  <a:srgbClr val="919195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i furgonetek;</a:t>
            </a: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000" algn="just">
              <a:lnSpc>
                <a:spcPct val="100000"/>
              </a:lnSpc>
              <a:spcBef>
                <a:spcPts val="360"/>
              </a:spcBef>
              <a:buClr>
                <a:srgbClr val="919195"/>
              </a:buClr>
              <a:buFont typeface="Arial"/>
              <a:buChar char="•"/>
            </a:pPr>
            <a:r>
              <a:rPr lang="pl-PL" sz="1800" b="0" strike="noStrike" spc="-1">
                <a:solidFill>
                  <a:srgbClr val="919195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sprzedaży hurtowej części i akcesoriów samochodowych, </a:t>
            </a: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000" algn="just">
              <a:lnSpc>
                <a:spcPct val="100000"/>
              </a:lnSpc>
              <a:spcBef>
                <a:spcPts val="360"/>
              </a:spcBef>
              <a:buClr>
                <a:srgbClr val="919195"/>
              </a:buClr>
              <a:buFont typeface="Arial"/>
              <a:buChar char="•"/>
            </a:pPr>
            <a:r>
              <a:rPr lang="pl-PL" sz="1800" b="0" strike="noStrike" spc="-1">
                <a:solidFill>
                  <a:srgbClr val="919195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z wyłączeniem motocykli;</a:t>
            </a: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000" algn="just">
              <a:lnSpc>
                <a:spcPct val="100000"/>
              </a:lnSpc>
              <a:spcBef>
                <a:spcPts val="360"/>
              </a:spcBef>
              <a:buClr>
                <a:srgbClr val="919195"/>
              </a:buClr>
              <a:buFont typeface="Arial"/>
              <a:buChar char="•"/>
            </a:pPr>
            <a:r>
              <a:rPr lang="pl-PL" sz="1800" b="0" strike="noStrike" spc="-1">
                <a:solidFill>
                  <a:srgbClr val="919195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konserwacji i naprawy pojazdów samochodowych, z wyłączeniem motocykli;</a:t>
            </a: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000" algn="just">
              <a:lnSpc>
                <a:spcPct val="100000"/>
              </a:lnSpc>
              <a:spcBef>
                <a:spcPts val="360"/>
              </a:spcBef>
              <a:buClr>
                <a:srgbClr val="919195"/>
              </a:buClr>
              <a:buFont typeface="Arial"/>
              <a:buChar char="•"/>
            </a:pPr>
            <a:r>
              <a:rPr lang="pl-PL" sz="1800" b="0" strike="noStrike" spc="-1">
                <a:solidFill>
                  <a:srgbClr val="919195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wynajmu i dzierżawy samochodów osobowych i furgonetek;</a:t>
            </a: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000" algn="just">
              <a:lnSpc>
                <a:spcPct val="100000"/>
              </a:lnSpc>
              <a:spcBef>
                <a:spcPts val="360"/>
              </a:spcBef>
              <a:buClr>
                <a:srgbClr val="919195"/>
              </a:buClr>
              <a:buFont typeface="Arial"/>
              <a:buChar char="•"/>
            </a:pPr>
            <a:r>
              <a:rPr lang="pl-PL" sz="1800" b="0" strike="noStrike" spc="-1">
                <a:solidFill>
                  <a:srgbClr val="919195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produkcji łodzi wycieczkowych i sportowych;</a:t>
            </a: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000" algn="just">
              <a:lnSpc>
                <a:spcPct val="100000"/>
              </a:lnSpc>
              <a:spcBef>
                <a:spcPts val="360"/>
              </a:spcBef>
              <a:buClr>
                <a:srgbClr val="919195"/>
              </a:buClr>
              <a:buFont typeface="Arial"/>
              <a:buChar char="•"/>
            </a:pPr>
            <a:r>
              <a:rPr lang="pl-PL" sz="1800" b="0" strike="noStrike" spc="-1">
                <a:solidFill>
                  <a:srgbClr val="919195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produkcji statków i konstrukcji pływających.</a:t>
            </a: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64" name="CustomShape 3"/>
          <p:cNvSpPr/>
          <p:nvPr/>
        </p:nvSpPr>
        <p:spPr>
          <a:xfrm>
            <a:off x="1882800" y="0"/>
            <a:ext cx="7152120" cy="488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pl-PL" sz="1600" b="1" strike="noStrike" spc="-1">
                <a:solidFill>
                  <a:srgbClr val="D3D3D5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Izba Administracji Skarbowej w Lublinie </a:t>
            </a: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CustomShape 1"/>
          <p:cNvSpPr/>
          <p:nvPr/>
        </p:nvSpPr>
        <p:spPr>
          <a:xfrm>
            <a:off x="1650600" y="1046880"/>
            <a:ext cx="7278480" cy="4622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pl-PL" sz="1800" b="1" strike="noStrike" spc="-1">
                <a:solidFill>
                  <a:srgbClr val="95979B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Szara strefa – elektronika</a:t>
            </a: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66" name="CustomShape 2"/>
          <p:cNvSpPr/>
          <p:nvPr/>
        </p:nvSpPr>
        <p:spPr>
          <a:xfrm>
            <a:off x="1531080" y="1863000"/>
            <a:ext cx="7227360" cy="43059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just">
              <a:lnSpc>
                <a:spcPct val="100000"/>
              </a:lnSpc>
              <a:spcBef>
                <a:spcPts val="360"/>
              </a:spcBef>
            </a:pP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just">
              <a:lnSpc>
                <a:spcPct val="120000"/>
              </a:lnSpc>
            </a:pPr>
            <a:r>
              <a:rPr lang="pl-PL" sz="1800" b="1" strike="noStrike" spc="-1">
                <a:solidFill>
                  <a:srgbClr val="919195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Elektronika – występujące ryzyka:</a:t>
            </a: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000" algn="just">
              <a:lnSpc>
                <a:spcPct val="120000"/>
              </a:lnSpc>
              <a:buClr>
                <a:srgbClr val="919195"/>
              </a:buClr>
              <a:buFont typeface="Arial"/>
              <a:buChar char="•"/>
            </a:pPr>
            <a:r>
              <a:rPr lang="pl-PL" sz="1800" b="0" strike="noStrike" spc="-1">
                <a:solidFill>
                  <a:srgbClr val="919195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narażenie budżetu państwa na straty w wyniku uczestnictwa podmiotów w oszustwach karuzelowych;</a:t>
            </a: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000" algn="just">
              <a:lnSpc>
                <a:spcPct val="120000"/>
              </a:lnSpc>
              <a:buClr>
                <a:srgbClr val="919195"/>
              </a:buClr>
              <a:buFont typeface="Arial"/>
              <a:buChar char="•"/>
            </a:pPr>
            <a:r>
              <a:rPr lang="pl-PL" sz="1800" b="0" strike="noStrike" spc="-1">
                <a:solidFill>
                  <a:srgbClr val="919195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transakcje z podmiotami powiązanymi;</a:t>
            </a: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000" algn="just">
              <a:lnSpc>
                <a:spcPct val="120000"/>
              </a:lnSpc>
              <a:buClr>
                <a:srgbClr val="919195"/>
              </a:buClr>
              <a:buFont typeface="Arial"/>
              <a:buChar char="•"/>
            </a:pPr>
            <a:r>
              <a:rPr lang="pl-PL" sz="1800" b="0" strike="noStrike" spc="-1">
                <a:solidFill>
                  <a:srgbClr val="919195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zawyżenie kosztów uzyskania przychodów w prowadzonej działalności gospodarczej oraz podatku naliczonego związane </a:t>
            </a: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000" algn="just">
              <a:lnSpc>
                <a:spcPct val="120000"/>
              </a:lnSpc>
              <a:buClr>
                <a:srgbClr val="919195"/>
              </a:buClr>
              <a:buFont typeface="Arial"/>
              <a:buChar char="•"/>
            </a:pPr>
            <a:r>
              <a:rPr lang="pl-PL" sz="1800" b="0" strike="noStrike" spc="-1">
                <a:solidFill>
                  <a:srgbClr val="919195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z wykorzystaniem faktur, które nie dokumentują rzeczywistego przebiegu zdarzeń gospodarczych.</a:t>
            </a: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67" name="CustomShape 3"/>
          <p:cNvSpPr/>
          <p:nvPr/>
        </p:nvSpPr>
        <p:spPr>
          <a:xfrm>
            <a:off x="1882800" y="0"/>
            <a:ext cx="7152120" cy="488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pl-PL" sz="1600" b="1" strike="noStrike" spc="-1">
                <a:solidFill>
                  <a:srgbClr val="D3D3D5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Izba Administracji Skarbowej w Lublinie </a:t>
            </a: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CustomShape 1"/>
          <p:cNvSpPr/>
          <p:nvPr/>
        </p:nvSpPr>
        <p:spPr>
          <a:xfrm>
            <a:off x="1650600" y="1046880"/>
            <a:ext cx="7278480" cy="475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pl-PL" sz="1800" b="1" strike="noStrike" spc="-1">
                <a:solidFill>
                  <a:srgbClr val="95979B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Szara strefa – elektronika</a:t>
            </a: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graphicFrame>
        <p:nvGraphicFramePr>
          <p:cNvPr id="269" name="Table 2"/>
          <p:cNvGraphicFramePr/>
          <p:nvPr/>
        </p:nvGraphicFramePr>
        <p:xfrm>
          <a:off x="1882800" y="2269800"/>
          <a:ext cx="6482880" cy="1816200"/>
        </p:xfrm>
        <a:graphic>
          <a:graphicData uri="http://schemas.openxmlformats.org/drawingml/2006/table">
            <a:tbl>
              <a:tblPr/>
              <a:tblGrid>
                <a:gridCol w="21610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798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422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1432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l-PL" sz="1700" b="1" strike="noStrike" spc="-1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</a:rPr>
                        <a:t>Rok</a:t>
                      </a:r>
                      <a:endParaRPr lang="pl-PL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E3183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l-PL" sz="1700" b="1" strike="noStrike" spc="-1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</a:rPr>
                        <a:t>Liczba przeprowadzonych kontroli</a:t>
                      </a:r>
                      <a:endParaRPr lang="pl-PL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E3183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l-PL" sz="1700" b="1" strike="noStrike" spc="-1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</a:rPr>
                        <a:t>Efekty finansowe</a:t>
                      </a:r>
                      <a:endParaRPr lang="pl-PL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E3183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348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l-PL" sz="17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</a:rPr>
                        <a:t>01.07.2014-30.05.2015</a:t>
                      </a:r>
                      <a:endParaRPr lang="pl-PL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4CCC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l-PL" sz="17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</a:rPr>
                        <a:t>114</a:t>
                      </a:r>
                      <a:endParaRPr lang="pl-PL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4CCC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l-PL" sz="17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</a:rPr>
                        <a:t>110 359 100</a:t>
                      </a:r>
                      <a:endParaRPr lang="pl-PL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4CCC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8760">
                <a:tc gridSpan="3">
                  <a:txBody>
                    <a:bodyPr/>
                    <a:lstStyle/>
                    <a:p>
                      <a:endParaRPr lang="pl-PL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9E7E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>
                    <a:solidFill>
                      <a:srgbClr val="729FC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>
                    <a:solidFill>
                      <a:srgbClr val="729F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70" name="CustomShape 3"/>
          <p:cNvSpPr/>
          <p:nvPr/>
        </p:nvSpPr>
        <p:spPr>
          <a:xfrm>
            <a:off x="1419840" y="1599120"/>
            <a:ext cx="7095600" cy="446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71" name="CustomShape 4"/>
          <p:cNvSpPr/>
          <p:nvPr/>
        </p:nvSpPr>
        <p:spPr>
          <a:xfrm>
            <a:off x="1419840" y="4486320"/>
            <a:ext cx="7227360" cy="446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72" name="CustomShape 5"/>
          <p:cNvSpPr/>
          <p:nvPr/>
        </p:nvSpPr>
        <p:spPr>
          <a:xfrm>
            <a:off x="1882800" y="0"/>
            <a:ext cx="7152120" cy="488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pl-PL" sz="1600" b="1" strike="noStrike" spc="-1">
                <a:solidFill>
                  <a:srgbClr val="D3D3D5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Izba Administracji Skarbowej w Lublinie </a:t>
            </a: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CustomShape 1"/>
          <p:cNvSpPr/>
          <p:nvPr/>
        </p:nvSpPr>
        <p:spPr>
          <a:xfrm>
            <a:off x="1650600" y="1046880"/>
            <a:ext cx="7278480" cy="4622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pl-PL" sz="1800" b="1" strike="noStrike" spc="-1">
                <a:solidFill>
                  <a:srgbClr val="95979B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Szara strefa – elektronika</a:t>
            </a: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74" name="CustomShape 2"/>
          <p:cNvSpPr/>
          <p:nvPr/>
        </p:nvSpPr>
        <p:spPr>
          <a:xfrm>
            <a:off x="1531080" y="1863000"/>
            <a:ext cx="7298280" cy="43059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just">
              <a:lnSpc>
                <a:spcPct val="120000"/>
              </a:lnSpc>
            </a:pPr>
            <a:r>
              <a:rPr lang="pl-PL" sz="1800" b="1" strike="noStrike" spc="-1">
                <a:solidFill>
                  <a:srgbClr val="919195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Najwyższe kwoty wyniku finansowego uzyskane w kontrolach przeprowadzonych w stosunku do podmiotów prowadzących działalność gospodarczą w zakresie:</a:t>
            </a: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000" algn="just">
              <a:lnSpc>
                <a:spcPct val="120000"/>
              </a:lnSpc>
              <a:buClr>
                <a:srgbClr val="919195"/>
              </a:buClr>
              <a:buFont typeface="Arial"/>
              <a:buChar char="•"/>
            </a:pPr>
            <a:r>
              <a:rPr lang="pl-PL" sz="1800" b="0" strike="noStrike" spc="-1">
                <a:solidFill>
                  <a:srgbClr val="919195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sprzedaży hurtowej sprzętu elektronicznego i telekomunikacyjnego oraz części do niego;</a:t>
            </a: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000" algn="just">
              <a:lnSpc>
                <a:spcPct val="120000"/>
              </a:lnSpc>
              <a:buClr>
                <a:srgbClr val="919195"/>
              </a:buClr>
              <a:buFont typeface="Arial"/>
              <a:buChar char="•"/>
            </a:pPr>
            <a:r>
              <a:rPr lang="pl-PL" sz="1800" b="0" strike="noStrike" spc="-1">
                <a:solidFill>
                  <a:srgbClr val="919195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sprzedaży hurtowej komputerów, urządzeń peryferyjnych </a:t>
            </a: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000" algn="just">
              <a:lnSpc>
                <a:spcPct val="120000"/>
              </a:lnSpc>
              <a:buClr>
                <a:srgbClr val="919195"/>
              </a:buClr>
              <a:buFont typeface="Arial"/>
              <a:buChar char="•"/>
            </a:pPr>
            <a:r>
              <a:rPr lang="pl-PL" sz="1800" b="0" strike="noStrike" spc="-1">
                <a:solidFill>
                  <a:srgbClr val="919195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i oprogramowania;</a:t>
            </a: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000" algn="just">
              <a:lnSpc>
                <a:spcPct val="120000"/>
              </a:lnSpc>
              <a:buClr>
                <a:srgbClr val="919195"/>
              </a:buClr>
              <a:buFont typeface="Arial"/>
              <a:buChar char="•"/>
            </a:pPr>
            <a:r>
              <a:rPr lang="pl-PL" sz="1800" b="0" strike="noStrike" spc="-1">
                <a:solidFill>
                  <a:srgbClr val="919195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sprzedaży detalicznej komputerów, urządzeń peryferyjnych </a:t>
            </a: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000" algn="just">
              <a:lnSpc>
                <a:spcPct val="120000"/>
              </a:lnSpc>
              <a:buClr>
                <a:srgbClr val="919195"/>
              </a:buClr>
              <a:buFont typeface="Arial"/>
              <a:buChar char="•"/>
            </a:pPr>
            <a:r>
              <a:rPr lang="pl-PL" sz="1800" b="0" strike="noStrike" spc="-1">
                <a:solidFill>
                  <a:srgbClr val="919195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i oprogramowania prowadzonej w wyspecjalizowanych sklepach;</a:t>
            </a: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000" algn="just">
              <a:lnSpc>
                <a:spcPct val="120000"/>
              </a:lnSpc>
              <a:buClr>
                <a:srgbClr val="919195"/>
              </a:buClr>
              <a:buFont typeface="Arial"/>
              <a:buChar char="•"/>
            </a:pPr>
            <a:r>
              <a:rPr lang="pl-PL" sz="1800" b="0" strike="noStrike" spc="-1">
                <a:solidFill>
                  <a:srgbClr val="919195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sprzedaży detalicznej elektrycznego sprzętu gospodarstwa domowego prowadzonego w wyspecjalizowanych sklepach.</a:t>
            </a: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75" name="CustomShape 3"/>
          <p:cNvSpPr/>
          <p:nvPr/>
        </p:nvSpPr>
        <p:spPr>
          <a:xfrm>
            <a:off x="1882800" y="0"/>
            <a:ext cx="7152120" cy="488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pl-PL" sz="1600" b="1" strike="noStrike" spc="-1">
                <a:solidFill>
                  <a:srgbClr val="D3D3D5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Izba Administracji Skarbowej w Lublinie </a:t>
            </a: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CustomShape 1"/>
          <p:cNvSpPr/>
          <p:nvPr/>
        </p:nvSpPr>
        <p:spPr>
          <a:xfrm>
            <a:off x="1650600" y="1046880"/>
            <a:ext cx="7278480" cy="4622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pl-PL" sz="1800" b="1" strike="noStrike" spc="-1">
                <a:solidFill>
                  <a:srgbClr val="95979B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Pakiet tytoniowy – zatrzymać szarą strefę</a:t>
            </a: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77" name="CustomShape 2"/>
          <p:cNvSpPr/>
          <p:nvPr/>
        </p:nvSpPr>
        <p:spPr>
          <a:xfrm>
            <a:off x="1531080" y="1863000"/>
            <a:ext cx="7298280" cy="43059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just">
              <a:lnSpc>
                <a:spcPct val="120000"/>
              </a:lnSpc>
            </a:pPr>
            <a:r>
              <a:rPr lang="pl-PL" sz="1600" b="1" strike="noStrike" spc="-1">
                <a:solidFill>
                  <a:srgbClr val="919195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Pakiet tytoniowy:</a:t>
            </a: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just">
              <a:lnSpc>
                <a:spcPct val="120000"/>
              </a:lnSpc>
            </a:pPr>
            <a:r>
              <a:rPr lang="pl-PL" sz="1600" b="0" strike="noStrike" spc="-1">
                <a:solidFill>
                  <a:srgbClr val="919195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Sektor tytoniowy jest branżą istotną dla gospodarki Polski ze względu na wysokie zatrudnienie (500 tys. osób), generowane wpływy budżetowe </a:t>
            </a: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000" algn="just">
              <a:lnSpc>
                <a:spcPct val="120000"/>
              </a:lnSpc>
              <a:buClr>
                <a:srgbClr val="919195"/>
              </a:buClr>
              <a:buFont typeface="Arial"/>
              <a:buChar char="•"/>
            </a:pPr>
            <a:r>
              <a:rPr lang="pl-PL" sz="1600" b="0" strike="noStrike" spc="-1">
                <a:solidFill>
                  <a:srgbClr val="919195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(ok. 23 mld zł, co stanowi 8% rocznych wpływów budżetowych Polski) oraz nadwyżkę w handlu zagranicznym (ponad 1,5 mld euro). </a:t>
            </a: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000" algn="just">
              <a:lnSpc>
                <a:spcPct val="120000"/>
              </a:lnSpc>
              <a:buClr>
                <a:srgbClr val="919195"/>
              </a:buClr>
              <a:buFont typeface="Arial"/>
              <a:buChar char="•"/>
            </a:pPr>
            <a:r>
              <a:rPr lang="pl-PL" sz="1600" b="0" strike="noStrike" spc="-1">
                <a:solidFill>
                  <a:srgbClr val="919195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Polityka szybkich i wysokich podwyżek akcyzy, prowadzona w latach 2010-2014 wypychała konsumentów z legalnego rynku do szarej strefy </a:t>
            </a: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000" algn="just">
              <a:lnSpc>
                <a:spcPct val="120000"/>
              </a:lnSpc>
              <a:spcBef>
                <a:spcPts val="320"/>
              </a:spcBef>
              <a:buClr>
                <a:srgbClr val="919195"/>
              </a:buClr>
              <a:buFont typeface="Arial"/>
              <a:buChar char="•"/>
            </a:pPr>
            <a:r>
              <a:rPr lang="pl-PL" sz="1600" b="0" strike="noStrike" spc="-1">
                <a:solidFill>
                  <a:srgbClr val="919195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i doprowadziła do załamania wpływów budżetowych z akcyzy tytoniowej. </a:t>
            </a: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000" algn="just">
              <a:lnSpc>
                <a:spcPct val="120000"/>
              </a:lnSpc>
              <a:spcBef>
                <a:spcPts val="320"/>
              </a:spcBef>
              <a:buClr>
                <a:srgbClr val="919195"/>
              </a:buClr>
              <a:buFont typeface="Arial"/>
              <a:buChar char="•"/>
            </a:pPr>
            <a:r>
              <a:rPr lang="pl-PL" sz="1600" b="0" strike="noStrike" spc="-1">
                <a:solidFill>
                  <a:srgbClr val="919195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Szara strefa wynosi 22 – 24% całkowitej konsumpcji wyrobów tytoniowych w Polsce. </a:t>
            </a: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000" algn="just">
              <a:lnSpc>
                <a:spcPct val="120000"/>
              </a:lnSpc>
              <a:spcBef>
                <a:spcPts val="320"/>
              </a:spcBef>
              <a:buClr>
                <a:srgbClr val="919195"/>
              </a:buClr>
              <a:buFont typeface="Arial"/>
              <a:buChar char="•"/>
            </a:pPr>
            <a:r>
              <a:rPr lang="pl-PL" sz="1600" b="0" strike="noStrike" spc="-1">
                <a:solidFill>
                  <a:srgbClr val="919195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Roczne straty budżetu (akcyza i VAT) wynikające z szarej strefy wyrobów tytoniowych w Polsce to 6-7 mld złotych. </a:t>
            </a: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just">
              <a:lnSpc>
                <a:spcPct val="120000"/>
              </a:lnSpc>
            </a:pP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78" name="CustomShape 3"/>
          <p:cNvSpPr/>
          <p:nvPr/>
        </p:nvSpPr>
        <p:spPr>
          <a:xfrm>
            <a:off x="1882800" y="0"/>
            <a:ext cx="7152120" cy="488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pl-PL" sz="1600" b="1" strike="noStrike" spc="-1">
                <a:solidFill>
                  <a:srgbClr val="D3D3D5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Izba Administracji Skarbowej w Lublinie </a:t>
            </a: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CustomShape 1"/>
          <p:cNvSpPr/>
          <p:nvPr/>
        </p:nvSpPr>
        <p:spPr>
          <a:xfrm>
            <a:off x="1650600" y="1046880"/>
            <a:ext cx="7278480" cy="4622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pl-PL" sz="1800" b="1" strike="noStrike" spc="-1">
                <a:solidFill>
                  <a:srgbClr val="95979B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Pakiet tytoniowy – zatrzymać szarą strefę</a:t>
            </a: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80" name="CustomShape 2"/>
          <p:cNvSpPr/>
          <p:nvPr/>
        </p:nvSpPr>
        <p:spPr>
          <a:xfrm>
            <a:off x="1882800" y="0"/>
            <a:ext cx="7152120" cy="488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pl-PL" sz="1600" b="1" strike="noStrike" spc="-1">
                <a:solidFill>
                  <a:srgbClr val="D3D3D5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Izba Administracji Skarbowej w Lublinie </a:t>
            </a: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graphicFrame>
        <p:nvGraphicFramePr>
          <p:cNvPr id="281" name="Table 3"/>
          <p:cNvGraphicFramePr/>
          <p:nvPr/>
        </p:nvGraphicFramePr>
        <p:xfrm>
          <a:off x="1523880" y="1721880"/>
          <a:ext cx="6095160" cy="4219200"/>
        </p:xfrm>
        <a:graphic>
          <a:graphicData uri="http://schemas.openxmlformats.org/drawingml/2006/table">
            <a:tbl>
              <a:tblPr/>
              <a:tblGrid>
                <a:gridCol w="12189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89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189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189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1968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98532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l-PL" sz="1200" b="1" strike="noStrike" spc="-1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</a:rPr>
                        <a:t>Rok</a:t>
                      </a:r>
                      <a:endParaRPr lang="pl-PL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E3183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l-PL" sz="1200" b="1" strike="noStrike" spc="-1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</a:rPr>
                        <a:t>Legalna sprzedaż papierosów (mld sztuk)</a:t>
                      </a:r>
                      <a:endParaRPr lang="pl-PL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E3183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l-PL" sz="1200" b="1" strike="noStrike" spc="-1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</a:rPr>
                        <a:t>Zmiana % (rok do roku)</a:t>
                      </a:r>
                      <a:endParaRPr lang="pl-PL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E3183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l-PL" sz="1200" b="1" strike="noStrike" spc="-1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</a:rPr>
                        <a:t>Wpływy budżetowe </a:t>
                      </a:r>
                      <a:endParaRPr lang="pl-PL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r>
                        <a:rPr lang="pl-PL" sz="1200" b="1" strike="noStrike" spc="-1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</a:rPr>
                        <a:t>z akcyzy tytoniowej </a:t>
                      </a:r>
                      <a:endParaRPr lang="pl-PL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l-PL" sz="1200" b="1" strike="noStrike" spc="-1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</a:rPr>
                        <a:t>(w mld zł)</a:t>
                      </a:r>
                      <a:endParaRPr lang="pl-PL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E3183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l-PL" sz="1200" b="1" strike="noStrike" spc="-1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</a:rPr>
                        <a:t>Zmiana % (rok do roku)</a:t>
                      </a:r>
                      <a:endParaRPr lang="pl-PL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E3183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14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l-PL" sz="12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</a:rPr>
                        <a:t>2010</a:t>
                      </a:r>
                      <a:endParaRPr lang="pl-PL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4CCC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l-PL" sz="12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</a:rPr>
                        <a:t>57,3</a:t>
                      </a:r>
                      <a:endParaRPr lang="pl-PL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4CCCD"/>
                    </a:solidFill>
                  </a:tcPr>
                </a:tc>
                <a:tc>
                  <a:txBody>
                    <a:bodyPr/>
                    <a:lstStyle/>
                    <a:p>
                      <a:endParaRPr lang="pl-PL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4CCC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l-PL" sz="12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</a:rPr>
                        <a:t>17,4</a:t>
                      </a:r>
                      <a:endParaRPr lang="pl-PL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4CCCD"/>
                    </a:solidFill>
                  </a:tcPr>
                </a:tc>
                <a:tc>
                  <a:txBody>
                    <a:bodyPr/>
                    <a:lstStyle/>
                    <a:p>
                      <a:endParaRPr lang="pl-PL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4CCC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914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l-PL" sz="12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</a:rPr>
                        <a:t>2011</a:t>
                      </a:r>
                      <a:endParaRPr lang="pl-PL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9E7E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l-PL" sz="12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</a:rPr>
                        <a:t>55,6</a:t>
                      </a:r>
                      <a:endParaRPr lang="pl-PL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9E7E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l-PL" sz="12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</a:rPr>
                        <a:t>-3,1%</a:t>
                      </a:r>
                      <a:endParaRPr lang="pl-PL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9E7E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l-PL" sz="12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</a:rPr>
                        <a:t>18,3</a:t>
                      </a:r>
                      <a:endParaRPr lang="pl-PL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9E7E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l-PL" sz="12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</a:rPr>
                        <a:t>+4,7%</a:t>
                      </a:r>
                      <a:endParaRPr lang="pl-PL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9E7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914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l-PL" sz="12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</a:rPr>
                        <a:t>2012</a:t>
                      </a:r>
                      <a:endParaRPr lang="pl-PL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4CCC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l-PL" sz="12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</a:rPr>
                        <a:t>52,2</a:t>
                      </a:r>
                      <a:endParaRPr lang="pl-PL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4CCC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l-PL" sz="12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</a:rPr>
                        <a:t>-6,1%</a:t>
                      </a:r>
                      <a:endParaRPr lang="pl-PL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4CCC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l-PL" sz="12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</a:rPr>
                        <a:t>18,6</a:t>
                      </a:r>
                      <a:endParaRPr lang="pl-PL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4CCC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l-PL" sz="12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</a:rPr>
                        <a:t>+1,7%</a:t>
                      </a:r>
                      <a:endParaRPr lang="pl-PL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4CCC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914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l-PL" sz="12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</a:rPr>
                        <a:t>2013</a:t>
                      </a:r>
                      <a:endParaRPr lang="pl-PL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9E7E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l-PL" sz="12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</a:rPr>
                        <a:t>46,6</a:t>
                      </a:r>
                      <a:endParaRPr lang="pl-PL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9E7E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l-PL" sz="12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</a:rPr>
                        <a:t>-10,6%</a:t>
                      </a:r>
                      <a:endParaRPr lang="pl-PL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9E7E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l-PL" sz="12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</a:rPr>
                        <a:t>18,2</a:t>
                      </a:r>
                      <a:endParaRPr lang="pl-PL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9E7E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l-PL" sz="12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</a:rPr>
                        <a:t>-2,0%</a:t>
                      </a:r>
                      <a:endParaRPr lang="pl-PL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9E7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914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l-PL" sz="12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</a:rPr>
                        <a:t>2014</a:t>
                      </a:r>
                      <a:endParaRPr lang="pl-PL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4CCC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l-PL" sz="12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</a:rPr>
                        <a:t>41,9</a:t>
                      </a:r>
                      <a:endParaRPr lang="pl-PL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4CCC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l-PL" sz="12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</a:rPr>
                        <a:t>-9,9%</a:t>
                      </a:r>
                      <a:endParaRPr lang="pl-PL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4CCC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l-PL" sz="12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</a:rPr>
                        <a:t>17,8</a:t>
                      </a:r>
                      <a:endParaRPr lang="pl-PL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4CCC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l-PL" sz="12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</a:rPr>
                        <a:t>-2,2%</a:t>
                      </a:r>
                      <a:endParaRPr lang="pl-PL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4CCC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914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l-PL" sz="12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</a:rPr>
                        <a:t>2015</a:t>
                      </a:r>
                      <a:endParaRPr lang="pl-PL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9E7E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l-PL" sz="12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</a:rPr>
                        <a:t>41,0</a:t>
                      </a:r>
                      <a:endParaRPr lang="pl-PL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9E7E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l-PL" sz="12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</a:rPr>
                        <a:t>-2,2%</a:t>
                      </a:r>
                      <a:endParaRPr lang="pl-PL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9E7E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l-PL" sz="12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</a:rPr>
                        <a:t>17,8</a:t>
                      </a:r>
                      <a:endParaRPr lang="pl-PL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9E7E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l-PL" sz="12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</a:rPr>
                        <a:t>-0,1%</a:t>
                      </a:r>
                      <a:endParaRPr lang="pl-PL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9E7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8548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l-PL" sz="12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</a:rPr>
                        <a:t>2016</a:t>
                      </a:r>
                      <a:endParaRPr lang="pl-PL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4CCC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l-PL" sz="12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</a:rPr>
                        <a:t>41,3</a:t>
                      </a:r>
                      <a:endParaRPr lang="pl-PL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4CCC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l-PL" sz="12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</a:rPr>
                        <a:t>+0,6%</a:t>
                      </a:r>
                      <a:endParaRPr lang="pl-PL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4CCC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l-PL" sz="12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</a:rPr>
                        <a:t>18,5*</a:t>
                      </a:r>
                      <a:endParaRPr lang="pl-PL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4CCC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l-PL" sz="12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</a:rPr>
                        <a:t>+3,9%</a:t>
                      </a:r>
                      <a:endParaRPr lang="pl-PL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4CCC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282" name="CustomShape 4"/>
          <p:cNvSpPr/>
          <p:nvPr/>
        </p:nvSpPr>
        <p:spPr>
          <a:xfrm>
            <a:off x="1425240" y="6035400"/>
            <a:ext cx="6193440" cy="391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just">
              <a:lnSpc>
                <a:spcPct val="100000"/>
              </a:lnSpc>
              <a:spcBef>
                <a:spcPts val="281"/>
              </a:spcBef>
            </a:pPr>
            <a:r>
              <a:rPr lang="pl-PL" sz="1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* </a:t>
            </a:r>
            <a:r>
              <a:rPr lang="pl-PL" sz="1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Oszacowanie własne na podstawie rzeczywistych wpływów za okres styczeń-listopad 2016 (17,2 mld zł) oraz własnej prognozy grudnia.</a:t>
            </a: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CustomShape 1"/>
          <p:cNvSpPr/>
          <p:nvPr/>
        </p:nvSpPr>
        <p:spPr>
          <a:xfrm>
            <a:off x="1650600" y="1046880"/>
            <a:ext cx="7278480" cy="4622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pl-PL" sz="1800" b="1" strike="noStrike" spc="-1">
                <a:solidFill>
                  <a:srgbClr val="95979B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Pakiet tytoniowy – zatrzymać szarą strefę</a:t>
            </a: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84" name="CustomShape 2"/>
          <p:cNvSpPr/>
          <p:nvPr/>
        </p:nvSpPr>
        <p:spPr>
          <a:xfrm>
            <a:off x="1531080" y="1863000"/>
            <a:ext cx="7298280" cy="43059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just">
              <a:lnSpc>
                <a:spcPct val="120000"/>
              </a:lnSpc>
            </a:pPr>
            <a:r>
              <a:rPr lang="pl-PL" sz="1800" b="1" strike="noStrike" spc="-1">
                <a:solidFill>
                  <a:srgbClr val="919195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Pakiet tytoniowy:</a:t>
            </a: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just">
              <a:lnSpc>
                <a:spcPct val="120000"/>
              </a:lnSpc>
            </a:pP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just">
              <a:lnSpc>
                <a:spcPct val="120000"/>
              </a:lnSpc>
            </a:pPr>
            <a:r>
              <a:rPr lang="pl-PL" sz="1800" b="0" strike="noStrike" spc="-1">
                <a:solidFill>
                  <a:srgbClr val="919195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W sumie 22-24% wszystkich wyrobów tytoniowych konsumowanych w Polsce jest nielegalna. Jest to łącznie 12-13 mld sztuk papierosów gotowych oraz wykonanych samodzielnie</a:t>
            </a: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000" algn="just">
              <a:lnSpc>
                <a:spcPct val="120000"/>
              </a:lnSpc>
              <a:buClr>
                <a:srgbClr val="919195"/>
              </a:buClr>
              <a:buFont typeface="Arial"/>
              <a:buChar char="•"/>
            </a:pPr>
            <a:r>
              <a:rPr lang="pl-PL" sz="1800" b="0" strike="noStrike" spc="-1">
                <a:solidFill>
                  <a:srgbClr val="919195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z tytoniu.</a:t>
            </a: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000" algn="just">
              <a:lnSpc>
                <a:spcPct val="120000"/>
              </a:lnSpc>
              <a:buClr>
                <a:srgbClr val="919195"/>
              </a:buClr>
              <a:buFont typeface="Arial"/>
              <a:buChar char="•"/>
            </a:pPr>
            <a:r>
              <a:rPr lang="pl-PL" sz="1800" b="0" strike="noStrike" spc="-1">
                <a:solidFill>
                  <a:srgbClr val="919195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Szacowane, roczne straty budżetowe wynikające z istnienia szarej strefy wyrobów tytoniowych wynoszą 6-7 miliardów złotych (akcyza i VAT).</a:t>
            </a: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85" name="CustomShape 3"/>
          <p:cNvSpPr/>
          <p:nvPr/>
        </p:nvSpPr>
        <p:spPr>
          <a:xfrm>
            <a:off x="1882800" y="0"/>
            <a:ext cx="7152120" cy="488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pl-PL" sz="1600" b="1" strike="noStrike" spc="-1">
                <a:solidFill>
                  <a:srgbClr val="D3D3D5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Izba Administracji Skarbowej w Lublinie </a:t>
            </a: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CustomShape 1"/>
          <p:cNvSpPr/>
          <p:nvPr/>
        </p:nvSpPr>
        <p:spPr>
          <a:xfrm>
            <a:off x="1650600" y="1046880"/>
            <a:ext cx="7278480" cy="4622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pl-PL" sz="1800" b="1" strike="noStrike" spc="-1">
                <a:solidFill>
                  <a:srgbClr val="95979B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Zatrzymać szarą strefę</a:t>
            </a: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87" name="CustomShape 2"/>
          <p:cNvSpPr/>
          <p:nvPr/>
        </p:nvSpPr>
        <p:spPr>
          <a:xfrm>
            <a:off x="1531080" y="1863000"/>
            <a:ext cx="7298280" cy="43059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just">
              <a:lnSpc>
                <a:spcPct val="120000"/>
              </a:lnSpc>
            </a:pPr>
            <a:r>
              <a:rPr lang="pl-PL" sz="1800" b="1" strike="noStrike" spc="-1">
                <a:solidFill>
                  <a:srgbClr val="919195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Od kwietnia roku 2017:</a:t>
            </a: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000" algn="just">
              <a:lnSpc>
                <a:spcPct val="120000"/>
              </a:lnSpc>
              <a:buClr>
                <a:srgbClr val="919195"/>
              </a:buClr>
              <a:buFont typeface="Arial"/>
              <a:buChar char="•"/>
            </a:pPr>
            <a:r>
              <a:rPr lang="pl-PL" sz="1800" b="0" strike="noStrike" spc="-1">
                <a:solidFill>
                  <a:srgbClr val="919195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skontrolowano 125 tys. cystern</a:t>
            </a: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000" algn="just">
              <a:lnSpc>
                <a:spcPct val="120000"/>
              </a:lnSpc>
              <a:buClr>
                <a:srgbClr val="919195"/>
              </a:buClr>
              <a:buFont typeface="Arial"/>
              <a:buChar char="•"/>
            </a:pPr>
            <a:r>
              <a:rPr lang="pl-PL" sz="1800" b="0" strike="noStrike" spc="-1">
                <a:solidFill>
                  <a:srgbClr val="919195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udaremnionych zostało: </a:t>
            </a: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743040" lvl="1" indent="-284760" algn="just">
              <a:lnSpc>
                <a:spcPct val="120000"/>
              </a:lnSpc>
              <a:buClr>
                <a:srgbClr val="919195"/>
              </a:buClr>
              <a:buFont typeface="Arial"/>
              <a:buChar char="−"/>
            </a:pPr>
            <a:r>
              <a:rPr lang="pl-PL" sz="1800" b="0" strike="noStrike" spc="-1">
                <a:solidFill>
                  <a:srgbClr val="919195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ok. 2 tys. przemytu paliwa,</a:t>
            </a: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743040" lvl="1" indent="-284760" algn="just">
              <a:lnSpc>
                <a:spcPct val="120000"/>
              </a:lnSpc>
              <a:buClr>
                <a:srgbClr val="919195"/>
              </a:buClr>
              <a:buFont typeface="Arial"/>
              <a:buChar char="−"/>
            </a:pPr>
            <a:r>
              <a:rPr lang="pl-PL" sz="1800" b="0" strike="noStrike" spc="-1">
                <a:solidFill>
                  <a:srgbClr val="919195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ok. 50 tys. różnego rodzaju transportów z przemytem papierosów</a:t>
            </a: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743040" lvl="1" indent="-284760" algn="just">
              <a:lnSpc>
                <a:spcPct val="120000"/>
              </a:lnSpc>
              <a:buClr>
                <a:srgbClr val="919195"/>
              </a:buClr>
              <a:buFont typeface="Arial"/>
              <a:buChar char="−"/>
            </a:pPr>
            <a:r>
              <a:rPr lang="pl-PL" sz="1800" b="0" strike="noStrike" spc="-1">
                <a:solidFill>
                  <a:srgbClr val="919195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blisko 2 tys. transportów z przemytem alkoholu.</a:t>
            </a: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just">
              <a:lnSpc>
                <a:spcPct val="120000"/>
              </a:lnSpc>
            </a:pP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57240" algn="just">
              <a:lnSpc>
                <a:spcPct val="120000"/>
              </a:lnSpc>
            </a:pPr>
            <a:r>
              <a:rPr lang="pl-PL" sz="1800" b="0" strike="noStrike" spc="-1">
                <a:solidFill>
                  <a:srgbClr val="919195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Aktualnie służby skarbowe są w stanie kontrolować około 1000 ciężarówek dziennie poprzez system SENT.</a:t>
            </a: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88" name="CustomShape 3"/>
          <p:cNvSpPr/>
          <p:nvPr/>
        </p:nvSpPr>
        <p:spPr>
          <a:xfrm>
            <a:off x="1882800" y="0"/>
            <a:ext cx="7152120" cy="488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pl-PL" sz="1600" b="1" strike="noStrike" spc="-1">
                <a:solidFill>
                  <a:srgbClr val="D3D3D5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Izba Administracji Skarbowej w Lublinie </a:t>
            </a: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CustomShape 1"/>
          <p:cNvSpPr/>
          <p:nvPr/>
        </p:nvSpPr>
        <p:spPr>
          <a:xfrm>
            <a:off x="1650600" y="1046880"/>
            <a:ext cx="7278480" cy="4622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pl-PL" sz="1800" b="1" strike="noStrike" spc="-1">
                <a:solidFill>
                  <a:srgbClr val="95979B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 Zatrzymać szarą strefę</a:t>
            </a: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90" name="CustomShape 2"/>
          <p:cNvSpPr/>
          <p:nvPr/>
        </p:nvSpPr>
        <p:spPr>
          <a:xfrm>
            <a:off x="1531080" y="1863000"/>
            <a:ext cx="7298280" cy="43059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just">
              <a:lnSpc>
                <a:spcPct val="120000"/>
              </a:lnSpc>
            </a:pPr>
            <a:r>
              <a:rPr lang="pl-PL" sz="1800" b="1" strike="noStrike" spc="-1">
                <a:solidFill>
                  <a:srgbClr val="919195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Według resortu finansów służby Krajowej Administracji Skarbowej w pierwszym półroczu 2017 roku:</a:t>
            </a: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000" algn="just">
              <a:lnSpc>
                <a:spcPct val="120000"/>
              </a:lnSpc>
              <a:buClr>
                <a:srgbClr val="919195"/>
              </a:buClr>
              <a:buFont typeface="Arial"/>
              <a:buChar char="•"/>
            </a:pPr>
            <a:r>
              <a:rPr lang="pl-PL" sz="1800" b="1" strike="noStrike" spc="-1">
                <a:solidFill>
                  <a:srgbClr val="919195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udaremniły przemyt 140 tys. litrów paliwa,</a:t>
            </a: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000" algn="just">
              <a:lnSpc>
                <a:spcPct val="120000"/>
              </a:lnSpc>
              <a:buClr>
                <a:srgbClr val="919195"/>
              </a:buClr>
              <a:buFont typeface="Arial"/>
              <a:buChar char="•"/>
            </a:pPr>
            <a:r>
              <a:rPr lang="pl-PL" sz="1800" b="1" strike="noStrike" spc="-1">
                <a:solidFill>
                  <a:srgbClr val="919195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udaremniły 100 mln sztuk papierosów i 5400 litrów alkoholu, </a:t>
            </a: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000" algn="just">
              <a:lnSpc>
                <a:spcPct val="120000"/>
              </a:lnSpc>
              <a:buClr>
                <a:srgbClr val="919195"/>
              </a:buClr>
              <a:buFont typeface="Arial"/>
              <a:buChar char="•"/>
            </a:pPr>
            <a:r>
              <a:rPr lang="pl-PL" sz="1800" b="1" strike="noStrike" spc="-1">
                <a:solidFill>
                  <a:srgbClr val="919195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wszczęto prawie 29 tys. postępowań karno-skarbowych.</a:t>
            </a: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just">
              <a:lnSpc>
                <a:spcPct val="120000"/>
              </a:lnSpc>
            </a:pP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just">
              <a:lnSpc>
                <a:spcPct val="120000"/>
              </a:lnSpc>
            </a:pPr>
            <a:r>
              <a:rPr lang="pl-PL" sz="1800" b="1" strike="noStrike" spc="-1">
                <a:solidFill>
                  <a:srgbClr val="919195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Jak informuje resort finansów, służby MF sprawdzają dziennie około 1 tys. ciężarówek w kraju.</a:t>
            </a: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91" name="CustomShape 3"/>
          <p:cNvSpPr/>
          <p:nvPr/>
        </p:nvSpPr>
        <p:spPr>
          <a:xfrm>
            <a:off x="1882800" y="0"/>
            <a:ext cx="7152120" cy="488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pl-PL" sz="1600" b="1" strike="noStrike" spc="-1">
                <a:solidFill>
                  <a:srgbClr val="D3D3D5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Izba Administracji Skarbowej w Lublinie </a:t>
            </a: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CustomShape 1"/>
          <p:cNvSpPr/>
          <p:nvPr/>
        </p:nvSpPr>
        <p:spPr>
          <a:xfrm>
            <a:off x="1650600" y="944280"/>
            <a:ext cx="7278480" cy="677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pl-PL" sz="1800" b="1" strike="noStrike" spc="-1">
                <a:solidFill>
                  <a:srgbClr val="95979B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Efekty walki z szarą strefą – województwo lubelskie</a:t>
            </a: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pl-PL" sz="1800" b="1" strike="noStrike" spc="-1">
                <a:solidFill>
                  <a:srgbClr val="95979B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(wybrane urzędy skarbowe) </a:t>
            </a: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93" name="CustomShape 2"/>
          <p:cNvSpPr/>
          <p:nvPr/>
        </p:nvSpPr>
        <p:spPr>
          <a:xfrm>
            <a:off x="1531080" y="1863000"/>
            <a:ext cx="7298280" cy="43059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just">
              <a:lnSpc>
                <a:spcPct val="100000"/>
              </a:lnSpc>
              <a:spcBef>
                <a:spcPts val="360"/>
              </a:spcBef>
            </a:pP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just">
              <a:lnSpc>
                <a:spcPct val="100000"/>
              </a:lnSpc>
              <a:spcBef>
                <a:spcPts val="360"/>
              </a:spcBef>
            </a:pPr>
            <a:r>
              <a:rPr lang="pl-PL" sz="1800" b="1" strike="noStrike" spc="-1">
                <a:solidFill>
                  <a:srgbClr val="919195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Kontrole podatkowe i postępowania podatkowe:</a:t>
            </a: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just">
              <a:lnSpc>
                <a:spcPct val="100000"/>
              </a:lnSpc>
              <a:spcBef>
                <a:spcPts val="360"/>
              </a:spcBef>
            </a:pP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just">
              <a:lnSpc>
                <a:spcPct val="100000"/>
              </a:lnSpc>
              <a:spcBef>
                <a:spcPts val="360"/>
              </a:spcBef>
            </a:pPr>
            <a:r>
              <a:rPr lang="pl-PL" sz="1800" b="0" u="sng" strike="noStrike" spc="-1">
                <a:solidFill>
                  <a:srgbClr val="919195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Urząd Skarbowy nr 1</a:t>
            </a:r>
            <a:r>
              <a:rPr lang="pl-PL" sz="1800" b="0" strike="noStrike" spc="-1">
                <a:solidFill>
                  <a:srgbClr val="919195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 – kontrole podatkowe w zakresie zasadności zwrotu VAT (wstrzymano zwrot VAT na łączną kwotę 373.498 zł </a:t>
            </a: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just">
              <a:lnSpc>
                <a:spcPct val="120000"/>
              </a:lnSpc>
            </a:pPr>
            <a:r>
              <a:rPr lang="pl-PL" sz="1800" b="0" strike="noStrike" spc="-1">
                <a:solidFill>
                  <a:srgbClr val="919195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w związku z posługiwaniem się przez podmioty „pustymi fakturami”).</a:t>
            </a: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just">
              <a:lnSpc>
                <a:spcPct val="120000"/>
              </a:lnSpc>
            </a:pP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just">
              <a:lnSpc>
                <a:spcPct val="120000"/>
              </a:lnSpc>
            </a:pPr>
            <a:r>
              <a:rPr lang="pl-PL" sz="1800" b="0" strike="noStrike" spc="-1">
                <a:solidFill>
                  <a:srgbClr val="919195"/>
                </a:solidFill>
                <a:uFill>
                  <a:solidFill>
                    <a:srgbClr val="FFFFFF"/>
                  </a:solidFill>
                </a:uFill>
                <a:latin typeface="Arial"/>
                <a:ea typeface="SimSun"/>
              </a:rPr>
              <a:t>W 2017 r. wszczęto 40 postępowań podatkowych wobec podatników podejrzanych o uczestnictwo w oszustwach karuzelowych.</a:t>
            </a: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just">
              <a:lnSpc>
                <a:spcPct val="100000"/>
              </a:lnSpc>
              <a:spcBef>
                <a:spcPts val="360"/>
              </a:spcBef>
            </a:pP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94" name="CustomShape 3"/>
          <p:cNvSpPr/>
          <p:nvPr/>
        </p:nvSpPr>
        <p:spPr>
          <a:xfrm>
            <a:off x="1882800" y="0"/>
            <a:ext cx="7152120" cy="488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pl-PL" sz="1600" b="1" strike="noStrike" spc="-1">
                <a:solidFill>
                  <a:srgbClr val="D3D3D5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Izba Administracji Skarbowej w Lublinie </a:t>
            </a: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CustomShape 1"/>
          <p:cNvSpPr/>
          <p:nvPr/>
        </p:nvSpPr>
        <p:spPr>
          <a:xfrm>
            <a:off x="1650600" y="944280"/>
            <a:ext cx="7278480" cy="677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pl-PL" sz="1800" b="1" strike="noStrike" spc="-1">
                <a:solidFill>
                  <a:srgbClr val="95979B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Efekty walki z szarą strefą – województwo lubelskie</a:t>
            </a: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pl-PL" sz="1800" b="1" strike="noStrike" spc="-1">
                <a:solidFill>
                  <a:srgbClr val="95979B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(wybrane urzędy skarbowe) </a:t>
            </a: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96" name="CustomShape 2"/>
          <p:cNvSpPr/>
          <p:nvPr/>
        </p:nvSpPr>
        <p:spPr>
          <a:xfrm>
            <a:off x="1531080" y="1863000"/>
            <a:ext cx="7298280" cy="43059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just">
              <a:lnSpc>
                <a:spcPct val="100000"/>
              </a:lnSpc>
              <a:spcBef>
                <a:spcPts val="360"/>
              </a:spcBef>
            </a:pP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just">
              <a:lnSpc>
                <a:spcPct val="100000"/>
              </a:lnSpc>
              <a:spcBef>
                <a:spcPts val="360"/>
              </a:spcBef>
            </a:pP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just">
              <a:lnSpc>
                <a:spcPct val="100000"/>
              </a:lnSpc>
              <a:spcBef>
                <a:spcPts val="360"/>
              </a:spcBef>
            </a:pPr>
            <a:r>
              <a:rPr lang="pl-PL" sz="1800" b="1" strike="noStrike" spc="-1">
                <a:solidFill>
                  <a:srgbClr val="919195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Kontrole podatkowe:</a:t>
            </a: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just">
              <a:lnSpc>
                <a:spcPct val="100000"/>
              </a:lnSpc>
              <a:spcBef>
                <a:spcPts val="360"/>
              </a:spcBef>
            </a:pP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just">
              <a:lnSpc>
                <a:spcPct val="120000"/>
              </a:lnSpc>
            </a:pPr>
            <a:r>
              <a:rPr lang="pl-PL" sz="1800" b="0" u="sng" strike="noStrike" spc="-1">
                <a:solidFill>
                  <a:srgbClr val="919195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Urząd Skarbowy nr 2</a:t>
            </a:r>
            <a:r>
              <a:rPr lang="pl-PL" sz="1800" b="0" strike="noStrike" spc="-1">
                <a:solidFill>
                  <a:srgbClr val="919195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 – </a:t>
            </a:r>
            <a:r>
              <a:rPr lang="pl-PL" sz="1800" b="0" strike="noStrike" spc="-1">
                <a:solidFill>
                  <a:srgbClr val="919195"/>
                </a:solidFill>
                <a:uFill>
                  <a:solidFill>
                    <a:srgbClr val="FFFFFF"/>
                  </a:solidFill>
                </a:uFill>
                <a:latin typeface="Arial"/>
                <a:ea typeface="Source Code Pro"/>
              </a:rPr>
              <a:t>uszczuplenia w zakresie podatku od towarów  i usług 4 829 300 zł w tym wykrycie karuzeli podatkowej 1 368 540 zł, znikający podatnik 760 348 zł, puste faktury 2 156 192 zł.</a:t>
            </a: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just">
              <a:lnSpc>
                <a:spcPct val="120000"/>
              </a:lnSpc>
              <a:spcBef>
                <a:spcPts val="360"/>
              </a:spcBef>
            </a:pP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just">
              <a:lnSpc>
                <a:spcPct val="100000"/>
              </a:lnSpc>
              <a:spcBef>
                <a:spcPts val="360"/>
              </a:spcBef>
            </a:pP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just">
              <a:lnSpc>
                <a:spcPct val="100000"/>
              </a:lnSpc>
              <a:spcBef>
                <a:spcPts val="360"/>
              </a:spcBef>
            </a:pP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97" name="CustomShape 3"/>
          <p:cNvSpPr/>
          <p:nvPr/>
        </p:nvSpPr>
        <p:spPr>
          <a:xfrm>
            <a:off x="1882800" y="0"/>
            <a:ext cx="7152120" cy="488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pl-PL" sz="1600" b="1" strike="noStrike" spc="-1">
                <a:solidFill>
                  <a:srgbClr val="D3D3D5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Izba Administracji Skarbowej w Lublinie </a:t>
            </a: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CustomShape 1"/>
          <p:cNvSpPr/>
          <p:nvPr/>
        </p:nvSpPr>
        <p:spPr>
          <a:xfrm>
            <a:off x="1650600" y="944280"/>
            <a:ext cx="7278480" cy="677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pl-PL" sz="1800" b="1" strike="noStrike" spc="-1">
                <a:solidFill>
                  <a:srgbClr val="95979B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Efekty walki z szarą strefą – województwo lubelskie</a:t>
            </a: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pl-PL" sz="1800" b="1" strike="noStrike" spc="-1">
                <a:solidFill>
                  <a:srgbClr val="95979B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(wybrane urzędy skarbowe) </a:t>
            </a: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99" name="CustomShape 2"/>
          <p:cNvSpPr/>
          <p:nvPr/>
        </p:nvSpPr>
        <p:spPr>
          <a:xfrm>
            <a:off x="1531080" y="1863000"/>
            <a:ext cx="7298280" cy="43059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just">
              <a:lnSpc>
                <a:spcPct val="100000"/>
              </a:lnSpc>
              <a:spcBef>
                <a:spcPts val="360"/>
              </a:spcBef>
            </a:pP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just">
              <a:lnSpc>
                <a:spcPct val="100000"/>
              </a:lnSpc>
              <a:spcBef>
                <a:spcPts val="360"/>
              </a:spcBef>
            </a:pPr>
            <a:r>
              <a:rPr lang="pl-PL" sz="1800" b="1" strike="noStrike" spc="-1">
                <a:solidFill>
                  <a:srgbClr val="919195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Kontrole podatkowe:</a:t>
            </a: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just">
              <a:lnSpc>
                <a:spcPct val="100000"/>
              </a:lnSpc>
              <a:spcBef>
                <a:spcPts val="360"/>
              </a:spcBef>
            </a:pP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just">
              <a:lnSpc>
                <a:spcPct val="120000"/>
              </a:lnSpc>
            </a:pPr>
            <a:r>
              <a:rPr lang="pl-PL" sz="1800" b="0" u="sng" strike="noStrike" spc="-1">
                <a:solidFill>
                  <a:srgbClr val="919195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Urząd Skarbowy nr 3</a:t>
            </a:r>
            <a:r>
              <a:rPr lang="pl-PL" sz="1800" b="0" strike="noStrike" spc="-1">
                <a:solidFill>
                  <a:srgbClr val="919195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 – kontrole podatkowe w zakresie:</a:t>
            </a: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000" algn="just">
              <a:lnSpc>
                <a:spcPct val="120000"/>
              </a:lnSpc>
              <a:buClr>
                <a:srgbClr val="919195"/>
              </a:buClr>
              <a:buFont typeface="Arial"/>
              <a:buChar char="•"/>
            </a:pPr>
            <a:r>
              <a:rPr lang="pl-PL" sz="1800" b="0" strike="noStrike" spc="-1">
                <a:solidFill>
                  <a:srgbClr val="919195"/>
                </a:solidFill>
                <a:uFill>
                  <a:solidFill>
                    <a:srgbClr val="FFFFFF"/>
                  </a:solidFill>
                </a:uFill>
                <a:latin typeface="Arial"/>
                <a:ea typeface="SimSun"/>
              </a:rPr>
              <a:t>fikcyjnego obrotu elektroniką (ustalenia w 2017 r. - 14 089 883 zł, ustalenia w 2016 r. - 8 385 706 zł);</a:t>
            </a: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000" algn="just">
              <a:lnSpc>
                <a:spcPct val="120000"/>
              </a:lnSpc>
              <a:buClr>
                <a:srgbClr val="919195"/>
              </a:buClr>
              <a:buFont typeface="Arial"/>
              <a:buChar char="•"/>
            </a:pPr>
            <a:r>
              <a:rPr lang="pl-PL" sz="1800" b="0" strike="noStrike" spc="-1">
                <a:solidFill>
                  <a:srgbClr val="919195"/>
                </a:solidFill>
                <a:uFill>
                  <a:solidFill>
                    <a:srgbClr val="FFFFFF"/>
                  </a:solidFill>
                </a:uFill>
                <a:latin typeface="Arial"/>
                <a:ea typeface="SimSun"/>
              </a:rPr>
              <a:t>fikcyjnego obrotu olejem rzepakowym (ustalenia w 2017 r. - 179 613 zł);</a:t>
            </a: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000" algn="just">
              <a:lnSpc>
                <a:spcPct val="120000"/>
              </a:lnSpc>
              <a:buClr>
                <a:srgbClr val="919195"/>
              </a:buClr>
              <a:buFont typeface="Arial"/>
              <a:buChar char="•"/>
            </a:pPr>
            <a:r>
              <a:rPr lang="pl-PL" sz="1800" b="0" strike="noStrike" spc="-1">
                <a:solidFill>
                  <a:srgbClr val="919195"/>
                </a:solidFill>
                <a:uFill>
                  <a:solidFill>
                    <a:srgbClr val="FFFFFF"/>
                  </a:solidFill>
                </a:uFill>
                <a:latin typeface="Arial"/>
                <a:ea typeface="SimSun"/>
              </a:rPr>
              <a:t>fikcyjnego obrotu telefonami komórkowymi (ustalenia w 2017 r. - 516 010 zł);</a:t>
            </a: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000" algn="just">
              <a:lnSpc>
                <a:spcPct val="120000"/>
              </a:lnSpc>
              <a:buClr>
                <a:srgbClr val="919195"/>
              </a:buClr>
              <a:buFont typeface="Arial"/>
              <a:buChar char="•"/>
            </a:pPr>
            <a:r>
              <a:rPr lang="pl-PL" sz="1800" b="0" strike="noStrike" spc="-1">
                <a:solidFill>
                  <a:srgbClr val="919195"/>
                </a:solidFill>
                <a:uFill>
                  <a:solidFill>
                    <a:srgbClr val="FFFFFF"/>
                  </a:solidFill>
                </a:uFill>
                <a:latin typeface="Arial"/>
                <a:ea typeface="SimSun"/>
              </a:rPr>
              <a:t>oszustw paliwowych (ustalenia w 2017 r. - 574 503 zł).</a:t>
            </a: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just">
              <a:lnSpc>
                <a:spcPct val="100000"/>
              </a:lnSpc>
              <a:spcBef>
                <a:spcPts val="360"/>
              </a:spcBef>
            </a:pP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00" name="CustomShape 3"/>
          <p:cNvSpPr/>
          <p:nvPr/>
        </p:nvSpPr>
        <p:spPr>
          <a:xfrm>
            <a:off x="1882800" y="0"/>
            <a:ext cx="7152120" cy="488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pl-PL" sz="1600" b="1" strike="noStrike" spc="-1">
                <a:solidFill>
                  <a:srgbClr val="D3D3D5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Izba Administracji Skarbowej w Lublinie </a:t>
            </a: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CustomShape 1"/>
          <p:cNvSpPr/>
          <p:nvPr/>
        </p:nvSpPr>
        <p:spPr>
          <a:xfrm>
            <a:off x="1650600" y="944280"/>
            <a:ext cx="7278480" cy="677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pl-PL" sz="1800" b="1" strike="noStrike" spc="-1">
                <a:solidFill>
                  <a:srgbClr val="95979B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Efekty walki z szarą strefą – województwo lubelskie</a:t>
            </a: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pl-PL" sz="1800" b="1" strike="noStrike" spc="-1">
                <a:solidFill>
                  <a:srgbClr val="95979B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(wybrane urzędy skarbowe) </a:t>
            </a: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02" name="CustomShape 2"/>
          <p:cNvSpPr/>
          <p:nvPr/>
        </p:nvSpPr>
        <p:spPr>
          <a:xfrm>
            <a:off x="1531080" y="1863000"/>
            <a:ext cx="7298280" cy="43059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just">
              <a:lnSpc>
                <a:spcPct val="100000"/>
              </a:lnSpc>
              <a:spcBef>
                <a:spcPts val="360"/>
              </a:spcBef>
            </a:pP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just">
              <a:lnSpc>
                <a:spcPct val="100000"/>
              </a:lnSpc>
              <a:spcBef>
                <a:spcPts val="360"/>
              </a:spcBef>
            </a:pPr>
            <a:r>
              <a:rPr lang="pl-PL" sz="1800" b="1" strike="noStrike" spc="-1">
                <a:solidFill>
                  <a:srgbClr val="919195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Kontrole podatkowe i postępowania podatkowe:</a:t>
            </a: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just">
              <a:lnSpc>
                <a:spcPct val="100000"/>
              </a:lnSpc>
              <a:spcBef>
                <a:spcPts val="360"/>
              </a:spcBef>
            </a:pP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just">
              <a:lnSpc>
                <a:spcPct val="120000"/>
              </a:lnSpc>
            </a:pPr>
            <a:r>
              <a:rPr lang="pl-PL" sz="1800" b="0" u="sng" strike="noStrike" spc="-1">
                <a:solidFill>
                  <a:srgbClr val="919195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Urząd Skarbowy nr 4</a:t>
            </a:r>
            <a:r>
              <a:rPr lang="pl-PL" sz="1800" b="0" strike="noStrike" spc="-1">
                <a:solidFill>
                  <a:srgbClr val="919195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 – 66 kontroli podatkowych; suma uszczupleń - 45 565 306,30 zł (w tym w zakresie wyłudzeń VAT - 27 910 897 zł, cen transferowych - 1 950 745 zł).</a:t>
            </a: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just">
              <a:lnSpc>
                <a:spcPct val="120000"/>
              </a:lnSpc>
            </a:pPr>
            <a:r>
              <a:rPr lang="pl-PL" sz="1800" b="0" strike="noStrike" spc="-1">
                <a:solidFill>
                  <a:srgbClr val="919195"/>
                </a:solidFill>
                <a:uFill>
                  <a:solidFill>
                    <a:srgbClr val="FFFFFF"/>
                  </a:solidFill>
                </a:uFill>
                <a:latin typeface="Arial"/>
                <a:ea typeface="SimSun"/>
              </a:rPr>
              <a:t>Prowadzonych jest 40 postępowań podatkowych w zakresie wyłudzenia podatku VAT oraz 8 w zakresie podatku dochodowego od osób fizycznych. Wydano 14 decyzji wymiarowych w zakresie podatku VAT określających zobowiązanie podatkowe w łącznej kwocie 3 805 624 zł. Wydano 4 decyzje zabezpieczające wykonanie zobowiązań podatkowych na kwotę 12 823 339 zł.</a:t>
            </a: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just">
              <a:lnSpc>
                <a:spcPct val="100000"/>
              </a:lnSpc>
              <a:spcBef>
                <a:spcPts val="360"/>
              </a:spcBef>
            </a:pP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03" name="CustomShape 3"/>
          <p:cNvSpPr/>
          <p:nvPr/>
        </p:nvSpPr>
        <p:spPr>
          <a:xfrm>
            <a:off x="1882800" y="0"/>
            <a:ext cx="7152120" cy="488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pl-PL" sz="1600" b="1" strike="noStrike" spc="-1">
                <a:solidFill>
                  <a:srgbClr val="D3D3D5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Izba Administracji Skarbowej w Lublinie </a:t>
            </a: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CustomShape 1"/>
          <p:cNvSpPr/>
          <p:nvPr/>
        </p:nvSpPr>
        <p:spPr>
          <a:xfrm>
            <a:off x="1650600" y="944280"/>
            <a:ext cx="7278480" cy="677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pl-PL" sz="1800" b="1" strike="noStrike" spc="-1">
                <a:solidFill>
                  <a:srgbClr val="95979B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Efekty walki z szarą strefą – województwo lubelskie</a:t>
            </a: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pl-PL" sz="1800" b="1" strike="noStrike" spc="-1">
                <a:solidFill>
                  <a:srgbClr val="95979B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(wybrane urzędy skarbowe) </a:t>
            </a: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05" name="CustomShape 2"/>
          <p:cNvSpPr/>
          <p:nvPr/>
        </p:nvSpPr>
        <p:spPr>
          <a:xfrm>
            <a:off x="1531080" y="1863000"/>
            <a:ext cx="7298280" cy="43059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just">
              <a:lnSpc>
                <a:spcPct val="100000"/>
              </a:lnSpc>
              <a:spcBef>
                <a:spcPts val="360"/>
              </a:spcBef>
            </a:pP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just">
              <a:lnSpc>
                <a:spcPct val="100000"/>
              </a:lnSpc>
              <a:spcBef>
                <a:spcPts val="360"/>
              </a:spcBef>
            </a:pP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just">
              <a:lnSpc>
                <a:spcPct val="100000"/>
              </a:lnSpc>
              <a:spcBef>
                <a:spcPts val="360"/>
              </a:spcBef>
            </a:pP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just">
              <a:lnSpc>
                <a:spcPct val="120000"/>
              </a:lnSpc>
            </a:pPr>
            <a:r>
              <a:rPr lang="pl-PL" sz="1800" b="1" strike="noStrike" spc="-1">
                <a:solidFill>
                  <a:srgbClr val="919195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Obowiązek comiesięcznego przekazywania pliku JPK_VAT (ewidencja zakupu i sprzedaży VAT) obowiązuje od:</a:t>
            </a: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000" algn="just">
              <a:lnSpc>
                <a:spcPct val="120000"/>
              </a:lnSpc>
              <a:buClr>
                <a:srgbClr val="919195"/>
              </a:buClr>
              <a:buFont typeface="Arial"/>
              <a:buChar char="•"/>
            </a:pPr>
            <a:r>
              <a:rPr lang="pl-PL" sz="1800" b="0" strike="noStrike" spc="-1">
                <a:solidFill>
                  <a:srgbClr val="919195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1 lipca 2016 r. – duże podmioty;</a:t>
            </a: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000" algn="just">
              <a:lnSpc>
                <a:spcPct val="120000"/>
              </a:lnSpc>
              <a:buClr>
                <a:srgbClr val="919195"/>
              </a:buClr>
              <a:buFont typeface="Arial"/>
              <a:buChar char="•"/>
            </a:pPr>
            <a:r>
              <a:rPr lang="pl-PL" sz="1800" b="0" strike="noStrike" spc="-1">
                <a:solidFill>
                  <a:srgbClr val="919195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1 stycznia 2017 r. – małe i średnie podmioty;</a:t>
            </a: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000" algn="just">
              <a:lnSpc>
                <a:spcPct val="120000"/>
              </a:lnSpc>
              <a:buClr>
                <a:srgbClr val="919195"/>
              </a:buClr>
              <a:buFont typeface="Arial"/>
              <a:buChar char="•"/>
            </a:pPr>
            <a:r>
              <a:rPr lang="pl-PL" sz="1800" b="0" strike="noStrike" spc="-1">
                <a:solidFill>
                  <a:srgbClr val="919195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1 stycznia 2018 r. – mikro przedsiębiorcy.</a:t>
            </a: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just">
              <a:lnSpc>
                <a:spcPct val="100000"/>
              </a:lnSpc>
              <a:spcBef>
                <a:spcPts val="360"/>
              </a:spcBef>
            </a:pP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06" name="CustomShape 3"/>
          <p:cNvSpPr/>
          <p:nvPr/>
        </p:nvSpPr>
        <p:spPr>
          <a:xfrm>
            <a:off x="1882800" y="0"/>
            <a:ext cx="7152120" cy="488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pl-PL" sz="1600" b="1" strike="noStrike" spc="-1">
                <a:solidFill>
                  <a:srgbClr val="D3D3D5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Izba Administracji Skarbowej w Lublinie </a:t>
            </a: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CustomShape 1"/>
          <p:cNvSpPr/>
          <p:nvPr/>
        </p:nvSpPr>
        <p:spPr>
          <a:xfrm>
            <a:off x="1650600" y="944280"/>
            <a:ext cx="7278480" cy="677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pl-PL" sz="1800" b="1" strike="noStrike" spc="-1">
                <a:solidFill>
                  <a:srgbClr val="95979B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Efekty walki z szarą strefą – województwo lubelskie</a:t>
            </a: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pl-PL" sz="1800" b="1" strike="noStrike" spc="-1">
                <a:solidFill>
                  <a:srgbClr val="95979B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(wybrane urzędy skarbowe) </a:t>
            </a: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08" name="CustomShape 2"/>
          <p:cNvSpPr/>
          <p:nvPr/>
        </p:nvSpPr>
        <p:spPr>
          <a:xfrm>
            <a:off x="1531080" y="1863000"/>
            <a:ext cx="7298280" cy="43059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just">
              <a:lnSpc>
                <a:spcPct val="100000"/>
              </a:lnSpc>
              <a:spcBef>
                <a:spcPts val="360"/>
              </a:spcBef>
            </a:pP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just">
              <a:lnSpc>
                <a:spcPct val="100000"/>
              </a:lnSpc>
              <a:spcBef>
                <a:spcPts val="360"/>
              </a:spcBef>
            </a:pP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just">
              <a:lnSpc>
                <a:spcPct val="100000"/>
              </a:lnSpc>
              <a:spcBef>
                <a:spcPts val="360"/>
              </a:spcBef>
            </a:pPr>
            <a:r>
              <a:rPr lang="pl-PL" sz="1800" b="1" strike="noStrike" spc="-1">
                <a:solidFill>
                  <a:srgbClr val="919195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Korzyści dla podatników (JPK):</a:t>
            </a: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000" algn="just">
              <a:lnSpc>
                <a:spcPct val="100000"/>
              </a:lnSpc>
              <a:spcBef>
                <a:spcPts val="360"/>
              </a:spcBef>
              <a:buClr>
                <a:srgbClr val="919195"/>
              </a:buClr>
              <a:buFont typeface="Arial"/>
              <a:buChar char="•"/>
            </a:pPr>
            <a:r>
              <a:rPr lang="pl-PL" sz="1800" b="0" strike="noStrike" spc="-1">
                <a:solidFill>
                  <a:srgbClr val="919195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skrócenie czasu kontroli; </a:t>
            </a: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000" algn="just">
              <a:lnSpc>
                <a:spcPct val="100000"/>
              </a:lnSpc>
              <a:spcBef>
                <a:spcPts val="360"/>
              </a:spcBef>
              <a:buClr>
                <a:srgbClr val="919195"/>
              </a:buClr>
              <a:buFont typeface="Arial"/>
              <a:buChar char="•"/>
            </a:pPr>
            <a:r>
              <a:rPr lang="pl-PL" sz="1800" b="0" strike="noStrike" spc="-1">
                <a:solidFill>
                  <a:srgbClr val="919195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zmniejszenie jej uciążliwości;</a:t>
            </a: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000" algn="just">
              <a:lnSpc>
                <a:spcPct val="100000"/>
              </a:lnSpc>
              <a:spcBef>
                <a:spcPts val="360"/>
              </a:spcBef>
              <a:buClr>
                <a:srgbClr val="919195"/>
              </a:buClr>
              <a:buFont typeface="Arial"/>
              <a:buChar char="•"/>
            </a:pPr>
            <a:r>
              <a:rPr lang="pl-PL" sz="1800" b="0" strike="noStrike" spc="-1">
                <a:solidFill>
                  <a:srgbClr val="919195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obniżenie kosztów;</a:t>
            </a: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000" algn="just">
              <a:lnSpc>
                <a:spcPct val="100000"/>
              </a:lnSpc>
              <a:spcBef>
                <a:spcPts val="360"/>
              </a:spcBef>
              <a:buClr>
                <a:srgbClr val="919195"/>
              </a:buClr>
              <a:buFont typeface="Arial"/>
              <a:buChar char="•"/>
            </a:pPr>
            <a:r>
              <a:rPr lang="pl-PL" sz="1800" b="0" strike="noStrike" spc="-1">
                <a:solidFill>
                  <a:srgbClr val="919195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nowy mechanizm kontroli wewnętrznej dla podatników pozwalający monitorować pracę służb księgowych.</a:t>
            </a: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just">
              <a:lnSpc>
                <a:spcPct val="100000"/>
              </a:lnSpc>
              <a:spcBef>
                <a:spcPts val="360"/>
              </a:spcBef>
            </a:pP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just">
              <a:lnSpc>
                <a:spcPct val="100000"/>
              </a:lnSpc>
              <a:spcBef>
                <a:spcPts val="360"/>
              </a:spcBef>
            </a:pPr>
            <a:r>
              <a:rPr lang="pl-PL" sz="1800" b="0" u="sng" strike="noStrike" spc="-1">
                <a:solidFill>
                  <a:srgbClr val="919195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 </a:t>
            </a: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09" name="CustomShape 3"/>
          <p:cNvSpPr/>
          <p:nvPr/>
        </p:nvSpPr>
        <p:spPr>
          <a:xfrm>
            <a:off x="1882800" y="0"/>
            <a:ext cx="7152120" cy="488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pl-PL" sz="1600" b="1" strike="noStrike" spc="-1">
                <a:solidFill>
                  <a:srgbClr val="D3D3D5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Izba Administracji Skarbowej w Lublinie </a:t>
            </a: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CustomShape 1"/>
          <p:cNvSpPr/>
          <p:nvPr/>
        </p:nvSpPr>
        <p:spPr>
          <a:xfrm>
            <a:off x="1650600" y="944280"/>
            <a:ext cx="7278480" cy="677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pl-PL" sz="1800" b="1" strike="noStrike" spc="-1">
                <a:solidFill>
                  <a:srgbClr val="95979B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Efekty walki z szarą strefą – województwo lubelskie</a:t>
            </a: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pl-PL" sz="1800" b="1" strike="noStrike" spc="-1">
                <a:solidFill>
                  <a:srgbClr val="95979B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(wybrane urzędy skarbowe) </a:t>
            </a: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11" name="CustomShape 2"/>
          <p:cNvSpPr/>
          <p:nvPr/>
        </p:nvSpPr>
        <p:spPr>
          <a:xfrm>
            <a:off x="1531080" y="1863000"/>
            <a:ext cx="7298280" cy="43059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just">
              <a:lnSpc>
                <a:spcPct val="100000"/>
              </a:lnSpc>
              <a:spcBef>
                <a:spcPts val="360"/>
              </a:spcBef>
            </a:pP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just">
              <a:lnSpc>
                <a:spcPct val="100000"/>
              </a:lnSpc>
              <a:spcBef>
                <a:spcPts val="360"/>
              </a:spcBef>
            </a:pP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just">
              <a:lnSpc>
                <a:spcPct val="120000"/>
              </a:lnSpc>
            </a:pPr>
            <a:r>
              <a:rPr lang="pl-PL" sz="1800" b="1" strike="noStrike" spc="-1">
                <a:solidFill>
                  <a:srgbClr val="919195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Korzyści dla administracji (JPK):</a:t>
            </a: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000" algn="just">
              <a:lnSpc>
                <a:spcPct val="120000"/>
              </a:lnSpc>
              <a:buClr>
                <a:srgbClr val="919195"/>
              </a:buClr>
              <a:buFont typeface="Arial"/>
              <a:buChar char="•"/>
            </a:pPr>
            <a:r>
              <a:rPr lang="pl-PL" sz="1800" b="0" strike="noStrike" spc="-1">
                <a:solidFill>
                  <a:srgbClr val="919195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automatyzacja weryfikacji danych podatkowych;</a:t>
            </a: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000" algn="just">
              <a:lnSpc>
                <a:spcPct val="120000"/>
              </a:lnSpc>
              <a:buClr>
                <a:srgbClr val="919195"/>
              </a:buClr>
              <a:buFont typeface="Arial"/>
              <a:buChar char="•"/>
            </a:pPr>
            <a:r>
              <a:rPr lang="pl-PL" sz="1800" b="0" strike="noStrike" spc="-1">
                <a:solidFill>
                  <a:srgbClr val="919195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narzędzie umożliwiające szybkie przeprowadzenie czynności sprawdzających i kontroli;</a:t>
            </a: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000" algn="just">
              <a:lnSpc>
                <a:spcPct val="120000"/>
              </a:lnSpc>
              <a:buClr>
                <a:srgbClr val="919195"/>
              </a:buClr>
              <a:buFont typeface="Arial"/>
              <a:buChar char="•"/>
            </a:pPr>
            <a:r>
              <a:rPr lang="pl-PL" sz="1800" b="0" strike="noStrike" spc="-1">
                <a:solidFill>
                  <a:srgbClr val="919195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szybkie ustalenie nieprawidłowości;</a:t>
            </a: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000" algn="just">
              <a:lnSpc>
                <a:spcPct val="120000"/>
              </a:lnSpc>
              <a:buClr>
                <a:srgbClr val="919195"/>
              </a:buClr>
              <a:buFont typeface="Arial"/>
              <a:buChar char="•"/>
            </a:pPr>
            <a:r>
              <a:rPr lang="pl-PL" sz="1800" b="0" strike="noStrike" spc="-1">
                <a:solidFill>
                  <a:srgbClr val="919195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przyspieszenie potwierdzania prawidłowości rozliczeń.</a:t>
            </a: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just">
              <a:lnSpc>
                <a:spcPct val="100000"/>
              </a:lnSpc>
              <a:spcBef>
                <a:spcPts val="360"/>
              </a:spcBef>
            </a:pP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just">
              <a:lnSpc>
                <a:spcPct val="100000"/>
              </a:lnSpc>
              <a:spcBef>
                <a:spcPts val="360"/>
              </a:spcBef>
            </a:pPr>
            <a:r>
              <a:rPr lang="pl-PL" sz="1800" b="0" u="sng" strike="noStrike" spc="-1">
                <a:solidFill>
                  <a:srgbClr val="919195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 </a:t>
            </a: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12" name="CustomShape 3"/>
          <p:cNvSpPr/>
          <p:nvPr/>
        </p:nvSpPr>
        <p:spPr>
          <a:xfrm>
            <a:off x="1882800" y="0"/>
            <a:ext cx="7152120" cy="488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pl-PL" sz="1600" b="1" strike="noStrike" spc="-1">
                <a:solidFill>
                  <a:srgbClr val="D3D3D5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Izba Administracji Skarbowej w Lublinie </a:t>
            </a: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CustomShape 1"/>
          <p:cNvSpPr/>
          <p:nvPr/>
        </p:nvSpPr>
        <p:spPr>
          <a:xfrm>
            <a:off x="1650600" y="944280"/>
            <a:ext cx="7278480" cy="677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pl-PL" sz="1800" b="1" strike="noStrike" spc="-1">
                <a:solidFill>
                  <a:srgbClr val="95979B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Efekty walki z szarą strefą – województwo lubelskie</a:t>
            </a: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pl-PL" sz="1800" b="1" strike="noStrike" spc="-1">
                <a:solidFill>
                  <a:srgbClr val="95979B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(wybrane urzędy skarbowe) </a:t>
            </a: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14" name="CustomShape 2"/>
          <p:cNvSpPr/>
          <p:nvPr/>
        </p:nvSpPr>
        <p:spPr>
          <a:xfrm>
            <a:off x="1531080" y="1863000"/>
            <a:ext cx="7298280" cy="43059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just">
              <a:lnSpc>
                <a:spcPct val="100000"/>
              </a:lnSpc>
              <a:spcBef>
                <a:spcPts val="360"/>
              </a:spcBef>
            </a:pP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just">
              <a:lnSpc>
                <a:spcPct val="120000"/>
              </a:lnSpc>
            </a:pPr>
            <a:r>
              <a:rPr lang="pl-PL" sz="1800" b="1" strike="noStrike" spc="-1">
                <a:solidFill>
                  <a:srgbClr val="919195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Analiza plików JPK (Jednolity Plik Kontrolny):</a:t>
            </a: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just">
              <a:lnSpc>
                <a:spcPct val="120000"/>
              </a:lnSpc>
            </a:pPr>
            <a:r>
              <a:rPr lang="pl-PL" sz="1800" b="0" u="sng" strike="noStrike" spc="-1">
                <a:solidFill>
                  <a:srgbClr val="919195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Urząd Skarbowy nr 1</a:t>
            </a:r>
            <a:r>
              <a:rPr lang="pl-PL" sz="1800" b="0" strike="noStrike" spc="-1">
                <a:solidFill>
                  <a:srgbClr val="919195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 – </a:t>
            </a:r>
            <a:r>
              <a:rPr lang="pl-PL" sz="1800" b="0" strike="noStrike" spc="-1">
                <a:solidFill>
                  <a:srgbClr val="919195"/>
                </a:solidFill>
                <a:uFill>
                  <a:solidFill>
                    <a:srgbClr val="FFFFFF"/>
                  </a:solidFill>
                </a:uFill>
                <a:latin typeface="Arial"/>
                <a:ea typeface="SimSun"/>
              </a:rPr>
              <a:t>uszczuplenie na kwotę 17 641 zł (139 czynności sprawdzających).</a:t>
            </a: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just">
              <a:lnSpc>
                <a:spcPct val="120000"/>
              </a:lnSpc>
            </a:pPr>
            <a:r>
              <a:rPr lang="pl-PL" sz="1800" b="0" u="sng" strike="noStrike" spc="-1">
                <a:solidFill>
                  <a:srgbClr val="919195"/>
                </a:solidFill>
                <a:uFill>
                  <a:solidFill>
                    <a:srgbClr val="FFFFFF"/>
                  </a:solidFill>
                </a:uFill>
                <a:latin typeface="Arial"/>
                <a:ea typeface="SimSun"/>
              </a:rPr>
              <a:t>Urząd Skarbowy nr 2</a:t>
            </a:r>
            <a:r>
              <a:rPr lang="pl-PL" sz="1800" b="0" strike="noStrike" spc="-1">
                <a:solidFill>
                  <a:srgbClr val="919195"/>
                </a:solidFill>
                <a:uFill>
                  <a:solidFill>
                    <a:srgbClr val="FFFFFF"/>
                  </a:solidFill>
                </a:uFill>
                <a:latin typeface="Arial"/>
                <a:ea typeface="SimSun"/>
              </a:rPr>
              <a:t> - do czynności sprawdzających wezwano ok. 550 podatników. W związku ze złożonymi korektami deklaracji VAT zmniejszono podatek naliczony o ok. 55 000 zł. W wyniku działań kontroli podatkowych ustalono kwotę w podatku od towarów i usług                 w wysokości 96 426 zł.</a:t>
            </a: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just">
              <a:lnSpc>
                <a:spcPct val="120000"/>
              </a:lnSpc>
            </a:pPr>
            <a:r>
              <a:rPr lang="pl-PL" sz="1800" b="0" u="sng" strike="noStrike" spc="-1">
                <a:solidFill>
                  <a:srgbClr val="919195"/>
                </a:solidFill>
                <a:uFill>
                  <a:solidFill>
                    <a:srgbClr val="FFFFFF"/>
                  </a:solidFill>
                </a:uFill>
                <a:latin typeface="Arial"/>
                <a:ea typeface="SimSun"/>
              </a:rPr>
              <a:t>Urząd Skarbowy nr 3</a:t>
            </a:r>
            <a:r>
              <a:rPr lang="pl-PL" sz="1800" b="0" strike="noStrike" spc="-1">
                <a:solidFill>
                  <a:srgbClr val="919195"/>
                </a:solidFill>
                <a:uFill>
                  <a:solidFill>
                    <a:srgbClr val="FFFFFF"/>
                  </a:solidFill>
                </a:uFill>
                <a:latin typeface="Arial"/>
                <a:ea typeface="SimSun"/>
              </a:rPr>
              <a:t> - uszczuplenie na kwotę 127 821 zł (podmioty niezarejestrowane, wykreślone z rejestru podatników VAT).</a:t>
            </a: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just">
              <a:lnSpc>
                <a:spcPct val="120000"/>
              </a:lnSpc>
            </a:pPr>
            <a:r>
              <a:rPr lang="pl-PL" sz="1800" b="0" u="sng" strike="noStrike" spc="-1">
                <a:solidFill>
                  <a:srgbClr val="919195"/>
                </a:solidFill>
                <a:uFill>
                  <a:solidFill>
                    <a:srgbClr val="FFFFFF"/>
                  </a:solidFill>
                </a:uFill>
                <a:latin typeface="Arial"/>
                <a:ea typeface="SimSun"/>
              </a:rPr>
              <a:t>Urząd Skarbowy nr 4 -</a:t>
            </a:r>
            <a:r>
              <a:rPr lang="pl-PL" sz="1800" b="1" strike="noStrike" spc="-1">
                <a:solidFill>
                  <a:srgbClr val="919195"/>
                </a:solidFill>
                <a:uFill>
                  <a:solidFill>
                    <a:srgbClr val="FFFFFF"/>
                  </a:solidFill>
                </a:uFill>
                <a:latin typeface="Arial"/>
                <a:ea typeface="SimSun"/>
              </a:rPr>
              <a:t> </a:t>
            </a:r>
            <a:r>
              <a:rPr lang="pl-PL" sz="1800" b="0" strike="noStrike" spc="-1">
                <a:solidFill>
                  <a:srgbClr val="919195"/>
                </a:solidFill>
                <a:uFill>
                  <a:solidFill>
                    <a:srgbClr val="FFFFFF"/>
                  </a:solidFill>
                </a:uFill>
                <a:latin typeface="Arial"/>
                <a:ea typeface="SimSun"/>
              </a:rPr>
              <a:t>przeanalizowano 3 595 transakcji, w których udział wzięło 581 podmiotów.</a:t>
            </a:r>
            <a:r>
              <a:rPr lang="pl-PL" sz="1800" b="0" u="sng" strike="noStrike" spc="-1">
                <a:solidFill>
                  <a:srgbClr val="919195"/>
                </a:solidFill>
                <a:uFill>
                  <a:solidFill>
                    <a:srgbClr val="FFFFFF"/>
                  </a:solidFill>
                </a:uFill>
                <a:latin typeface="Arial"/>
                <a:ea typeface="SimSun"/>
              </a:rPr>
              <a:t> </a:t>
            </a: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15" name="CustomShape 3"/>
          <p:cNvSpPr/>
          <p:nvPr/>
        </p:nvSpPr>
        <p:spPr>
          <a:xfrm>
            <a:off x="1882800" y="0"/>
            <a:ext cx="7152120" cy="488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pl-PL" sz="1600" b="1" strike="noStrike" spc="-1">
                <a:solidFill>
                  <a:srgbClr val="D3D3D5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Izba Administracji Skarbowej w Lublinie </a:t>
            </a: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CustomShape 1"/>
          <p:cNvSpPr/>
          <p:nvPr/>
        </p:nvSpPr>
        <p:spPr>
          <a:xfrm>
            <a:off x="1650600" y="944280"/>
            <a:ext cx="7278480" cy="677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pl-PL" sz="1800" b="1" strike="noStrike" spc="-1">
                <a:solidFill>
                  <a:srgbClr val="95979B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Efekty walki z szarą strefą – województwo lubelskie</a:t>
            </a: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pl-PL" sz="1800" b="1" strike="noStrike" spc="-1">
                <a:solidFill>
                  <a:srgbClr val="95979B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(wybrane urzędy skarbowe) </a:t>
            </a: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17" name="CustomShape 2"/>
          <p:cNvSpPr/>
          <p:nvPr/>
        </p:nvSpPr>
        <p:spPr>
          <a:xfrm>
            <a:off x="1531080" y="1863000"/>
            <a:ext cx="7298280" cy="43059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just">
              <a:lnSpc>
                <a:spcPct val="100000"/>
              </a:lnSpc>
              <a:spcBef>
                <a:spcPts val="360"/>
              </a:spcBef>
            </a:pP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just">
              <a:lnSpc>
                <a:spcPct val="120000"/>
              </a:lnSpc>
            </a:pPr>
            <a:r>
              <a:rPr lang="pl-PL" sz="1800" b="1" strike="noStrike" spc="-1">
                <a:solidFill>
                  <a:srgbClr val="919195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Czynności sprawdzające:</a:t>
            </a: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000" algn="just">
              <a:lnSpc>
                <a:spcPct val="120000"/>
              </a:lnSpc>
              <a:buClr>
                <a:srgbClr val="919195"/>
              </a:buClr>
              <a:buFont typeface="Arial"/>
              <a:buChar char="•"/>
            </a:pPr>
            <a:r>
              <a:rPr lang="pl-PL" sz="1800" b="0" strike="noStrike" spc="-1">
                <a:solidFill>
                  <a:srgbClr val="919195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czynności eliminujące prowadzenie niezarejestrowanej działalności gospodarczej;</a:t>
            </a: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000" algn="just">
              <a:lnSpc>
                <a:spcPct val="120000"/>
              </a:lnSpc>
              <a:buClr>
                <a:srgbClr val="919195"/>
              </a:buClr>
              <a:buFont typeface="Arial"/>
              <a:buChar char="•"/>
            </a:pPr>
            <a:r>
              <a:rPr lang="pl-PL" sz="1800" b="0" strike="noStrike" spc="-1">
                <a:solidFill>
                  <a:srgbClr val="919195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W Urzędzie Skarbowym nr 4 przeprowadzono 665 czynności sprawdzających, gdzie suma uszczupleń wyniosła 211 990 zł.  </a:t>
            </a: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000" algn="just">
              <a:lnSpc>
                <a:spcPct val="120000"/>
              </a:lnSpc>
              <a:buClr>
                <a:srgbClr val="919195"/>
              </a:buClr>
              <a:buFont typeface="Arial"/>
              <a:buChar char="•"/>
            </a:pPr>
            <a:r>
              <a:rPr lang="pl-PL" sz="1800" b="0" strike="noStrike" spc="-1">
                <a:solidFill>
                  <a:srgbClr val="919195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W 10 przypadkach odmówiono rejestracji w zakresie VAT </a:t>
            </a: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000" algn="just">
              <a:lnSpc>
                <a:spcPct val="120000"/>
              </a:lnSpc>
              <a:buClr>
                <a:srgbClr val="919195"/>
              </a:buClr>
              <a:buFont typeface="Arial"/>
              <a:buChar char="•"/>
            </a:pPr>
            <a:r>
              <a:rPr lang="pl-PL" sz="1800" b="0" strike="noStrike" spc="-1">
                <a:solidFill>
                  <a:srgbClr val="919195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z powodu braku kontaktu. W 43 przypadkach dokonano wykreślenia z rejestru VAT z powodu składania zerowych deklaracji. W 66 przypadkach dokonano wykreślenia z rejestru VAT z powodu nie składania deklaracji i braku kontaktu. 50 razy dokonano oględzin adresu siedziby. </a:t>
            </a: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18" name="CustomShape 3"/>
          <p:cNvSpPr/>
          <p:nvPr/>
        </p:nvSpPr>
        <p:spPr>
          <a:xfrm>
            <a:off x="1882800" y="0"/>
            <a:ext cx="7152120" cy="488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pl-PL" sz="1600" b="1" strike="noStrike" spc="-1">
                <a:solidFill>
                  <a:srgbClr val="D3D3D5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Izba Administracji Skarbowej w Lublinie </a:t>
            </a: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CustomShape 1"/>
          <p:cNvSpPr/>
          <p:nvPr/>
        </p:nvSpPr>
        <p:spPr>
          <a:xfrm>
            <a:off x="1650600" y="944280"/>
            <a:ext cx="7278480" cy="677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pl-PL" sz="1800" b="1" strike="noStrike" spc="-1">
                <a:solidFill>
                  <a:srgbClr val="95979B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Efekty walki z szarą strefą – województwo lubelskie</a:t>
            </a: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pl-PL" sz="1800" b="1" strike="noStrike" spc="-1">
                <a:solidFill>
                  <a:srgbClr val="95979B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(wybrane urzędy skarbowe) </a:t>
            </a: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20" name="CustomShape 2"/>
          <p:cNvSpPr/>
          <p:nvPr/>
        </p:nvSpPr>
        <p:spPr>
          <a:xfrm>
            <a:off x="1531080" y="1863000"/>
            <a:ext cx="7298280" cy="43059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just">
              <a:lnSpc>
                <a:spcPct val="120000"/>
              </a:lnSpc>
            </a:pPr>
            <a:r>
              <a:rPr lang="pl-PL" sz="1800" b="1" strike="noStrike" spc="-1">
                <a:solidFill>
                  <a:srgbClr val="919195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Akcje mandatowe:</a:t>
            </a: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000" algn="just">
              <a:lnSpc>
                <a:spcPct val="120000"/>
              </a:lnSpc>
              <a:buClr>
                <a:srgbClr val="919195"/>
              </a:buClr>
              <a:buFont typeface="Arial"/>
              <a:buChar char="•"/>
            </a:pPr>
            <a:r>
              <a:rPr lang="pl-PL" sz="1600" b="0" strike="noStrike" spc="-1">
                <a:solidFill>
                  <a:srgbClr val="919195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Urząd Skarbowy nr 1 - akcja mandatowa „weź paragon”. W okresie I – VI 2017 r. sprawdzono 186 podmiotów. Nałożono 14 mandatów na łączną kwotę 5 100 zł;</a:t>
            </a: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000" algn="just">
              <a:lnSpc>
                <a:spcPct val="120000"/>
              </a:lnSpc>
              <a:buClr>
                <a:srgbClr val="919195"/>
              </a:buClr>
              <a:buFont typeface="Arial"/>
              <a:buChar char="•"/>
            </a:pPr>
            <a:r>
              <a:rPr lang="pl-PL" sz="1600" b="0" strike="noStrike" spc="-1">
                <a:solidFill>
                  <a:srgbClr val="919195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Urząd Skarbowy nr 2 - </a:t>
            </a:r>
            <a:r>
              <a:rPr lang="pl-PL" sz="1600" b="0" strike="noStrike" spc="-1">
                <a:solidFill>
                  <a:srgbClr val="919195"/>
                </a:solidFill>
                <a:uFill>
                  <a:solidFill>
                    <a:srgbClr val="FFFFFF"/>
                  </a:solidFill>
                </a:uFill>
                <a:latin typeface="Arial"/>
                <a:ea typeface="SimSun"/>
              </a:rPr>
              <a:t>w okresie od 1.01.2017 r. do 23.08.2017 r. wymierzono 102 mandaty na łączną kwotę 34 400 zł za nie ewidencjonowanie sprzedaży przy użyciu kasy rejestrującej oraz za nie wydawanie paragonów fiskalnych;</a:t>
            </a: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000" algn="just">
              <a:lnSpc>
                <a:spcPct val="120000"/>
              </a:lnSpc>
              <a:buClr>
                <a:srgbClr val="919195"/>
              </a:buClr>
              <a:buFont typeface="Arial"/>
              <a:buChar char="•"/>
            </a:pPr>
            <a:r>
              <a:rPr lang="pl-PL" sz="1600" b="0" strike="noStrike" spc="-1">
                <a:solidFill>
                  <a:srgbClr val="919195"/>
                </a:solidFill>
                <a:uFill>
                  <a:solidFill>
                    <a:srgbClr val="FFFFFF"/>
                  </a:solidFill>
                </a:uFill>
                <a:latin typeface="Arial"/>
                <a:ea typeface="SimSun"/>
              </a:rPr>
              <a:t>Urząd Skarbowy nr 3 - akcje mandatowe w zakresie braku ewidencjonowania obrotu na kasach fiskalnych. W okresie I – VI 2017 r. wystawiono 31 mandatów na ogólna kwotę 11 150 zł, w tym z tytułu sprzedaży z pominięciem kas 7 mandatów na kwotę 3 200 zł;</a:t>
            </a: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000" algn="just">
              <a:lnSpc>
                <a:spcPct val="120000"/>
              </a:lnSpc>
              <a:buClr>
                <a:srgbClr val="919195"/>
              </a:buClr>
              <a:buFont typeface="Arial"/>
              <a:buChar char="•"/>
            </a:pPr>
            <a:r>
              <a:rPr lang="pl-PL" sz="1600" b="0" strike="noStrike" spc="-1">
                <a:solidFill>
                  <a:srgbClr val="919195"/>
                </a:solidFill>
                <a:uFill>
                  <a:solidFill>
                    <a:srgbClr val="FFFFFF"/>
                  </a:solidFill>
                </a:uFill>
                <a:latin typeface="Arial"/>
                <a:ea typeface="SimSun"/>
              </a:rPr>
              <a:t>Urząd Skarbowy nr 4 - zastosowano 44 mandaty na łączną kwotę </a:t>
            </a: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000" algn="just">
              <a:lnSpc>
                <a:spcPct val="120000"/>
              </a:lnSpc>
              <a:buClr>
                <a:srgbClr val="919195"/>
              </a:buClr>
              <a:buFont typeface="Arial"/>
              <a:buChar char="•"/>
            </a:pPr>
            <a:r>
              <a:rPr lang="pl-PL" sz="1600" b="0" strike="noStrike" spc="-1">
                <a:solidFill>
                  <a:srgbClr val="919195"/>
                </a:solidFill>
                <a:uFill>
                  <a:solidFill>
                    <a:srgbClr val="FFFFFF"/>
                  </a:solidFill>
                </a:uFill>
                <a:latin typeface="Arial"/>
                <a:ea typeface="SimSun"/>
              </a:rPr>
              <a:t>23 600 zł. </a:t>
            </a: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21" name="CustomShape 3"/>
          <p:cNvSpPr/>
          <p:nvPr/>
        </p:nvSpPr>
        <p:spPr>
          <a:xfrm>
            <a:off x="1882800" y="0"/>
            <a:ext cx="7152120" cy="488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pl-PL" sz="1600" b="1" strike="noStrike" spc="-1">
                <a:solidFill>
                  <a:srgbClr val="D3D3D5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Izba Administracji Skarbowej w Lublinie </a:t>
            </a: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CustomShape 1"/>
          <p:cNvSpPr/>
          <p:nvPr/>
        </p:nvSpPr>
        <p:spPr>
          <a:xfrm>
            <a:off x="1650600" y="944280"/>
            <a:ext cx="7278480" cy="677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pl-PL" sz="1800" b="1" strike="noStrike" spc="-1">
                <a:solidFill>
                  <a:srgbClr val="95979B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Efekty walki z szarą strefą – województwo lubelskie</a:t>
            </a: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pl-PL" sz="1800" b="1" strike="noStrike" spc="-1">
                <a:solidFill>
                  <a:srgbClr val="95979B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(urząd celno-skarbowy) </a:t>
            </a: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23" name="CustomShape 2"/>
          <p:cNvSpPr/>
          <p:nvPr/>
        </p:nvSpPr>
        <p:spPr>
          <a:xfrm>
            <a:off x="1531080" y="1863000"/>
            <a:ext cx="7298280" cy="43059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just">
              <a:lnSpc>
                <a:spcPct val="120000"/>
              </a:lnSpc>
            </a:pP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just">
              <a:lnSpc>
                <a:spcPct val="120000"/>
              </a:lnSpc>
            </a:pP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just">
              <a:lnSpc>
                <a:spcPct val="120000"/>
              </a:lnSpc>
            </a:pPr>
            <a:r>
              <a:rPr lang="pl-PL" sz="2000" b="1" strike="noStrike" spc="-1">
                <a:solidFill>
                  <a:srgbClr val="919195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Uszczuplenia w podatku VAT:</a:t>
            </a: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just">
              <a:lnSpc>
                <a:spcPct val="120000"/>
              </a:lnSpc>
            </a:pPr>
            <a:r>
              <a:rPr lang="pl-PL" sz="2000" b="0" strike="noStrike" spc="-1">
                <a:solidFill>
                  <a:srgbClr val="919195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Łączna kwota uszczupleń w podatku VAT za 2017 rok wspólnie dla urzędu celno-skarbowego i byłego urzędu kontroli skarbowej bez odsetek - 134.530.420 zł.</a:t>
            </a: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24" name="CustomShape 3"/>
          <p:cNvSpPr/>
          <p:nvPr/>
        </p:nvSpPr>
        <p:spPr>
          <a:xfrm>
            <a:off x="1882800" y="0"/>
            <a:ext cx="7152120" cy="488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pl-PL" sz="1600" b="1" strike="noStrike" spc="-1">
                <a:solidFill>
                  <a:srgbClr val="D3D3D5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Izba Administracji Skarbowej w Lublinie </a:t>
            </a: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CustomShape 1"/>
          <p:cNvSpPr/>
          <p:nvPr/>
        </p:nvSpPr>
        <p:spPr>
          <a:xfrm>
            <a:off x="1650600" y="944280"/>
            <a:ext cx="7278480" cy="677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pl-PL" sz="1800" b="1" strike="noStrike" spc="-1">
                <a:solidFill>
                  <a:srgbClr val="95979B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Efekty walki z szarą strefą – województwo lubelskie</a:t>
            </a: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26" name="CustomShape 2"/>
          <p:cNvSpPr/>
          <p:nvPr/>
        </p:nvSpPr>
        <p:spPr>
          <a:xfrm>
            <a:off x="1531080" y="1863000"/>
            <a:ext cx="7298280" cy="43059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just">
              <a:lnSpc>
                <a:spcPct val="100000"/>
              </a:lnSpc>
              <a:spcBef>
                <a:spcPts val="360"/>
              </a:spcBef>
            </a:pP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just">
              <a:lnSpc>
                <a:spcPct val="120000"/>
              </a:lnSpc>
            </a:pPr>
            <a:r>
              <a:rPr lang="pl-PL" sz="1800" b="1" strike="noStrike" spc="-1">
                <a:solidFill>
                  <a:srgbClr val="919195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Wnioski:</a:t>
            </a: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just">
              <a:lnSpc>
                <a:spcPct val="120000"/>
              </a:lnSpc>
            </a:pPr>
            <a:r>
              <a:rPr lang="pl-PL" sz="1600" b="0" strike="noStrike" spc="-1">
                <a:solidFill>
                  <a:srgbClr val="919195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Minister Finansów jako priorytet stawia walkę z szarą strefa oraz wyłudzeniami podatków. Krajowa Administracja Skarbowa ma za zadanie dołożenie wszelkich starań w walce z karuzelami podatkowymi oraz przestępstwami akcyzowymi, co ma ogromny wpływ na budżet państwa. </a:t>
            </a: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just">
              <a:lnSpc>
                <a:spcPct val="120000"/>
              </a:lnSpc>
            </a:pPr>
            <a:r>
              <a:rPr lang="pl-PL" sz="1600" b="0" strike="noStrike" spc="-1">
                <a:solidFill>
                  <a:srgbClr val="919195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Co do zasady główny trzon odpowiedzialności za walkę z szara strefą został powierzony urzędom celno–skarbowym. </a:t>
            </a: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just">
              <a:lnSpc>
                <a:spcPct val="120000"/>
              </a:lnSpc>
            </a:pPr>
            <a:r>
              <a:rPr lang="pl-PL" sz="1600" b="0" strike="noStrike" spc="-1">
                <a:solidFill>
                  <a:srgbClr val="919195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Bardzo dobrym narzędziem jest również analiza plików JPK, które są przesyłane przez przedsiębiorców. </a:t>
            </a: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just">
              <a:lnSpc>
                <a:spcPct val="120000"/>
              </a:lnSpc>
            </a:pPr>
            <a:r>
              <a:rPr lang="pl-PL" sz="1600" b="0" strike="noStrike" spc="-1">
                <a:solidFill>
                  <a:srgbClr val="919195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Ograniczenie szarej strefy w gospodarce ma niebagatelne znaczenie </a:t>
            </a: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just">
              <a:lnSpc>
                <a:spcPct val="120000"/>
              </a:lnSpc>
            </a:pPr>
            <a:r>
              <a:rPr lang="pl-PL" sz="1600" b="0" strike="noStrike" spc="-1">
                <a:solidFill>
                  <a:srgbClr val="919195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w kształtowaniu uczciwej konkurencji na rynku.</a:t>
            </a: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just">
              <a:lnSpc>
                <a:spcPct val="120000"/>
              </a:lnSpc>
            </a:pP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27" name="CustomShape 3"/>
          <p:cNvSpPr/>
          <p:nvPr/>
        </p:nvSpPr>
        <p:spPr>
          <a:xfrm>
            <a:off x="1882800" y="0"/>
            <a:ext cx="7152120" cy="488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pl-PL" sz="1600" b="1" strike="noStrike" spc="-1">
                <a:solidFill>
                  <a:srgbClr val="D3D3D5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Izba Administracji Skarbowej w Lublinie </a:t>
            </a: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CustomShape 1"/>
          <p:cNvSpPr/>
          <p:nvPr/>
        </p:nvSpPr>
        <p:spPr>
          <a:xfrm>
            <a:off x="1650600" y="944280"/>
            <a:ext cx="7278480" cy="677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pl-PL" sz="1800" b="1" strike="noStrike" spc="-1">
                <a:solidFill>
                  <a:srgbClr val="95979B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Efekty walki z szarą strefą – województwo lubelskie</a:t>
            </a: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29" name="CustomShape 2"/>
          <p:cNvSpPr/>
          <p:nvPr/>
        </p:nvSpPr>
        <p:spPr>
          <a:xfrm>
            <a:off x="1531080" y="1863000"/>
            <a:ext cx="7298280" cy="43059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r>
              <a:rPr lang="pl-PL" sz="1800" b="0" strike="noStrike" spc="-1">
                <a:solidFill>
                  <a:srgbClr val="919195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Z informacji Szefa Krajowej Administracji Skarbowej wynika,</a:t>
            </a: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just">
              <a:lnSpc>
                <a:spcPct val="120000"/>
              </a:lnSpc>
            </a:pPr>
            <a:r>
              <a:rPr lang="pl-PL" sz="1800" b="0" strike="noStrike" spc="-1">
                <a:solidFill>
                  <a:srgbClr val="919195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że wykorzystywane przez KAS narzędzia pozwalają na analizę umożliwiającą na przykład precyzyjne lokalizowanie potencjalnych karuzel VAT, czy typowanie pojazdów do kontroli. </a:t>
            </a: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just">
              <a:lnSpc>
                <a:spcPct val="120000"/>
              </a:lnSpc>
            </a:pP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just">
              <a:lnSpc>
                <a:spcPct val="120000"/>
              </a:lnSpc>
            </a:pPr>
            <a:r>
              <a:rPr lang="pl-PL" sz="1800" b="0" strike="noStrike" spc="-1">
                <a:solidFill>
                  <a:srgbClr val="919195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Wdrożone rozwiązania analityczne pozwalają też coraz skuteczniej walczyć z procederem wystawiania i kupowania tzw. pustych faktur, czyli dokumentów niemających żadnego odzwierciedlenia</a:t>
            </a: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just">
              <a:lnSpc>
                <a:spcPct val="120000"/>
              </a:lnSpc>
            </a:pPr>
            <a:r>
              <a:rPr lang="pl-PL" sz="1800" b="0" strike="noStrike" spc="-1">
                <a:solidFill>
                  <a:srgbClr val="919195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w prawdziwym obrocie gospodarczym.</a:t>
            </a: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30" name="CustomShape 3"/>
          <p:cNvSpPr/>
          <p:nvPr/>
        </p:nvSpPr>
        <p:spPr>
          <a:xfrm>
            <a:off x="1882800" y="0"/>
            <a:ext cx="7152120" cy="488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pl-PL" sz="1600" b="1" strike="noStrike" spc="-1">
                <a:solidFill>
                  <a:srgbClr val="D3D3D5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Izba Administracji Skarbowej w Lublinie </a:t>
            </a: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CustomShape 1"/>
          <p:cNvSpPr/>
          <p:nvPr/>
        </p:nvSpPr>
        <p:spPr>
          <a:xfrm>
            <a:off x="1884600" y="1642320"/>
            <a:ext cx="6625080" cy="1187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pl-PL" sz="3600" b="1" strike="noStrike" spc="-1">
                <a:solidFill>
                  <a:srgbClr val="626468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Izba Administracji Skarbowej w Lublinie</a:t>
            </a: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32" name="CustomShape 2"/>
          <p:cNvSpPr/>
          <p:nvPr/>
        </p:nvSpPr>
        <p:spPr>
          <a:xfrm>
            <a:off x="4365360" y="6075720"/>
            <a:ext cx="1364400" cy="272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pl-PL" sz="1200" b="1" strike="noStrike" spc="-1">
                <a:solidFill>
                  <a:srgbClr val="626468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22 sierpnia 2017</a:t>
            </a: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33" name="CustomShape 3"/>
          <p:cNvSpPr/>
          <p:nvPr/>
        </p:nvSpPr>
        <p:spPr>
          <a:xfrm>
            <a:off x="1551240" y="3427920"/>
            <a:ext cx="7265880" cy="1552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r>
              <a:rPr lang="pl-PL" sz="3200" b="0" strike="noStrike" spc="-1">
                <a:solidFill>
                  <a:srgbClr val="626468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Efekty działań z szarą strefą </a:t>
            </a: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r>
              <a:rPr lang="pl-PL" sz="3200" b="0" strike="noStrike" spc="-1">
                <a:solidFill>
                  <a:srgbClr val="626468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w zakresie handlu zagranicznego </a:t>
            </a: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pl-PL" sz="3200" b="0" strike="noStrike" spc="-1">
                <a:solidFill>
                  <a:srgbClr val="626468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w województwie lubelskim.</a:t>
            </a: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334" name="Obraz 8"/>
          <p:cNvPicPr/>
          <p:nvPr/>
        </p:nvPicPr>
        <p:blipFill>
          <a:blip r:embed="rId3"/>
          <a:stretch/>
        </p:blipFill>
        <p:spPr>
          <a:xfrm>
            <a:off x="7839000" y="214200"/>
            <a:ext cx="1104840" cy="1100880"/>
          </a:xfrm>
          <a:prstGeom prst="rect">
            <a:avLst/>
          </a:prstGeom>
          <a:ln>
            <a:noFill/>
          </a:ln>
        </p:spPr>
      </p:pic>
      <p:pic>
        <p:nvPicPr>
          <p:cNvPr id="335" name="Obraz 334"/>
          <p:cNvPicPr/>
          <p:nvPr/>
        </p:nvPicPr>
        <p:blipFill>
          <a:blip r:embed="rId4"/>
          <a:stretch/>
        </p:blipFill>
        <p:spPr>
          <a:xfrm>
            <a:off x="88920" y="88920"/>
            <a:ext cx="24840" cy="24840"/>
          </a:xfrm>
          <a:prstGeom prst="rect">
            <a:avLst/>
          </a:prstGeom>
          <a:ln>
            <a:noFill/>
          </a:ln>
        </p:spPr>
      </p:pic>
      <p:pic>
        <p:nvPicPr>
          <p:cNvPr id="336" name="Obraz 335"/>
          <p:cNvPicPr/>
          <p:nvPr/>
        </p:nvPicPr>
        <p:blipFill>
          <a:blip r:embed="rId4"/>
          <a:stretch/>
        </p:blipFill>
        <p:spPr>
          <a:xfrm>
            <a:off x="88920" y="88920"/>
            <a:ext cx="24840" cy="248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" name="Symbol zastępczy zawartości 3"/>
          <p:cNvPicPr/>
          <p:nvPr/>
        </p:nvPicPr>
        <p:blipFill>
          <a:blip r:embed="rId2"/>
          <a:stretch/>
        </p:blipFill>
        <p:spPr>
          <a:xfrm>
            <a:off x="1882800" y="1048680"/>
            <a:ext cx="6733080" cy="5802840"/>
          </a:xfrm>
          <a:prstGeom prst="rect">
            <a:avLst/>
          </a:prstGeom>
          <a:ln>
            <a:noFill/>
          </a:ln>
        </p:spPr>
      </p:pic>
      <p:sp>
        <p:nvSpPr>
          <p:cNvPr id="338" name="CustomShape 1"/>
          <p:cNvSpPr/>
          <p:nvPr/>
        </p:nvSpPr>
        <p:spPr>
          <a:xfrm>
            <a:off x="1882800" y="0"/>
            <a:ext cx="7152120" cy="488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pl-PL" sz="1600" b="1" strike="noStrike" spc="-1">
                <a:solidFill>
                  <a:srgbClr val="D3D3D5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Izba Administracji Skarbowej w Lublinie </a:t>
            </a: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39" name="CustomShape 2"/>
          <p:cNvSpPr/>
          <p:nvPr/>
        </p:nvSpPr>
        <p:spPr>
          <a:xfrm>
            <a:off x="5674320" y="3144960"/>
            <a:ext cx="1622520" cy="272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pl-PL" sz="120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IAS w Warszawie</a:t>
            </a: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40" name="CustomShape 3"/>
          <p:cNvSpPr/>
          <p:nvPr/>
        </p:nvSpPr>
        <p:spPr>
          <a:xfrm>
            <a:off x="6968520" y="4443120"/>
            <a:ext cx="1622520" cy="272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pl-PL" sz="120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IAS w Lublinie</a:t>
            </a: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41" name="CustomShape 4"/>
          <p:cNvSpPr/>
          <p:nvPr/>
        </p:nvSpPr>
        <p:spPr>
          <a:xfrm>
            <a:off x="5528880" y="1846800"/>
            <a:ext cx="1622520" cy="272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pl-PL" sz="120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IAS w Olsztynie</a:t>
            </a: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42" name="CustomShape 5"/>
          <p:cNvSpPr/>
          <p:nvPr/>
        </p:nvSpPr>
        <p:spPr>
          <a:xfrm>
            <a:off x="6720840" y="2492640"/>
            <a:ext cx="1622520" cy="272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pl-PL" sz="120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IAS w Białymstoku </a:t>
            </a: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43" name="CustomShape 6"/>
          <p:cNvSpPr/>
          <p:nvPr/>
        </p:nvSpPr>
        <p:spPr>
          <a:xfrm>
            <a:off x="3989520" y="2571480"/>
            <a:ext cx="1622520" cy="272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pl-PL" sz="120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IAS w Bydgoszczy</a:t>
            </a: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44" name="CustomShape 7"/>
          <p:cNvSpPr/>
          <p:nvPr/>
        </p:nvSpPr>
        <p:spPr>
          <a:xfrm>
            <a:off x="3391200" y="3421800"/>
            <a:ext cx="1622520" cy="272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pl-PL" sz="120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IAS w Poznaniu </a:t>
            </a: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45" name="CustomShape 8"/>
          <p:cNvSpPr/>
          <p:nvPr/>
        </p:nvSpPr>
        <p:spPr>
          <a:xfrm>
            <a:off x="4801320" y="4171320"/>
            <a:ext cx="1178640" cy="272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pl-PL" sz="120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IAS w Łodzi </a:t>
            </a: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46" name="CustomShape 9"/>
          <p:cNvSpPr/>
          <p:nvPr/>
        </p:nvSpPr>
        <p:spPr>
          <a:xfrm>
            <a:off x="5639760" y="4956840"/>
            <a:ext cx="1622520" cy="272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pl-PL" sz="120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IAS w Kielcach</a:t>
            </a: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47" name="CustomShape 10"/>
          <p:cNvSpPr/>
          <p:nvPr/>
        </p:nvSpPr>
        <p:spPr>
          <a:xfrm>
            <a:off x="6612840" y="5664960"/>
            <a:ext cx="1622520" cy="272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pl-PL" sz="120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IAS w Rzeszowie</a:t>
            </a: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48" name="CustomShape 11"/>
          <p:cNvSpPr/>
          <p:nvPr/>
        </p:nvSpPr>
        <p:spPr>
          <a:xfrm>
            <a:off x="5249880" y="5857560"/>
            <a:ext cx="1622520" cy="272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pl-PL" sz="120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IAS w Krakowie </a:t>
            </a: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49" name="CustomShape 12"/>
          <p:cNvSpPr/>
          <p:nvPr/>
        </p:nvSpPr>
        <p:spPr>
          <a:xfrm>
            <a:off x="4642200" y="5046840"/>
            <a:ext cx="1059120" cy="454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pl-PL" sz="120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IAS w Katowicach</a:t>
            </a: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50" name="CustomShape 13"/>
          <p:cNvSpPr/>
          <p:nvPr/>
        </p:nvSpPr>
        <p:spPr>
          <a:xfrm>
            <a:off x="3674880" y="5185080"/>
            <a:ext cx="1092240" cy="272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pl-PL" sz="120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IAS w Opolu</a:t>
            </a: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51" name="CustomShape 14"/>
          <p:cNvSpPr/>
          <p:nvPr/>
        </p:nvSpPr>
        <p:spPr>
          <a:xfrm>
            <a:off x="2630160" y="4581720"/>
            <a:ext cx="1622520" cy="272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pl-PL" sz="120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IAS w Wrocławiu </a:t>
            </a: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52" name="CustomShape 15"/>
          <p:cNvSpPr/>
          <p:nvPr/>
        </p:nvSpPr>
        <p:spPr>
          <a:xfrm>
            <a:off x="2249640" y="3375720"/>
            <a:ext cx="1140480" cy="6372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pl-PL" sz="120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IAS w Zielonej Górze </a:t>
            </a: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53" name="CustomShape 16"/>
          <p:cNvSpPr/>
          <p:nvPr/>
        </p:nvSpPr>
        <p:spPr>
          <a:xfrm>
            <a:off x="2166120" y="2123640"/>
            <a:ext cx="1622520" cy="272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pl-PL" sz="120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IAS w Szczecinie </a:t>
            </a: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54" name="CustomShape 17"/>
          <p:cNvSpPr/>
          <p:nvPr/>
        </p:nvSpPr>
        <p:spPr>
          <a:xfrm>
            <a:off x="3721320" y="1519920"/>
            <a:ext cx="1622520" cy="272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pl-PL" sz="120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IAS w Gdańsku </a:t>
            </a: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55" name="CustomShape 18"/>
          <p:cNvSpPr/>
          <p:nvPr/>
        </p:nvSpPr>
        <p:spPr>
          <a:xfrm>
            <a:off x="2563560" y="564480"/>
            <a:ext cx="6027480" cy="375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pl-PL" sz="2000" b="1" strike="noStrike" spc="-1">
                <a:solidFill>
                  <a:srgbClr val="95979B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Struktura Krajowej Administracji Skarbowej </a:t>
            </a: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6" name="Picture 2"/>
          <p:cNvPicPr/>
          <p:nvPr/>
        </p:nvPicPr>
        <p:blipFill>
          <a:blip r:embed="rId3"/>
          <a:stretch/>
        </p:blipFill>
        <p:spPr>
          <a:xfrm>
            <a:off x="961560" y="1289160"/>
            <a:ext cx="5232600" cy="5275080"/>
          </a:xfrm>
          <a:prstGeom prst="rect">
            <a:avLst/>
          </a:prstGeom>
          <a:ln>
            <a:noFill/>
          </a:ln>
        </p:spPr>
      </p:pic>
      <p:sp>
        <p:nvSpPr>
          <p:cNvPr id="357" name="CustomShape 1"/>
          <p:cNvSpPr/>
          <p:nvPr/>
        </p:nvSpPr>
        <p:spPr>
          <a:xfrm>
            <a:off x="3612600" y="1847520"/>
            <a:ext cx="221400" cy="221400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58" name="CustomShape 2"/>
          <p:cNvSpPr/>
          <p:nvPr/>
        </p:nvSpPr>
        <p:spPr>
          <a:xfrm>
            <a:off x="3657600" y="2081520"/>
            <a:ext cx="221400" cy="221400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59" name="CustomShape 3"/>
          <p:cNvSpPr/>
          <p:nvPr/>
        </p:nvSpPr>
        <p:spPr>
          <a:xfrm>
            <a:off x="2710080" y="3816360"/>
            <a:ext cx="221400" cy="221400"/>
          </a:xfrm>
          <a:prstGeom prst="ellipse">
            <a:avLst/>
          </a:prstGeom>
          <a:solidFill>
            <a:schemeClr val="accent1"/>
          </a:solidFill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60" name="CustomShape 4"/>
          <p:cNvSpPr/>
          <p:nvPr/>
        </p:nvSpPr>
        <p:spPr>
          <a:xfrm>
            <a:off x="2310840" y="468000"/>
            <a:ext cx="6785640" cy="70704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pl-PL" sz="2000" b="1" strike="noStrike" spc="-1">
                <a:solidFill>
                  <a:srgbClr val="95979B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Struktura Izby Administracji Skarbowej w Lublinie</a:t>
            </a: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61" name="CustomShape 5"/>
          <p:cNvSpPr/>
          <p:nvPr/>
        </p:nvSpPr>
        <p:spPr>
          <a:xfrm>
            <a:off x="4185720" y="4946040"/>
            <a:ext cx="221400" cy="221400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62" name="CustomShape 6"/>
          <p:cNvSpPr/>
          <p:nvPr/>
        </p:nvSpPr>
        <p:spPr>
          <a:xfrm>
            <a:off x="2748600" y="4037400"/>
            <a:ext cx="221400" cy="221400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63" name="CustomShape 7"/>
          <p:cNvSpPr/>
          <p:nvPr/>
        </p:nvSpPr>
        <p:spPr>
          <a:xfrm>
            <a:off x="1663200" y="3339720"/>
            <a:ext cx="1045800" cy="501120"/>
          </a:xfrm>
          <a:prstGeom prst="rect">
            <a:avLst/>
          </a:prstGeom>
          <a:solidFill>
            <a:srgbClr val="FF0000"/>
          </a:solidFill>
          <a:ln>
            <a:solidFill>
              <a:srgbClr val="919195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r>
              <a:rPr lang="pl-PL" sz="1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IAS </a:t>
            </a: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pl-PL" sz="1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w Lublinie</a:t>
            </a: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64" name="CustomShape 8"/>
          <p:cNvSpPr/>
          <p:nvPr/>
        </p:nvSpPr>
        <p:spPr>
          <a:xfrm>
            <a:off x="1342440" y="1585440"/>
            <a:ext cx="2213640" cy="364320"/>
          </a:xfrm>
          <a:prstGeom prst="rect">
            <a:avLst/>
          </a:prstGeom>
          <a:solidFill>
            <a:srgbClr val="92D050"/>
          </a:solidFill>
          <a:ln>
            <a:solidFill>
              <a:schemeClr val="tx2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pl-PL" sz="1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LUCS w Białej Podlaskiej</a:t>
            </a: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65" name="CustomShape 9"/>
          <p:cNvSpPr/>
          <p:nvPr/>
        </p:nvSpPr>
        <p:spPr>
          <a:xfrm>
            <a:off x="2023560" y="2343960"/>
            <a:ext cx="1671120" cy="525960"/>
          </a:xfrm>
          <a:prstGeom prst="rect">
            <a:avLst/>
          </a:prstGeom>
          <a:solidFill>
            <a:srgbClr val="FFFF00"/>
          </a:solidFill>
          <a:ln>
            <a:solidFill>
              <a:schemeClr val="tx2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r>
              <a:rPr lang="pl-PL" sz="1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DLUCS </a:t>
            </a: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pl-PL" sz="1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w Białej Podlaskiej</a:t>
            </a: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66" name="CustomShape 10"/>
          <p:cNvSpPr/>
          <p:nvPr/>
        </p:nvSpPr>
        <p:spPr>
          <a:xfrm>
            <a:off x="1803960" y="4243680"/>
            <a:ext cx="1013040" cy="399240"/>
          </a:xfrm>
          <a:prstGeom prst="rect">
            <a:avLst/>
          </a:prstGeom>
          <a:solidFill>
            <a:srgbClr val="FFFF00"/>
          </a:solidFill>
          <a:ln>
            <a:solidFill>
              <a:schemeClr val="tx2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r>
              <a:rPr lang="pl-PL" sz="1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DLUCS </a:t>
            </a: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pl-PL" sz="1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w Lublinie</a:t>
            </a: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67" name="CustomShape 11"/>
          <p:cNvSpPr/>
          <p:nvPr/>
        </p:nvSpPr>
        <p:spPr>
          <a:xfrm>
            <a:off x="2936880" y="5168520"/>
            <a:ext cx="1248120" cy="413640"/>
          </a:xfrm>
          <a:prstGeom prst="rect">
            <a:avLst/>
          </a:prstGeom>
          <a:solidFill>
            <a:srgbClr val="FFFF00"/>
          </a:solidFill>
          <a:ln>
            <a:solidFill>
              <a:schemeClr val="tx2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r>
              <a:rPr lang="pl-PL" sz="1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DLUCS </a:t>
            </a: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pl-PL" sz="1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w Zamościu</a:t>
            </a: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68" name="CustomShape 12"/>
          <p:cNvSpPr/>
          <p:nvPr/>
        </p:nvSpPr>
        <p:spPr>
          <a:xfrm>
            <a:off x="6379560" y="3363840"/>
            <a:ext cx="2620440" cy="454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r>
              <a:rPr lang="pl-PL" sz="1200" b="1" strike="noStrike" spc="-1">
                <a:solidFill>
                  <a:srgbClr val="00B0F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polsko-ukraiński odcinek wynosi</a:t>
            </a: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pl-PL" sz="1200" b="1" strike="noStrike" spc="-1">
                <a:solidFill>
                  <a:srgbClr val="00B0F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 296,2 km</a:t>
            </a: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69" name="CustomShape 13"/>
          <p:cNvSpPr/>
          <p:nvPr/>
        </p:nvSpPr>
        <p:spPr>
          <a:xfrm>
            <a:off x="6195240" y="1376640"/>
            <a:ext cx="2989440" cy="819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r>
              <a:rPr lang="pl-PL" sz="120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Długość odcinka granicznego w woj. lubelskim</a:t>
            </a: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pl-PL" sz="120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467,5 km</a:t>
            </a: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pl-PL" sz="120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w tym:</a:t>
            </a: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70" name="CustomShape 14"/>
          <p:cNvSpPr/>
          <p:nvPr/>
        </p:nvSpPr>
        <p:spPr>
          <a:xfrm>
            <a:off x="6379560" y="2565000"/>
            <a:ext cx="2620440" cy="6372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r>
              <a:rPr lang="pl-PL" sz="1200" b="1" strike="noStrike" spc="-1">
                <a:solidFill>
                  <a:srgbClr val="F07286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polsko-białoruski odcinek wynosi</a:t>
            </a: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pl-PL" sz="1200" b="1" strike="noStrike" spc="-1">
                <a:solidFill>
                  <a:srgbClr val="F07286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171,3 km</a:t>
            </a: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71" name="CustomShape 15"/>
          <p:cNvSpPr/>
          <p:nvPr/>
        </p:nvSpPr>
        <p:spPr>
          <a:xfrm>
            <a:off x="6204600" y="5467320"/>
            <a:ext cx="3002400" cy="10022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r>
              <a:rPr lang="pl-PL" sz="1200" b="1" strike="noStrike" spc="-1">
                <a:solidFill>
                  <a:srgbClr val="00B0F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z Ukrainą</a:t>
            </a: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pl-PL" sz="1200" b="1" strike="noStrike" spc="-1">
                <a:solidFill>
                  <a:srgbClr val="00B0F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6</a:t>
            </a: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pl-PL" sz="1200" b="1" strike="noStrike" spc="-1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Port Lotniczy</a:t>
            </a: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pl-PL" sz="1200" b="1" strike="noStrike" spc="-1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1</a:t>
            </a: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72" name="CustomShape 16"/>
          <p:cNvSpPr/>
          <p:nvPr/>
        </p:nvSpPr>
        <p:spPr>
          <a:xfrm>
            <a:off x="6098760" y="5023800"/>
            <a:ext cx="3223800" cy="454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r>
              <a:rPr lang="pl-PL" sz="1200" b="1" strike="noStrike" spc="-1">
                <a:solidFill>
                  <a:srgbClr val="F07286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z Białorusią</a:t>
            </a: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pl-PL" sz="1200" b="1" strike="noStrike" spc="-1">
                <a:solidFill>
                  <a:srgbClr val="F07286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5</a:t>
            </a: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73" name="CustomShape 17"/>
          <p:cNvSpPr/>
          <p:nvPr/>
        </p:nvSpPr>
        <p:spPr>
          <a:xfrm>
            <a:off x="6271560" y="4148640"/>
            <a:ext cx="2935440" cy="819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r>
              <a:rPr lang="pl-PL" sz="120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Liczba oddziałów celnych granicznych w woj. lubelskim</a:t>
            </a: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pl-PL" sz="120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12</a:t>
            </a: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pl-PL" sz="120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w tym:</a:t>
            </a: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74" name="CustomShape 18"/>
          <p:cNvSpPr/>
          <p:nvPr/>
        </p:nvSpPr>
        <p:spPr>
          <a:xfrm>
            <a:off x="5170320" y="2343960"/>
            <a:ext cx="545760" cy="272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pl-PL" sz="120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BY</a:t>
            </a: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75" name="CustomShape 19"/>
          <p:cNvSpPr/>
          <p:nvPr/>
        </p:nvSpPr>
        <p:spPr>
          <a:xfrm>
            <a:off x="5551920" y="3457080"/>
            <a:ext cx="545760" cy="272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pl-PL" sz="120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UA</a:t>
            </a: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76" name="CustomShape 20"/>
          <p:cNvSpPr/>
          <p:nvPr/>
        </p:nvSpPr>
        <p:spPr>
          <a:xfrm>
            <a:off x="1882800" y="0"/>
            <a:ext cx="7152120" cy="488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pl-PL" sz="1600" b="1" strike="noStrike" spc="-1">
                <a:solidFill>
                  <a:srgbClr val="D3D3D5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Izba Administracji Skarbowej w Lublinie </a:t>
            </a: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7" name="Picture 9"/>
          <p:cNvPicPr/>
          <p:nvPr/>
        </p:nvPicPr>
        <p:blipFill>
          <a:blip r:embed="rId2"/>
          <a:srcRect b="6618"/>
          <a:stretch/>
        </p:blipFill>
        <p:spPr>
          <a:xfrm>
            <a:off x="1384920" y="2613960"/>
            <a:ext cx="7319520" cy="4089240"/>
          </a:xfrm>
          <a:prstGeom prst="rect">
            <a:avLst/>
          </a:prstGeom>
          <a:ln>
            <a:noFill/>
          </a:ln>
        </p:spPr>
      </p:pic>
      <p:sp>
        <p:nvSpPr>
          <p:cNvPr id="378" name="CustomShape 1"/>
          <p:cNvSpPr/>
          <p:nvPr/>
        </p:nvSpPr>
        <p:spPr>
          <a:xfrm rot="19362600">
            <a:off x="2015280" y="4420800"/>
            <a:ext cx="2591280" cy="319680"/>
          </a:xfrm>
          <a:prstGeom prst="rightArrow">
            <a:avLst>
              <a:gd name="adj1" fmla="val 50000"/>
              <a:gd name="adj2" fmla="val 200457"/>
            </a:avLst>
          </a:prstGeom>
          <a:gradFill>
            <a:gsLst>
              <a:gs pos="0">
                <a:srgbClr val="FF8686"/>
              </a:gs>
              <a:gs pos="100000">
                <a:srgbClr val="FF5050"/>
              </a:gs>
            </a:gsLst>
            <a:lin ang="7638000"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79" name="CustomShape 2"/>
          <p:cNvSpPr/>
          <p:nvPr/>
        </p:nvSpPr>
        <p:spPr>
          <a:xfrm rot="250200">
            <a:off x="4692600" y="3708360"/>
            <a:ext cx="703800" cy="270360"/>
          </a:xfrm>
          <a:prstGeom prst="rightArrow">
            <a:avLst>
              <a:gd name="adj1" fmla="val 50000"/>
              <a:gd name="adj2" fmla="val 149550"/>
            </a:avLst>
          </a:prstGeom>
          <a:gradFill>
            <a:gsLst>
              <a:gs pos="0">
                <a:srgbClr val="FF8686"/>
              </a:gs>
              <a:gs pos="100000">
                <a:srgbClr val="FF5050"/>
              </a:gs>
            </a:gsLst>
            <a:lin ang="5148000"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80" name="CustomShape 3"/>
          <p:cNvSpPr/>
          <p:nvPr/>
        </p:nvSpPr>
        <p:spPr>
          <a:xfrm rot="20491200">
            <a:off x="5410800" y="3243240"/>
            <a:ext cx="1659600" cy="305280"/>
          </a:xfrm>
          <a:prstGeom prst="rightArrow">
            <a:avLst>
              <a:gd name="adj1" fmla="val 50000"/>
              <a:gd name="adj2" fmla="val 199651"/>
            </a:avLst>
          </a:prstGeom>
          <a:gradFill>
            <a:gsLst>
              <a:gs pos="0">
                <a:srgbClr val="FF8686"/>
              </a:gs>
              <a:gs pos="100000">
                <a:srgbClr val="FF5050"/>
              </a:gs>
            </a:gsLst>
            <a:lin ang="6510000"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81" name="CustomShape 4"/>
          <p:cNvSpPr/>
          <p:nvPr/>
        </p:nvSpPr>
        <p:spPr>
          <a:xfrm rot="764400">
            <a:off x="5544360" y="3860640"/>
            <a:ext cx="525960" cy="232200"/>
          </a:xfrm>
          <a:prstGeom prst="rightArrow">
            <a:avLst>
              <a:gd name="adj1" fmla="val 50000"/>
              <a:gd name="adj2" fmla="val 161493"/>
            </a:avLst>
          </a:prstGeom>
          <a:gradFill>
            <a:gsLst>
              <a:gs pos="0">
                <a:srgbClr val="FF8686"/>
              </a:gs>
              <a:gs pos="100000">
                <a:srgbClr val="FF5050"/>
              </a:gs>
            </a:gsLst>
            <a:lin ang="4632000"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82" name="CustomShape 5"/>
          <p:cNvSpPr/>
          <p:nvPr/>
        </p:nvSpPr>
        <p:spPr>
          <a:xfrm>
            <a:off x="1259640" y="1223640"/>
            <a:ext cx="7569720" cy="1402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just">
              <a:lnSpc>
                <a:spcPct val="110000"/>
              </a:lnSpc>
            </a:pPr>
            <a:r>
              <a:rPr lang="pl-PL" sz="1600" b="0" strike="noStrike" spc="-1">
                <a:solidFill>
                  <a:srgbClr val="626468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Lubelski Urząd Celno-Skarbowy w Białej Podlaskiej i podległe Oddziały Celne znajdują się na najważniejszym transeuropejskim szlaku komunikacyjnym Zachód - Wschód. Jest to główny korytarz tranzytowy dla towarów przewożonych przez terytorium Polski, wyjeżdżających na Białoruś przez Kukuryki Małaszewicze oraz na Ukrainę przez Dorohusk i Hrebenne. </a:t>
            </a: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83" name="CustomShape 6"/>
          <p:cNvSpPr/>
          <p:nvPr/>
        </p:nvSpPr>
        <p:spPr>
          <a:xfrm>
            <a:off x="1882800" y="571320"/>
            <a:ext cx="6821280" cy="819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pl-PL" sz="2000" b="1" strike="noStrike" spc="-1">
                <a:solidFill>
                  <a:srgbClr val="95979B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Lubelski Urząd Celno-Skarbowy</a:t>
            </a: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84" name="CustomShape 7"/>
          <p:cNvSpPr/>
          <p:nvPr/>
        </p:nvSpPr>
        <p:spPr>
          <a:xfrm>
            <a:off x="1882800" y="0"/>
            <a:ext cx="7152120" cy="488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pl-PL" sz="1600" b="1" strike="noStrike" spc="-1">
                <a:solidFill>
                  <a:srgbClr val="D3D3D5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Izba Administracji Skarbowej w Lublinie </a:t>
            </a: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wipe(down)">
                                      <p:cBhvr additive="repl">
                                        <p:cTn id="7" dur="500"/>
                                        <p:tgtEl>
                                          <p:spTgt spid="3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 additive="repl">
                                        <p:cTn id="11" dur="500"/>
                                        <p:tgtEl>
                                          <p:spTgt spid="3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 additive="repl">
                                        <p:cTn id="15" dur="500"/>
                                        <p:tgtEl>
                                          <p:spTgt spid="3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 additive="repl">
                                        <p:cTn id="18" dur="500"/>
                                        <p:tgtEl>
                                          <p:spTgt spid="3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CustomShape 1"/>
          <p:cNvSpPr/>
          <p:nvPr/>
        </p:nvSpPr>
        <p:spPr>
          <a:xfrm>
            <a:off x="2563200" y="315720"/>
            <a:ext cx="6854040" cy="84708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>
              <a:lnSpc>
                <a:spcPct val="100000"/>
              </a:lnSpc>
            </a:pPr>
            <a:r>
              <a:rPr lang="pl-PL" sz="2000" b="1" strike="noStrike" spc="-1">
                <a:solidFill>
                  <a:srgbClr val="95979B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Oddziały Celne graniczne we właściwości LUCS</a:t>
            </a: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386" name="Picture 2"/>
          <p:cNvPicPr/>
          <p:nvPr/>
        </p:nvPicPr>
        <p:blipFill>
          <a:blip r:embed="rId3"/>
          <a:stretch/>
        </p:blipFill>
        <p:spPr>
          <a:xfrm>
            <a:off x="1485000" y="1268280"/>
            <a:ext cx="4059720" cy="4951800"/>
          </a:xfrm>
          <a:prstGeom prst="rect">
            <a:avLst/>
          </a:prstGeom>
          <a:ln>
            <a:noFill/>
          </a:ln>
        </p:spPr>
      </p:pic>
      <p:sp>
        <p:nvSpPr>
          <p:cNvPr id="387" name="CustomShape 2"/>
          <p:cNvSpPr/>
          <p:nvPr/>
        </p:nvSpPr>
        <p:spPr>
          <a:xfrm flipV="1">
            <a:off x="4999680" y="3256920"/>
            <a:ext cx="545040" cy="445320"/>
          </a:xfrm>
          <a:prstGeom prst="bentConnector3">
            <a:avLst>
              <a:gd name="adj1" fmla="val 50000"/>
            </a:avLst>
          </a:prstGeom>
          <a:noFill/>
          <a:ln>
            <a:solidFill>
              <a:srgbClr val="E21232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88" name="CustomShape 3"/>
          <p:cNvSpPr/>
          <p:nvPr/>
        </p:nvSpPr>
        <p:spPr>
          <a:xfrm>
            <a:off x="5520600" y="3104640"/>
            <a:ext cx="1743840" cy="5158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/>
          <a:lstStyle/>
          <a:p>
            <a:r>
              <a:rPr lang="pl-PL" sz="140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Dorohusk</a:t>
            </a: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pl-PL" sz="1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(drogowy, kolejowy)</a:t>
            </a: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89" name="CustomShape 4"/>
          <p:cNvSpPr/>
          <p:nvPr/>
        </p:nvSpPr>
        <p:spPr>
          <a:xfrm flipV="1">
            <a:off x="5427000" y="4060800"/>
            <a:ext cx="721080" cy="343440"/>
          </a:xfrm>
          <a:prstGeom prst="bentConnector3">
            <a:avLst>
              <a:gd name="adj1" fmla="val 50000"/>
            </a:avLst>
          </a:prstGeom>
          <a:noFill/>
          <a:ln>
            <a:solidFill>
              <a:srgbClr val="E21232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90" name="CustomShape 5"/>
          <p:cNvSpPr/>
          <p:nvPr/>
        </p:nvSpPr>
        <p:spPr>
          <a:xfrm>
            <a:off x="6189480" y="3913920"/>
            <a:ext cx="653040" cy="302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/>
          <a:lstStyle/>
          <a:p>
            <a:pPr>
              <a:lnSpc>
                <a:spcPct val="100000"/>
              </a:lnSpc>
            </a:pPr>
            <a:r>
              <a:rPr lang="pl-PL" sz="140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Zosin</a:t>
            </a: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91" name="CustomShape 6"/>
          <p:cNvSpPr/>
          <p:nvPr/>
        </p:nvSpPr>
        <p:spPr>
          <a:xfrm>
            <a:off x="5296320" y="4667040"/>
            <a:ext cx="1023840" cy="165240"/>
          </a:xfrm>
          <a:prstGeom prst="bentConnector3">
            <a:avLst>
              <a:gd name="adj1" fmla="val 50000"/>
            </a:avLst>
          </a:prstGeom>
          <a:noFill/>
          <a:ln>
            <a:solidFill>
              <a:srgbClr val="E21232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92" name="CustomShape 7"/>
          <p:cNvSpPr/>
          <p:nvPr/>
        </p:nvSpPr>
        <p:spPr>
          <a:xfrm>
            <a:off x="6351840" y="4683960"/>
            <a:ext cx="1178640" cy="302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/>
          <a:lstStyle/>
          <a:p>
            <a:pPr>
              <a:lnSpc>
                <a:spcPct val="100000"/>
              </a:lnSpc>
            </a:pPr>
            <a:r>
              <a:rPr lang="pl-PL" sz="140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Hrubieszów</a:t>
            </a: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93" name="CustomShape 8"/>
          <p:cNvSpPr/>
          <p:nvPr/>
        </p:nvSpPr>
        <p:spPr>
          <a:xfrm>
            <a:off x="5640840" y="5165640"/>
            <a:ext cx="739440" cy="307800"/>
          </a:xfrm>
          <a:prstGeom prst="bentConnector3">
            <a:avLst>
              <a:gd name="adj1" fmla="val 50000"/>
            </a:avLst>
          </a:prstGeom>
          <a:noFill/>
          <a:ln>
            <a:solidFill>
              <a:srgbClr val="E21232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94" name="CustomShape 9"/>
          <p:cNvSpPr/>
          <p:nvPr/>
        </p:nvSpPr>
        <p:spPr>
          <a:xfrm>
            <a:off x="6332040" y="5334840"/>
            <a:ext cx="1324800" cy="302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/>
          <a:lstStyle/>
          <a:p>
            <a:pPr>
              <a:lnSpc>
                <a:spcPct val="100000"/>
              </a:lnSpc>
            </a:pPr>
            <a:r>
              <a:rPr lang="pl-PL" sz="140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Dołhobyczów</a:t>
            </a: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95" name="CustomShape 10"/>
          <p:cNvSpPr/>
          <p:nvPr/>
        </p:nvSpPr>
        <p:spPr>
          <a:xfrm>
            <a:off x="4880880" y="5996880"/>
            <a:ext cx="1109880" cy="225000"/>
          </a:xfrm>
          <a:prstGeom prst="bentConnector3">
            <a:avLst>
              <a:gd name="adj1" fmla="val 50000"/>
            </a:avLst>
          </a:prstGeom>
          <a:noFill/>
          <a:ln>
            <a:solidFill>
              <a:srgbClr val="E21232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96" name="CustomShape 11"/>
          <p:cNvSpPr/>
          <p:nvPr/>
        </p:nvSpPr>
        <p:spPr>
          <a:xfrm>
            <a:off x="6044040" y="6081120"/>
            <a:ext cx="999000" cy="302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/>
          <a:lstStyle/>
          <a:p>
            <a:pPr>
              <a:lnSpc>
                <a:spcPct val="100000"/>
              </a:lnSpc>
            </a:pPr>
            <a:r>
              <a:rPr lang="pl-PL" sz="140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Hrebenne</a:t>
            </a: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397" name="Obraz 24"/>
          <p:cNvPicPr/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artisticPencilGrayscale/>
                    </a14:imgEffect>
                  </a14:imgLayer>
                </a14:imgProps>
              </a:ext>
            </a:extLst>
          </a:blip>
          <a:stretch/>
        </p:blipFill>
        <p:spPr>
          <a:xfrm>
            <a:off x="6544440" y="3030480"/>
            <a:ext cx="474480" cy="388800"/>
          </a:xfrm>
          <a:prstGeom prst="rect">
            <a:avLst/>
          </a:prstGeom>
          <a:ln>
            <a:noFill/>
          </a:ln>
        </p:spPr>
      </p:pic>
      <p:pic>
        <p:nvPicPr>
          <p:cNvPr id="398" name="Obraz 25"/>
          <p:cNvPicPr/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artisticPencilGrayscale/>
                    </a14:imgEffect>
                  </a14:imgLayer>
                </a14:imgProps>
              </a:ext>
            </a:extLst>
          </a:blip>
          <a:stretch/>
        </p:blipFill>
        <p:spPr>
          <a:xfrm>
            <a:off x="6827760" y="3849840"/>
            <a:ext cx="476640" cy="390600"/>
          </a:xfrm>
          <a:prstGeom prst="rect">
            <a:avLst/>
          </a:prstGeom>
          <a:ln>
            <a:noFill/>
          </a:ln>
        </p:spPr>
      </p:pic>
      <p:pic>
        <p:nvPicPr>
          <p:cNvPr id="399" name="Obraz 26"/>
          <p:cNvPicPr/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artisticPencilGrayscale/>
                    </a14:imgEffect>
                  </a14:imgLayer>
                </a14:imgProps>
              </a:ext>
            </a:extLst>
          </a:blip>
          <a:stretch/>
        </p:blipFill>
        <p:spPr>
          <a:xfrm>
            <a:off x="7682040" y="5263920"/>
            <a:ext cx="461160" cy="378000"/>
          </a:xfrm>
          <a:prstGeom prst="rect">
            <a:avLst/>
          </a:prstGeom>
          <a:ln>
            <a:noFill/>
          </a:ln>
        </p:spPr>
      </p:pic>
      <p:pic>
        <p:nvPicPr>
          <p:cNvPr id="400" name="Obraz 27"/>
          <p:cNvPicPr/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artisticPencilGrayscale/>
                    </a14:imgEffect>
                  </a14:imgLayer>
                </a14:imgProps>
              </a:ext>
            </a:extLst>
          </a:blip>
          <a:stretch/>
        </p:blipFill>
        <p:spPr>
          <a:xfrm>
            <a:off x="7094520" y="5996880"/>
            <a:ext cx="476640" cy="390600"/>
          </a:xfrm>
          <a:prstGeom prst="rect">
            <a:avLst/>
          </a:prstGeom>
          <a:ln>
            <a:noFill/>
          </a:ln>
        </p:spPr>
      </p:pic>
      <p:pic>
        <p:nvPicPr>
          <p:cNvPr id="401" name="Obraz 29"/>
          <p:cNvPicPr/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artisticPencilGrayscale/>
                    </a14:imgEffect>
                  </a14:imgLayer>
                </a14:imgProps>
              </a:ext>
            </a:extLst>
          </a:blip>
          <a:stretch/>
        </p:blipFill>
        <p:spPr>
          <a:xfrm>
            <a:off x="7187400" y="2950560"/>
            <a:ext cx="469080" cy="469080"/>
          </a:xfrm>
          <a:prstGeom prst="rect">
            <a:avLst/>
          </a:prstGeom>
          <a:ln>
            <a:noFill/>
          </a:ln>
        </p:spPr>
      </p:pic>
      <p:pic>
        <p:nvPicPr>
          <p:cNvPr id="402" name="Obraz 30"/>
          <p:cNvPicPr/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artisticPencilGrayscale/>
                    </a14:imgEffect>
                  </a14:imgLayer>
                </a14:imgProps>
              </a:ext>
            </a:extLst>
          </a:blip>
          <a:stretch/>
        </p:blipFill>
        <p:spPr>
          <a:xfrm>
            <a:off x="7422480" y="3720600"/>
            <a:ext cx="500040" cy="500040"/>
          </a:xfrm>
          <a:prstGeom prst="rect">
            <a:avLst/>
          </a:prstGeom>
          <a:ln>
            <a:noFill/>
          </a:ln>
        </p:spPr>
      </p:pic>
      <p:pic>
        <p:nvPicPr>
          <p:cNvPr id="403" name="Obraz 31"/>
          <p:cNvPicPr/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artisticPencilGrayscale/>
                    </a14:imgEffect>
                  </a14:imgLayer>
                </a14:imgProps>
              </a:ext>
            </a:extLst>
          </a:blip>
          <a:stretch/>
        </p:blipFill>
        <p:spPr>
          <a:xfrm>
            <a:off x="7681680" y="5886000"/>
            <a:ext cx="481320" cy="481320"/>
          </a:xfrm>
          <a:prstGeom prst="rect">
            <a:avLst/>
          </a:prstGeom>
          <a:ln>
            <a:noFill/>
          </a:ln>
        </p:spPr>
      </p:pic>
      <p:pic>
        <p:nvPicPr>
          <p:cNvPr id="404" name="Obraz 32"/>
          <p:cNvPicPr/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artisticPencilGrayscale/>
                    </a14:imgEffect>
                  </a14:imgLayer>
                </a14:imgProps>
              </a:ext>
            </a:extLst>
          </a:blip>
          <a:stretch/>
        </p:blipFill>
        <p:spPr>
          <a:xfrm>
            <a:off x="7821720" y="2950560"/>
            <a:ext cx="320760" cy="443160"/>
          </a:xfrm>
          <a:prstGeom prst="rect">
            <a:avLst/>
          </a:prstGeom>
          <a:ln>
            <a:noFill/>
          </a:ln>
        </p:spPr>
      </p:pic>
      <p:pic>
        <p:nvPicPr>
          <p:cNvPr id="405" name="Obraz 33"/>
          <p:cNvPicPr/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artisticPencilGrayscale/>
                    </a14:imgEffect>
                  </a14:imgLayer>
                </a14:imgProps>
              </a:ext>
            </a:extLst>
          </a:blip>
          <a:stretch/>
        </p:blipFill>
        <p:spPr>
          <a:xfrm>
            <a:off x="7660080" y="4500720"/>
            <a:ext cx="338760" cy="467640"/>
          </a:xfrm>
          <a:prstGeom prst="rect">
            <a:avLst/>
          </a:prstGeom>
          <a:ln>
            <a:noFill/>
          </a:ln>
        </p:spPr>
      </p:pic>
      <p:pic>
        <p:nvPicPr>
          <p:cNvPr id="406" name="Obraz 35"/>
          <p:cNvPicPr/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artisticPencilGrayscale/>
                    </a14:imgEffect>
                  </a14:imgLayer>
                </a14:imgProps>
              </a:ext>
            </a:extLst>
          </a:blip>
          <a:stretch/>
        </p:blipFill>
        <p:spPr>
          <a:xfrm>
            <a:off x="8299440" y="2956320"/>
            <a:ext cx="537120" cy="537120"/>
          </a:xfrm>
          <a:prstGeom prst="rect">
            <a:avLst/>
          </a:prstGeom>
          <a:ln>
            <a:noFill/>
          </a:ln>
        </p:spPr>
      </p:pic>
      <p:pic>
        <p:nvPicPr>
          <p:cNvPr id="407" name="Obraz 36"/>
          <p:cNvPicPr/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artisticPencilGrayscale/>
                    </a14:imgEffect>
                  </a14:imgLayer>
                </a14:imgProps>
              </a:ext>
            </a:extLst>
          </a:blip>
          <a:stretch/>
        </p:blipFill>
        <p:spPr>
          <a:xfrm>
            <a:off x="8245440" y="5923800"/>
            <a:ext cx="537120" cy="537120"/>
          </a:xfrm>
          <a:prstGeom prst="rect">
            <a:avLst/>
          </a:prstGeom>
          <a:ln>
            <a:noFill/>
          </a:ln>
        </p:spPr>
      </p:pic>
      <p:pic>
        <p:nvPicPr>
          <p:cNvPr id="408" name="Obraz 38"/>
          <p:cNvPicPr/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artisticPencilGrayscale/>
                    </a14:imgEffect>
                  </a14:imgLayer>
                </a14:imgProps>
              </a:ext>
            </a:extLst>
          </a:blip>
          <a:stretch/>
        </p:blipFill>
        <p:spPr>
          <a:xfrm>
            <a:off x="8581320" y="5141880"/>
            <a:ext cx="561960" cy="555120"/>
          </a:xfrm>
          <a:prstGeom prst="rect">
            <a:avLst/>
          </a:prstGeom>
          <a:ln>
            <a:noFill/>
          </a:ln>
        </p:spPr>
      </p:pic>
      <p:pic>
        <p:nvPicPr>
          <p:cNvPr id="409" name="Obraz 28"/>
          <p:cNvPicPr/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artisticPencilGrayscale/>
                    </a14:imgEffect>
                  </a14:imgLayer>
                </a14:imgProps>
              </a:ext>
            </a:extLst>
          </a:blip>
          <a:stretch/>
        </p:blipFill>
        <p:spPr>
          <a:xfrm>
            <a:off x="8179920" y="5165640"/>
            <a:ext cx="481320" cy="481320"/>
          </a:xfrm>
          <a:prstGeom prst="rect">
            <a:avLst/>
          </a:prstGeom>
          <a:ln>
            <a:noFill/>
          </a:ln>
        </p:spPr>
      </p:pic>
      <p:pic>
        <p:nvPicPr>
          <p:cNvPr id="410" name="Picture 3"/>
          <p:cNvPicPr/>
          <p:nvPr/>
        </p:nvPicPr>
        <p:blipFill>
          <a:blip r:embed="rId14"/>
          <a:stretch/>
        </p:blipFill>
        <p:spPr>
          <a:xfrm>
            <a:off x="4656600" y="5806440"/>
            <a:ext cx="417600" cy="379800"/>
          </a:xfrm>
          <a:prstGeom prst="rect">
            <a:avLst/>
          </a:prstGeom>
          <a:ln>
            <a:noFill/>
          </a:ln>
        </p:spPr>
      </p:pic>
      <p:pic>
        <p:nvPicPr>
          <p:cNvPr id="411" name="Picture 3"/>
          <p:cNvPicPr/>
          <p:nvPr/>
        </p:nvPicPr>
        <p:blipFill>
          <a:blip r:embed="rId14"/>
          <a:stretch/>
        </p:blipFill>
        <p:spPr>
          <a:xfrm>
            <a:off x="5231160" y="5005440"/>
            <a:ext cx="417600" cy="379800"/>
          </a:xfrm>
          <a:prstGeom prst="rect">
            <a:avLst/>
          </a:prstGeom>
          <a:ln>
            <a:noFill/>
          </a:ln>
        </p:spPr>
      </p:pic>
      <p:pic>
        <p:nvPicPr>
          <p:cNvPr id="412" name="Picture 3"/>
          <p:cNvPicPr/>
          <p:nvPr/>
        </p:nvPicPr>
        <p:blipFill>
          <a:blip r:embed="rId14"/>
          <a:stretch/>
        </p:blipFill>
        <p:spPr>
          <a:xfrm>
            <a:off x="5216040" y="4552560"/>
            <a:ext cx="417600" cy="379800"/>
          </a:xfrm>
          <a:prstGeom prst="rect">
            <a:avLst/>
          </a:prstGeom>
          <a:ln>
            <a:noFill/>
          </a:ln>
        </p:spPr>
      </p:pic>
      <p:pic>
        <p:nvPicPr>
          <p:cNvPr id="413" name="Picture 3"/>
          <p:cNvPicPr/>
          <p:nvPr/>
        </p:nvPicPr>
        <p:blipFill>
          <a:blip r:embed="rId14"/>
          <a:stretch/>
        </p:blipFill>
        <p:spPr>
          <a:xfrm>
            <a:off x="5050440" y="4200120"/>
            <a:ext cx="417600" cy="379800"/>
          </a:xfrm>
          <a:prstGeom prst="rect">
            <a:avLst/>
          </a:prstGeom>
          <a:ln>
            <a:noFill/>
          </a:ln>
        </p:spPr>
      </p:pic>
      <p:pic>
        <p:nvPicPr>
          <p:cNvPr id="414" name="Picture 3"/>
          <p:cNvPicPr/>
          <p:nvPr/>
        </p:nvPicPr>
        <p:blipFill>
          <a:blip r:embed="rId14"/>
          <a:stretch/>
        </p:blipFill>
        <p:spPr>
          <a:xfrm>
            <a:off x="4902480" y="3694680"/>
            <a:ext cx="417600" cy="379800"/>
          </a:xfrm>
          <a:prstGeom prst="rect">
            <a:avLst/>
          </a:prstGeom>
          <a:ln>
            <a:noFill/>
          </a:ln>
        </p:spPr>
      </p:pic>
      <p:pic>
        <p:nvPicPr>
          <p:cNvPr id="415" name="Picture 3"/>
          <p:cNvPicPr/>
          <p:nvPr/>
        </p:nvPicPr>
        <p:blipFill>
          <a:blip r:embed="rId14"/>
          <a:stretch/>
        </p:blipFill>
        <p:spPr>
          <a:xfrm>
            <a:off x="4633560" y="3590280"/>
            <a:ext cx="417600" cy="379800"/>
          </a:xfrm>
          <a:prstGeom prst="rect">
            <a:avLst/>
          </a:prstGeom>
          <a:ln>
            <a:noFill/>
          </a:ln>
        </p:spPr>
      </p:pic>
      <p:pic>
        <p:nvPicPr>
          <p:cNvPr id="416" name="Picture 3"/>
          <p:cNvPicPr/>
          <p:nvPr/>
        </p:nvPicPr>
        <p:blipFill>
          <a:blip r:embed="rId14"/>
          <a:stretch/>
        </p:blipFill>
        <p:spPr>
          <a:xfrm>
            <a:off x="4322160" y="2360880"/>
            <a:ext cx="417600" cy="379800"/>
          </a:xfrm>
          <a:prstGeom prst="rect">
            <a:avLst/>
          </a:prstGeom>
          <a:ln>
            <a:noFill/>
          </a:ln>
        </p:spPr>
      </p:pic>
      <p:pic>
        <p:nvPicPr>
          <p:cNvPr id="417" name="Picture 3"/>
          <p:cNvPicPr/>
          <p:nvPr/>
        </p:nvPicPr>
        <p:blipFill>
          <a:blip r:embed="rId14"/>
          <a:stretch/>
        </p:blipFill>
        <p:spPr>
          <a:xfrm>
            <a:off x="4240440" y="1824120"/>
            <a:ext cx="417600" cy="379800"/>
          </a:xfrm>
          <a:prstGeom prst="rect">
            <a:avLst/>
          </a:prstGeom>
          <a:ln>
            <a:noFill/>
          </a:ln>
        </p:spPr>
      </p:pic>
      <p:pic>
        <p:nvPicPr>
          <p:cNvPr id="418" name="Picture 3"/>
          <p:cNvPicPr/>
          <p:nvPr/>
        </p:nvPicPr>
        <p:blipFill>
          <a:blip r:embed="rId14"/>
          <a:stretch/>
        </p:blipFill>
        <p:spPr>
          <a:xfrm>
            <a:off x="4577040" y="1579680"/>
            <a:ext cx="417600" cy="379800"/>
          </a:xfrm>
          <a:prstGeom prst="rect">
            <a:avLst/>
          </a:prstGeom>
          <a:ln>
            <a:noFill/>
          </a:ln>
        </p:spPr>
      </p:pic>
      <p:pic>
        <p:nvPicPr>
          <p:cNvPr id="419" name="Picture 3"/>
          <p:cNvPicPr/>
          <p:nvPr/>
        </p:nvPicPr>
        <p:blipFill>
          <a:blip r:embed="rId14"/>
          <a:stretch/>
        </p:blipFill>
        <p:spPr>
          <a:xfrm>
            <a:off x="4316760" y="1496880"/>
            <a:ext cx="417600" cy="379800"/>
          </a:xfrm>
          <a:prstGeom prst="rect">
            <a:avLst/>
          </a:prstGeom>
          <a:ln>
            <a:noFill/>
          </a:ln>
        </p:spPr>
      </p:pic>
      <p:pic>
        <p:nvPicPr>
          <p:cNvPr id="420" name="Picture 3"/>
          <p:cNvPicPr/>
          <p:nvPr/>
        </p:nvPicPr>
        <p:blipFill>
          <a:blip r:embed="rId14"/>
          <a:stretch/>
        </p:blipFill>
        <p:spPr>
          <a:xfrm>
            <a:off x="4056120" y="1292040"/>
            <a:ext cx="417600" cy="379800"/>
          </a:xfrm>
          <a:prstGeom prst="rect">
            <a:avLst/>
          </a:prstGeom>
          <a:ln>
            <a:noFill/>
          </a:ln>
        </p:spPr>
      </p:pic>
      <p:sp>
        <p:nvSpPr>
          <p:cNvPr id="421" name="CustomShape 12"/>
          <p:cNvSpPr/>
          <p:nvPr/>
        </p:nvSpPr>
        <p:spPr>
          <a:xfrm>
            <a:off x="5359320" y="2507760"/>
            <a:ext cx="1132920" cy="302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/>
          <a:lstStyle/>
          <a:p>
            <a:pPr>
              <a:lnSpc>
                <a:spcPct val="100000"/>
              </a:lnSpc>
            </a:pPr>
            <a:r>
              <a:rPr lang="pl-PL" sz="140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Sławatycze</a:t>
            </a: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22" name="CustomShape 13"/>
          <p:cNvSpPr/>
          <p:nvPr/>
        </p:nvSpPr>
        <p:spPr>
          <a:xfrm>
            <a:off x="5338080" y="2021760"/>
            <a:ext cx="1341720" cy="302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/>
          <a:lstStyle/>
          <a:p>
            <a:pPr>
              <a:lnSpc>
                <a:spcPct val="100000"/>
              </a:lnSpc>
            </a:pPr>
            <a:r>
              <a:rPr lang="pl-PL" sz="140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Małaszewicze</a:t>
            </a: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23" name="CustomShape 14"/>
          <p:cNvSpPr/>
          <p:nvPr/>
        </p:nvSpPr>
        <p:spPr>
          <a:xfrm>
            <a:off x="5298480" y="1411200"/>
            <a:ext cx="1743840" cy="5158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/>
          <a:lstStyle/>
          <a:p>
            <a:pPr>
              <a:lnSpc>
                <a:spcPct val="100000"/>
              </a:lnSpc>
            </a:pPr>
            <a:r>
              <a:rPr lang="pl-PL" sz="140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Terespol</a:t>
            </a: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pl-PL" sz="1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(drogowy, kolejowy)</a:t>
            </a: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24" name="CustomShape 15"/>
          <p:cNvSpPr/>
          <p:nvPr/>
        </p:nvSpPr>
        <p:spPr>
          <a:xfrm>
            <a:off x="5283000" y="1124640"/>
            <a:ext cx="1180080" cy="302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/>
          <a:lstStyle/>
          <a:p>
            <a:pPr>
              <a:lnSpc>
                <a:spcPct val="100000"/>
              </a:lnSpc>
            </a:pPr>
            <a:r>
              <a:rPr lang="pl-PL" sz="140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Koroszczyn</a:t>
            </a: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425" name="Obraz 52"/>
          <p:cNvPicPr/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artisticPencilGrayscale/>
                    </a14:imgEffect>
                  </a14:imgLayer>
                </a14:imgProps>
              </a:ext>
            </a:extLst>
          </a:blip>
          <a:stretch/>
        </p:blipFill>
        <p:spPr>
          <a:xfrm>
            <a:off x="6672960" y="995760"/>
            <a:ext cx="537120" cy="537120"/>
          </a:xfrm>
          <a:prstGeom prst="rect">
            <a:avLst/>
          </a:prstGeom>
          <a:ln>
            <a:noFill/>
          </a:ln>
        </p:spPr>
      </p:pic>
      <p:pic>
        <p:nvPicPr>
          <p:cNvPr id="426" name="Obraz 55"/>
          <p:cNvPicPr/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artisticPencilGrayscale/>
                    </a14:imgEffect>
                  </a14:imgLayer>
                </a14:imgProps>
              </a:ext>
            </a:extLst>
          </a:blip>
          <a:stretch/>
        </p:blipFill>
        <p:spPr>
          <a:xfrm>
            <a:off x="7050960" y="1508400"/>
            <a:ext cx="474480" cy="388800"/>
          </a:xfrm>
          <a:prstGeom prst="rect">
            <a:avLst/>
          </a:prstGeom>
          <a:ln>
            <a:noFill/>
          </a:ln>
        </p:spPr>
      </p:pic>
      <p:pic>
        <p:nvPicPr>
          <p:cNvPr id="427" name="Obraz 56"/>
          <p:cNvPicPr/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artisticPencilGrayscale/>
                    </a14:imgEffect>
                  </a14:imgLayer>
                </a14:imgProps>
              </a:ext>
            </a:extLst>
          </a:blip>
          <a:stretch/>
        </p:blipFill>
        <p:spPr>
          <a:xfrm>
            <a:off x="7693920" y="1428120"/>
            <a:ext cx="469080" cy="469080"/>
          </a:xfrm>
          <a:prstGeom prst="rect">
            <a:avLst/>
          </a:prstGeom>
          <a:ln>
            <a:noFill/>
          </a:ln>
        </p:spPr>
      </p:pic>
      <p:pic>
        <p:nvPicPr>
          <p:cNvPr id="428" name="Obraz 57"/>
          <p:cNvPicPr/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artisticPencilGrayscale/>
                    </a14:imgEffect>
                  </a14:imgLayer>
                </a14:imgProps>
              </a:ext>
            </a:extLst>
          </a:blip>
          <a:stretch/>
        </p:blipFill>
        <p:spPr>
          <a:xfrm>
            <a:off x="8328240" y="1428120"/>
            <a:ext cx="320760" cy="443160"/>
          </a:xfrm>
          <a:prstGeom prst="rect">
            <a:avLst/>
          </a:prstGeom>
          <a:ln>
            <a:noFill/>
          </a:ln>
        </p:spPr>
      </p:pic>
      <p:pic>
        <p:nvPicPr>
          <p:cNvPr id="429" name="Obraz 58"/>
          <p:cNvPicPr/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artisticPencilGrayscale/>
                    </a14:imgEffect>
                  </a14:imgLayer>
                </a14:imgProps>
              </a:ext>
            </a:extLst>
          </a:blip>
          <a:stretch/>
        </p:blipFill>
        <p:spPr>
          <a:xfrm>
            <a:off x="6807240" y="1934280"/>
            <a:ext cx="320760" cy="443160"/>
          </a:xfrm>
          <a:prstGeom prst="rect">
            <a:avLst/>
          </a:prstGeom>
          <a:ln>
            <a:noFill/>
          </a:ln>
        </p:spPr>
      </p:pic>
      <p:pic>
        <p:nvPicPr>
          <p:cNvPr id="430" name="Obraz 59"/>
          <p:cNvPicPr/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artisticPencilGrayscale/>
                    </a14:imgEffect>
                  </a14:imgLayer>
                </a14:imgProps>
              </a:ext>
            </a:extLst>
          </a:blip>
          <a:stretch/>
        </p:blipFill>
        <p:spPr>
          <a:xfrm>
            <a:off x="6654960" y="2434680"/>
            <a:ext cx="474480" cy="388800"/>
          </a:xfrm>
          <a:prstGeom prst="rect">
            <a:avLst/>
          </a:prstGeom>
          <a:ln>
            <a:noFill/>
          </a:ln>
        </p:spPr>
      </p:pic>
      <p:sp>
        <p:nvSpPr>
          <p:cNvPr id="431" name="CustomShape 16"/>
          <p:cNvSpPr/>
          <p:nvPr/>
        </p:nvSpPr>
        <p:spPr>
          <a:xfrm>
            <a:off x="4769640" y="2515680"/>
            <a:ext cx="626040" cy="130320"/>
          </a:xfrm>
          <a:prstGeom prst="bentConnector3">
            <a:avLst>
              <a:gd name="adj1" fmla="val 50000"/>
            </a:avLst>
          </a:prstGeom>
          <a:noFill/>
          <a:ln>
            <a:solidFill>
              <a:srgbClr val="E21232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432" name="CustomShape 17"/>
          <p:cNvSpPr/>
          <p:nvPr/>
        </p:nvSpPr>
        <p:spPr>
          <a:xfrm>
            <a:off x="4687560" y="2043360"/>
            <a:ext cx="708120" cy="110880"/>
          </a:xfrm>
          <a:prstGeom prst="bentConnector3">
            <a:avLst>
              <a:gd name="adj1" fmla="val 50000"/>
            </a:avLst>
          </a:prstGeom>
          <a:noFill/>
          <a:ln>
            <a:solidFill>
              <a:srgbClr val="E21232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433" name="CustomShape 18"/>
          <p:cNvSpPr/>
          <p:nvPr/>
        </p:nvSpPr>
        <p:spPr>
          <a:xfrm flipV="1">
            <a:off x="4880880" y="1541880"/>
            <a:ext cx="455040" cy="217440"/>
          </a:xfrm>
          <a:prstGeom prst="bentConnector3">
            <a:avLst>
              <a:gd name="adj1" fmla="val 50000"/>
            </a:avLst>
          </a:prstGeom>
          <a:noFill/>
          <a:ln>
            <a:solidFill>
              <a:srgbClr val="E21232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434" name="CustomShape 19"/>
          <p:cNvSpPr/>
          <p:nvPr/>
        </p:nvSpPr>
        <p:spPr>
          <a:xfrm flipV="1">
            <a:off x="4509720" y="1270800"/>
            <a:ext cx="814320" cy="116640"/>
          </a:xfrm>
          <a:prstGeom prst="bentConnector3">
            <a:avLst>
              <a:gd name="adj1" fmla="val 50000"/>
            </a:avLst>
          </a:prstGeom>
          <a:noFill/>
          <a:ln>
            <a:solidFill>
              <a:srgbClr val="E21232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435" name="CustomShape 20"/>
          <p:cNvSpPr/>
          <p:nvPr/>
        </p:nvSpPr>
        <p:spPr>
          <a:xfrm>
            <a:off x="2575080" y="4083120"/>
            <a:ext cx="818280" cy="333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pl-PL" sz="160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Lublin</a:t>
            </a: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36" name="CustomShape 21"/>
          <p:cNvSpPr/>
          <p:nvPr/>
        </p:nvSpPr>
        <p:spPr>
          <a:xfrm>
            <a:off x="1882800" y="0"/>
            <a:ext cx="7152120" cy="488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pl-PL" sz="1600" b="1" strike="noStrike" spc="-1">
                <a:solidFill>
                  <a:srgbClr val="D3D3D5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Izba Administracji Skarbowej w Lublinie </a:t>
            </a: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437" name="Obraz 6"/>
          <p:cNvPicPr/>
          <p:nvPr/>
        </p:nvPicPr>
        <p:blipFill>
          <a:blip r:embed="rId15"/>
          <a:stretch/>
        </p:blipFill>
        <p:spPr>
          <a:xfrm>
            <a:off x="2604960" y="3548160"/>
            <a:ext cx="770760" cy="442080"/>
          </a:xfrm>
          <a:prstGeom prst="rect">
            <a:avLst/>
          </a:prstGeom>
          <a:ln>
            <a:noFill/>
          </a:ln>
        </p:spPr>
      </p:pic>
      <p:pic>
        <p:nvPicPr>
          <p:cNvPr id="438" name="Picture 3"/>
          <p:cNvPicPr/>
          <p:nvPr/>
        </p:nvPicPr>
        <p:blipFill>
          <a:blip r:embed="rId14"/>
          <a:stretch/>
        </p:blipFill>
        <p:spPr>
          <a:xfrm>
            <a:off x="3194280" y="3833280"/>
            <a:ext cx="417600" cy="3798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9" name="Obraz 7"/>
          <p:cNvPicPr/>
          <p:nvPr/>
        </p:nvPicPr>
        <p:blipFill>
          <a:blip r:embed="rId2"/>
          <a:stretch/>
        </p:blipFill>
        <p:spPr>
          <a:xfrm>
            <a:off x="5050080" y="4062960"/>
            <a:ext cx="3899160" cy="2357640"/>
          </a:xfrm>
          <a:prstGeom prst="rect">
            <a:avLst/>
          </a:prstGeom>
          <a:ln>
            <a:noFill/>
          </a:ln>
        </p:spPr>
      </p:pic>
      <p:sp>
        <p:nvSpPr>
          <p:cNvPr id="440" name="CustomShape 1"/>
          <p:cNvSpPr/>
          <p:nvPr/>
        </p:nvSpPr>
        <p:spPr>
          <a:xfrm>
            <a:off x="5036400" y="3731760"/>
            <a:ext cx="3528360" cy="272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pl-PL" sz="120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Realizacja polityki celnej</a:t>
            </a: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41" name="CustomShape 2"/>
          <p:cNvSpPr/>
          <p:nvPr/>
        </p:nvSpPr>
        <p:spPr>
          <a:xfrm>
            <a:off x="1098000" y="6396480"/>
            <a:ext cx="3528360" cy="454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pl-PL" sz="120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Wykonywanie zadań wynikających z zakazów i ograniczeń w obrocie towarowym.</a:t>
            </a: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42" name="CustomShape 3"/>
          <p:cNvSpPr/>
          <p:nvPr/>
        </p:nvSpPr>
        <p:spPr>
          <a:xfrm>
            <a:off x="4972320" y="6467040"/>
            <a:ext cx="4170600" cy="272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pl-PL" sz="120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Rozpoznawanie, wykrywanie i zwalczanie przestępstw</a:t>
            </a: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43" name="CustomShape 4"/>
          <p:cNvSpPr/>
          <p:nvPr/>
        </p:nvSpPr>
        <p:spPr>
          <a:xfrm>
            <a:off x="1024200" y="3769560"/>
            <a:ext cx="3528360" cy="272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pl-PL" sz="120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Realizacja dochodów</a:t>
            </a: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44" name="CustomShape 5"/>
          <p:cNvSpPr/>
          <p:nvPr/>
        </p:nvSpPr>
        <p:spPr>
          <a:xfrm>
            <a:off x="2104920" y="647640"/>
            <a:ext cx="7152120" cy="639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pl-PL" sz="2000" b="1" strike="noStrike" spc="-1">
                <a:solidFill>
                  <a:srgbClr val="95979B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Wybrane zadania Krajowej Administracji Skarbowej</a:t>
            </a: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445" name="Obraz 2"/>
          <p:cNvPicPr/>
          <p:nvPr/>
        </p:nvPicPr>
        <p:blipFill>
          <a:blip r:embed="rId3"/>
          <a:stretch/>
        </p:blipFill>
        <p:spPr>
          <a:xfrm>
            <a:off x="1098000" y="4046400"/>
            <a:ext cx="3720600" cy="2374200"/>
          </a:xfrm>
          <a:prstGeom prst="rect">
            <a:avLst/>
          </a:prstGeom>
          <a:ln>
            <a:noFill/>
          </a:ln>
        </p:spPr>
      </p:pic>
      <p:pic>
        <p:nvPicPr>
          <p:cNvPr id="446" name="Obraz 3"/>
          <p:cNvPicPr/>
          <p:nvPr/>
        </p:nvPicPr>
        <p:blipFill>
          <a:blip r:embed="rId4"/>
          <a:stretch/>
        </p:blipFill>
        <p:spPr>
          <a:xfrm rot="5400000">
            <a:off x="2696040" y="4298040"/>
            <a:ext cx="2357640" cy="1887480"/>
          </a:xfrm>
          <a:prstGeom prst="rect">
            <a:avLst/>
          </a:prstGeom>
          <a:ln>
            <a:noFill/>
          </a:ln>
        </p:spPr>
      </p:pic>
      <p:sp>
        <p:nvSpPr>
          <p:cNvPr id="447" name="CustomShape 6"/>
          <p:cNvSpPr/>
          <p:nvPr/>
        </p:nvSpPr>
        <p:spPr>
          <a:xfrm>
            <a:off x="1882800" y="0"/>
            <a:ext cx="7152120" cy="488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pl-PL" sz="1600" b="1" strike="noStrike" spc="-1">
                <a:solidFill>
                  <a:srgbClr val="D3D3D5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Izba Administracji Skarbowej w Lublinie </a:t>
            </a: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graphicFrame>
        <p:nvGraphicFramePr>
          <p:cNvPr id="448" name="Wykres 17"/>
          <p:cNvGraphicFramePr/>
          <p:nvPr/>
        </p:nvGraphicFramePr>
        <p:xfrm>
          <a:off x="1098000" y="1145160"/>
          <a:ext cx="3720600" cy="26233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pic>
        <p:nvPicPr>
          <p:cNvPr id="449" name="Obraz 5"/>
          <p:cNvPicPr/>
          <p:nvPr/>
        </p:nvPicPr>
        <p:blipFill>
          <a:blip r:embed="rId6"/>
          <a:stretch/>
        </p:blipFill>
        <p:spPr>
          <a:xfrm>
            <a:off x="5050080" y="1145160"/>
            <a:ext cx="3899160" cy="258372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" name="CustomShape 1"/>
          <p:cNvSpPr/>
          <p:nvPr/>
        </p:nvSpPr>
        <p:spPr>
          <a:xfrm>
            <a:off x="1882800" y="0"/>
            <a:ext cx="7152120" cy="488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pl-PL" sz="1600" b="1" strike="noStrike" spc="-1">
                <a:solidFill>
                  <a:srgbClr val="D3D3D5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Izba Administracji Skarbowej w Lublinie </a:t>
            </a: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51" name="CustomShape 2"/>
          <p:cNvSpPr/>
          <p:nvPr/>
        </p:nvSpPr>
        <p:spPr>
          <a:xfrm>
            <a:off x="2180880" y="489240"/>
            <a:ext cx="6854040" cy="84708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pl-PL" sz="2000" b="1" strike="noStrike" spc="-1">
                <a:solidFill>
                  <a:srgbClr val="95979B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Szacunki rozmiarów szarej strefy/gospodarki nieobserwowanej w Polsce*</a:t>
            </a: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52" name="CustomShape 3"/>
          <p:cNvSpPr/>
          <p:nvPr/>
        </p:nvSpPr>
        <p:spPr>
          <a:xfrm>
            <a:off x="4732920" y="1488960"/>
            <a:ext cx="588600" cy="272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pl-PL" sz="1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2014</a:t>
            </a: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53" name="CustomShape 4"/>
          <p:cNvSpPr/>
          <p:nvPr/>
        </p:nvSpPr>
        <p:spPr>
          <a:xfrm>
            <a:off x="6185880" y="1452240"/>
            <a:ext cx="1050120" cy="272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pl-PL" sz="1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2015</a:t>
            </a: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54" name="CustomShape 5"/>
          <p:cNvSpPr/>
          <p:nvPr/>
        </p:nvSpPr>
        <p:spPr>
          <a:xfrm>
            <a:off x="7477560" y="1396440"/>
            <a:ext cx="1050120" cy="454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r>
              <a:rPr lang="pl-PL" sz="1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2016</a:t>
            </a: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pl-PL" sz="1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prognoza</a:t>
            </a: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55" name="CustomShape 6"/>
          <p:cNvSpPr/>
          <p:nvPr/>
        </p:nvSpPr>
        <p:spPr>
          <a:xfrm>
            <a:off x="3641760" y="2211480"/>
            <a:ext cx="1050120" cy="333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pl-PL" sz="160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GUS</a:t>
            </a: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graphicFrame>
        <p:nvGraphicFramePr>
          <p:cNvPr id="456" name="Wykres 13"/>
          <p:cNvGraphicFramePr/>
          <p:nvPr/>
        </p:nvGraphicFramePr>
        <p:xfrm>
          <a:off x="916200" y="1452600"/>
          <a:ext cx="2979720" cy="14378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457" name="Wykres 16"/>
          <p:cNvGraphicFramePr/>
          <p:nvPr/>
        </p:nvGraphicFramePr>
        <p:xfrm>
          <a:off x="916200" y="5277960"/>
          <a:ext cx="2979720" cy="14378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458" name="Wykres 17"/>
          <p:cNvGraphicFramePr/>
          <p:nvPr/>
        </p:nvGraphicFramePr>
        <p:xfrm>
          <a:off x="924840" y="3931920"/>
          <a:ext cx="2979720" cy="14378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459" name="Wykres 18"/>
          <p:cNvGraphicFramePr/>
          <p:nvPr/>
        </p:nvGraphicFramePr>
        <p:xfrm>
          <a:off x="916200" y="2716200"/>
          <a:ext cx="2979720" cy="14378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460" name="CustomShape 7"/>
          <p:cNvSpPr/>
          <p:nvPr/>
        </p:nvSpPr>
        <p:spPr>
          <a:xfrm>
            <a:off x="3281400" y="3370680"/>
            <a:ext cx="1410480" cy="394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pl-PL" sz="160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EY</a:t>
            </a:r>
            <a:r>
              <a:rPr lang="pl-PL" sz="200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 </a:t>
            </a:r>
            <a:r>
              <a:rPr lang="pl-PL" sz="160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Polska</a:t>
            </a: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61" name="CustomShape 8"/>
          <p:cNvSpPr/>
          <p:nvPr/>
        </p:nvSpPr>
        <p:spPr>
          <a:xfrm>
            <a:off x="2847960" y="4572720"/>
            <a:ext cx="2273400" cy="6372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r>
              <a:rPr lang="pl-PL" sz="120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Instytut badań </a:t>
            </a: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r>
              <a:rPr lang="pl-PL" sz="120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nad Gospodarką </a:t>
            </a: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pl-PL" sz="120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Rynkową</a:t>
            </a: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62" name="CustomShape 9"/>
          <p:cNvSpPr/>
          <p:nvPr/>
        </p:nvSpPr>
        <p:spPr>
          <a:xfrm>
            <a:off x="3144960" y="6098400"/>
            <a:ext cx="1547280" cy="272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pl-PL" sz="120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Prof.F. Schneider</a:t>
            </a: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graphicFrame>
        <p:nvGraphicFramePr>
          <p:cNvPr id="463" name="Wykres 22"/>
          <p:cNvGraphicFramePr/>
          <p:nvPr/>
        </p:nvGraphicFramePr>
        <p:xfrm>
          <a:off x="4122720" y="1858320"/>
          <a:ext cx="1808640" cy="10483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464" name="Wykres 24"/>
          <p:cNvGraphicFramePr/>
          <p:nvPr/>
        </p:nvGraphicFramePr>
        <p:xfrm>
          <a:off x="4122720" y="5700960"/>
          <a:ext cx="1808640" cy="10483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465" name="Wykres 25"/>
          <p:cNvGraphicFramePr/>
          <p:nvPr/>
        </p:nvGraphicFramePr>
        <p:xfrm>
          <a:off x="4122720" y="4296960"/>
          <a:ext cx="1808640" cy="10483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graphicFrame>
        <p:nvGraphicFramePr>
          <p:cNvPr id="466" name="Wykres 26"/>
          <p:cNvGraphicFramePr/>
          <p:nvPr/>
        </p:nvGraphicFramePr>
        <p:xfrm>
          <a:off x="4122720" y="3090960"/>
          <a:ext cx="1808640" cy="10483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graphicFrame>
        <p:nvGraphicFramePr>
          <p:cNvPr id="467" name="Wykres 27"/>
          <p:cNvGraphicFramePr/>
          <p:nvPr/>
        </p:nvGraphicFramePr>
        <p:xfrm>
          <a:off x="5613120" y="4311720"/>
          <a:ext cx="1808640" cy="10483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"/>
          </a:graphicData>
        </a:graphic>
      </p:graphicFrame>
      <p:graphicFrame>
        <p:nvGraphicFramePr>
          <p:cNvPr id="468" name="Wykres 28"/>
          <p:cNvGraphicFramePr/>
          <p:nvPr/>
        </p:nvGraphicFramePr>
        <p:xfrm>
          <a:off x="7008840" y="4312440"/>
          <a:ext cx="1808640" cy="10483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  <p:graphicFrame>
        <p:nvGraphicFramePr>
          <p:cNvPr id="469" name="Wykres 29"/>
          <p:cNvGraphicFramePr/>
          <p:nvPr/>
        </p:nvGraphicFramePr>
        <p:xfrm>
          <a:off x="5613120" y="5673600"/>
          <a:ext cx="1808640" cy="10483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2"/>
          </a:graphicData>
        </a:graphic>
      </p:graphicFrame>
      <p:graphicFrame>
        <p:nvGraphicFramePr>
          <p:cNvPr id="470" name="Wykres 30"/>
          <p:cNvGraphicFramePr/>
          <p:nvPr/>
        </p:nvGraphicFramePr>
        <p:xfrm>
          <a:off x="7008840" y="5646240"/>
          <a:ext cx="1808640" cy="10483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3"/>
          </a:graphicData>
        </a:graphic>
      </p:graphicFrame>
      <p:sp>
        <p:nvSpPr>
          <p:cNvPr id="471" name="CustomShape 10"/>
          <p:cNvSpPr/>
          <p:nvPr/>
        </p:nvSpPr>
        <p:spPr>
          <a:xfrm>
            <a:off x="819000" y="6600960"/>
            <a:ext cx="3085200" cy="34236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pl-PL" sz="80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*dane NIK o ograniczaniu szarej strefy w gospodarce</a:t>
            </a: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72" name="Table 1"/>
          <p:cNvGraphicFramePr/>
          <p:nvPr/>
        </p:nvGraphicFramePr>
        <p:xfrm>
          <a:off x="999720" y="1863000"/>
          <a:ext cx="8143560" cy="4400280"/>
        </p:xfrm>
        <a:graphic>
          <a:graphicData uri="http://schemas.openxmlformats.org/drawingml/2006/table">
            <a:tbl>
              <a:tblPr/>
              <a:tblGrid>
                <a:gridCol w="624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484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826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398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5964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4848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24056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15080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l-PL" sz="1400" b="1" strike="noStrike" spc="-1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</a:rPr>
                        <a:t>Rok</a:t>
                      </a:r>
                      <a:endParaRPr lang="pl-PL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E3183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l-PL" sz="1000" b="1" strike="noStrike" spc="-1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</a:rPr>
                        <a:t>Ilość przekraczających granicę samochodów ciężarowych – przywóz</a:t>
                      </a:r>
                      <a:endParaRPr lang="pl-PL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E3183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l-PL" sz="1000" b="1" strike="noStrike" spc="-1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</a:rPr>
                        <a:t>Ilość przekraczających granicę samochodów ciężarowych – wywóz</a:t>
                      </a:r>
                      <a:endParaRPr lang="pl-PL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E3183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l-PL" sz="1000" b="1" strike="noStrike" spc="-1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</a:rPr>
                        <a:t>Ilość przekraczających granicę samochodów  osobowych - przywóz</a:t>
                      </a:r>
                      <a:endParaRPr lang="pl-PL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E3183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l-PL" sz="1000" b="1" strike="noStrike" spc="-1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</a:rPr>
                        <a:t>Ilość przekraczających granicę samochodów  osobowych - wywóz</a:t>
                      </a:r>
                      <a:endParaRPr lang="pl-PL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E3183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l-PL" sz="1000" b="1" strike="noStrike" spc="-1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</a:rPr>
                        <a:t>ilość osób przekraczających granicę w ruchu pieszych – przywóz</a:t>
                      </a:r>
                      <a:endParaRPr lang="pl-PL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E3183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l-PL" sz="1000" b="1" strike="noStrike" spc="-1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</a:rPr>
                        <a:t>ilość osób przekraczających granicę w ruchu pieszych - wywóz</a:t>
                      </a:r>
                      <a:endParaRPr lang="pl-PL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E3183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7372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l-PL" sz="14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</a:rPr>
                        <a:t>2015</a:t>
                      </a:r>
                      <a:endParaRPr lang="pl-PL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4CCC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l-PL" sz="14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</a:rPr>
                        <a:t>373 889</a:t>
                      </a:r>
                      <a:endParaRPr lang="pl-PL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4CCC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l-PL" sz="14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</a:rPr>
                        <a:t>443 350</a:t>
                      </a:r>
                      <a:endParaRPr lang="pl-PL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4CCC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l-PL" sz="14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</a:rPr>
                        <a:t>2 236 727</a:t>
                      </a:r>
                      <a:endParaRPr lang="pl-PL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4CCC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l-PL" sz="14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</a:rPr>
                        <a:t>2 208 236</a:t>
                      </a:r>
                      <a:endParaRPr lang="pl-PL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4CCC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l-PL" sz="14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</a:rPr>
                        <a:t>37 252</a:t>
                      </a:r>
                      <a:endParaRPr lang="pl-PL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4CCC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l-PL" sz="14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</a:rPr>
                        <a:t>16 252</a:t>
                      </a:r>
                      <a:endParaRPr lang="pl-PL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4CCC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094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l-PL" sz="14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</a:rPr>
                        <a:t>I pół. 2016</a:t>
                      </a:r>
                      <a:endParaRPr lang="pl-PL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9E7E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l-PL" sz="14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</a:rPr>
                        <a:t>195 215</a:t>
                      </a:r>
                      <a:endParaRPr lang="pl-PL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9E7E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l-PL" sz="14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</a:rPr>
                        <a:t>234 370</a:t>
                      </a:r>
                      <a:endParaRPr lang="pl-PL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9E7E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l-PL" sz="14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</a:rPr>
                        <a:t>1 176 235</a:t>
                      </a:r>
                      <a:endParaRPr lang="pl-PL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9E7E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l-PL" sz="14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</a:rPr>
                        <a:t>1 147 959</a:t>
                      </a:r>
                      <a:endParaRPr lang="pl-PL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9E7E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l-PL" sz="14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</a:rPr>
                        <a:t>59 456</a:t>
                      </a:r>
                      <a:endParaRPr lang="pl-PL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9E7E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l-PL" sz="14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</a:rPr>
                        <a:t>37 831</a:t>
                      </a:r>
                      <a:endParaRPr lang="pl-PL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9E7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094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l-PL" sz="14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</a:rPr>
                        <a:t>I pół. 2017</a:t>
                      </a:r>
                      <a:endParaRPr lang="pl-PL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4CCC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l-PL" sz="14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</a:rPr>
                        <a:t>219 761</a:t>
                      </a:r>
                      <a:endParaRPr lang="pl-PL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4CCC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l-PL" sz="14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</a:rPr>
                        <a:t>274 890</a:t>
                      </a:r>
                      <a:endParaRPr lang="pl-PL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4CCC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l-PL" sz="14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</a:rPr>
                        <a:t>1 145 571</a:t>
                      </a:r>
                      <a:endParaRPr lang="pl-PL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4CCC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l-PL" sz="14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</a:rPr>
                        <a:t>1 152 428</a:t>
                      </a:r>
                      <a:endParaRPr lang="pl-PL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4CCC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l-PL" sz="14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</a:rPr>
                        <a:t>94 450</a:t>
                      </a:r>
                      <a:endParaRPr lang="pl-PL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4CCC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l-PL" sz="14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</a:rPr>
                        <a:t>64 018</a:t>
                      </a:r>
                      <a:endParaRPr lang="pl-PL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4CCC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473" name="CustomShape 2"/>
          <p:cNvSpPr/>
          <p:nvPr/>
        </p:nvSpPr>
        <p:spPr>
          <a:xfrm>
            <a:off x="2458800" y="1081440"/>
            <a:ext cx="5983200" cy="5619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just">
              <a:lnSpc>
                <a:spcPct val="100000"/>
              </a:lnSpc>
              <a:spcBef>
                <a:spcPts val="360"/>
              </a:spcBef>
            </a:pPr>
            <a:r>
              <a:rPr lang="pl-PL" sz="1800" b="1" strike="noStrike" spc="-1">
                <a:solidFill>
                  <a:srgbClr val="919195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Ruch towarowy/osobowy we właściwości IAS Lublin</a:t>
            </a: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74" name="CustomShape 3"/>
          <p:cNvSpPr/>
          <p:nvPr/>
        </p:nvSpPr>
        <p:spPr>
          <a:xfrm>
            <a:off x="1882800" y="0"/>
            <a:ext cx="7152120" cy="488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pl-PL" sz="1600" b="1" strike="noStrike" spc="-1">
                <a:solidFill>
                  <a:srgbClr val="D3D3D5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Izba Administracji Skarbowej w Lublinie </a:t>
            </a: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5" name="CustomShape 1"/>
          <p:cNvSpPr/>
          <p:nvPr/>
        </p:nvSpPr>
        <p:spPr>
          <a:xfrm>
            <a:off x="1650600" y="1046880"/>
            <a:ext cx="7278480" cy="4622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pl-PL" sz="1800" b="1" strike="noStrike" spc="-1">
                <a:solidFill>
                  <a:srgbClr val="95979B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Działania ograniczające szarą strefę – identyfikacja ryzyka</a:t>
            </a: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76" name="CustomShape 2"/>
          <p:cNvSpPr/>
          <p:nvPr/>
        </p:nvSpPr>
        <p:spPr>
          <a:xfrm>
            <a:off x="1531080" y="1863000"/>
            <a:ext cx="7103160" cy="43059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r>
              <a:rPr lang="pl-PL" sz="1800" b="0" strike="noStrike" spc="-1">
                <a:solidFill>
                  <a:srgbClr val="919195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Najistotniejsze ryzyka w obszarze obrotu towarowego </a:t>
            </a: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000" algn="just">
              <a:lnSpc>
                <a:spcPct val="100000"/>
              </a:lnSpc>
              <a:spcBef>
                <a:spcPts val="360"/>
              </a:spcBef>
              <a:buClr>
                <a:srgbClr val="919195"/>
              </a:buClr>
              <a:buFont typeface="Arial"/>
              <a:buAutoNum type="arabicPeriod"/>
            </a:pPr>
            <a:r>
              <a:rPr lang="pl-PL" sz="1800" b="0" strike="noStrike" spc="-1">
                <a:solidFill>
                  <a:srgbClr val="919195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z zagranicą:</a:t>
            </a: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85840" indent="-284760" algn="just">
              <a:lnSpc>
                <a:spcPct val="100000"/>
              </a:lnSpc>
              <a:spcBef>
                <a:spcPts val="360"/>
              </a:spcBef>
              <a:buClr>
                <a:srgbClr val="919195"/>
              </a:buClr>
              <a:buFont typeface="Arial"/>
              <a:buChar char="•"/>
            </a:pPr>
            <a:r>
              <a:rPr lang="pl-PL" sz="1800" b="0" strike="noStrike" spc="-1">
                <a:solidFill>
                  <a:srgbClr val="919195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przemyt wyrobów akcyzowych;</a:t>
            </a: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85840" indent="-284760" algn="just">
              <a:lnSpc>
                <a:spcPct val="100000"/>
              </a:lnSpc>
              <a:spcBef>
                <a:spcPts val="360"/>
              </a:spcBef>
              <a:buClr>
                <a:srgbClr val="919195"/>
              </a:buClr>
              <a:buFont typeface="Arial"/>
              <a:buChar char="•"/>
            </a:pPr>
            <a:r>
              <a:rPr lang="pl-PL" sz="1800" b="0" strike="noStrike" spc="-1">
                <a:solidFill>
                  <a:srgbClr val="919195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wywóz towarów za granice w mniejszej ilości niż jest to deklarowane lub fikcyjny wywóz;</a:t>
            </a: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just">
              <a:lnSpc>
                <a:spcPct val="100000"/>
              </a:lnSpc>
              <a:spcBef>
                <a:spcPts val="360"/>
              </a:spcBef>
            </a:pP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000" algn="just">
              <a:lnSpc>
                <a:spcPct val="100000"/>
              </a:lnSpc>
              <a:spcBef>
                <a:spcPts val="360"/>
              </a:spcBef>
              <a:buClr>
                <a:srgbClr val="919195"/>
              </a:buClr>
              <a:buFont typeface="Arial"/>
              <a:buAutoNum type="arabicPeriod" startAt="2"/>
            </a:pPr>
            <a:r>
              <a:rPr lang="pl-PL" sz="1800" b="0" strike="noStrike" spc="-1">
                <a:solidFill>
                  <a:srgbClr val="919195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Najistotniejsze ryzyka w obszarze zainteresowania Służby Celno- </a:t>
            </a: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just">
              <a:lnSpc>
                <a:spcPct val="100000"/>
              </a:lnSpc>
              <a:spcBef>
                <a:spcPts val="360"/>
              </a:spcBef>
            </a:pPr>
            <a:r>
              <a:rPr lang="pl-PL" sz="1800" b="0" strike="noStrike" spc="-1">
                <a:solidFill>
                  <a:srgbClr val="919195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     Skarbowej:</a:t>
            </a: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85840" indent="-284760" algn="just">
              <a:lnSpc>
                <a:spcPct val="100000"/>
              </a:lnSpc>
              <a:spcBef>
                <a:spcPts val="360"/>
              </a:spcBef>
              <a:buClr>
                <a:srgbClr val="919195"/>
              </a:buClr>
              <a:buFont typeface="Arial"/>
              <a:buChar char="•"/>
            </a:pPr>
            <a:r>
              <a:rPr lang="pl-PL" sz="1800" b="0" strike="noStrike" spc="-1">
                <a:solidFill>
                  <a:srgbClr val="919195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nielegalne blendowanie, mieszanie paliw, produkcja, przemieszczanie i zużycie wyrobów akcyzowych;</a:t>
            </a: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85840" indent="-284760" algn="just">
              <a:lnSpc>
                <a:spcPct val="100000"/>
              </a:lnSpc>
              <a:spcBef>
                <a:spcPts val="360"/>
              </a:spcBef>
              <a:buClr>
                <a:srgbClr val="919195"/>
              </a:buClr>
              <a:buFont typeface="Arial"/>
              <a:buChar char="•"/>
            </a:pPr>
            <a:r>
              <a:rPr lang="pl-PL" sz="1800" b="0" strike="noStrike" spc="-1">
                <a:solidFill>
                  <a:srgbClr val="919195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nielegalne urządzanie gier hazardowych.</a:t>
            </a: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just">
              <a:lnSpc>
                <a:spcPct val="100000"/>
              </a:lnSpc>
              <a:spcBef>
                <a:spcPts val="360"/>
              </a:spcBef>
            </a:pP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77" name="CustomShape 3"/>
          <p:cNvSpPr/>
          <p:nvPr/>
        </p:nvSpPr>
        <p:spPr>
          <a:xfrm>
            <a:off x="1882800" y="0"/>
            <a:ext cx="7152120" cy="488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pl-PL" sz="1600" b="1" strike="noStrike" spc="-1">
                <a:solidFill>
                  <a:srgbClr val="D3D3D5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Izba Administracji Skarbowej w Lublinie </a:t>
            </a: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8" name="CustomShape 1"/>
          <p:cNvSpPr/>
          <p:nvPr/>
        </p:nvSpPr>
        <p:spPr>
          <a:xfrm>
            <a:off x="1650600" y="1046880"/>
            <a:ext cx="7278480" cy="4622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pl-PL" sz="1800" b="1" strike="noStrike" spc="-1">
                <a:solidFill>
                  <a:srgbClr val="95979B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Działania ograniczające szarą strefę – typowanie do kontroli</a:t>
            </a: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79" name="CustomShape 2"/>
          <p:cNvSpPr/>
          <p:nvPr/>
        </p:nvSpPr>
        <p:spPr>
          <a:xfrm>
            <a:off x="1531080" y="1863000"/>
            <a:ext cx="7227360" cy="43059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just">
              <a:lnSpc>
                <a:spcPct val="100000"/>
              </a:lnSpc>
              <a:spcBef>
                <a:spcPts val="360"/>
              </a:spcBef>
            </a:pPr>
            <a:r>
              <a:rPr lang="pl-PL" sz="1800" b="0" strike="noStrike" spc="-1">
                <a:solidFill>
                  <a:srgbClr val="919195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Wykorzystując:</a:t>
            </a: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just">
              <a:lnSpc>
                <a:spcPct val="100000"/>
              </a:lnSpc>
              <a:spcBef>
                <a:spcPts val="360"/>
              </a:spcBef>
            </a:pP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just">
              <a:lnSpc>
                <a:spcPct val="100000"/>
              </a:lnSpc>
              <a:spcBef>
                <a:spcPts val="360"/>
              </a:spcBef>
            </a:pPr>
            <a:r>
              <a:rPr lang="pl-PL" sz="1800" b="0" strike="noStrike" spc="-1">
                <a:solidFill>
                  <a:srgbClr val="919195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system zarządzania ryzykiem zidentyfikowany na poziomie kraju </a:t>
            </a: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000" algn="just">
              <a:lnSpc>
                <a:spcPct val="100000"/>
              </a:lnSpc>
              <a:spcBef>
                <a:spcPts val="360"/>
              </a:spcBef>
              <a:buClr>
                <a:srgbClr val="919195"/>
              </a:buClr>
              <a:buFont typeface="Arial"/>
              <a:buChar char="•"/>
            </a:pPr>
            <a:r>
              <a:rPr lang="pl-PL" sz="1800" b="0" strike="noStrike" spc="-1">
                <a:solidFill>
                  <a:srgbClr val="919195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i regionu z zachowaniem utrzymania odpowiedniego poziomu kontroli;</a:t>
            </a: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000" algn="just">
              <a:lnSpc>
                <a:spcPct val="100000"/>
              </a:lnSpc>
              <a:spcBef>
                <a:spcPts val="360"/>
              </a:spcBef>
              <a:buClr>
                <a:srgbClr val="919195"/>
              </a:buClr>
              <a:buFont typeface="Arial"/>
              <a:buChar char="•"/>
            </a:pPr>
            <a:r>
              <a:rPr lang="pl-PL" sz="1800" b="0" strike="noStrike" spc="-1">
                <a:solidFill>
                  <a:srgbClr val="919195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systemy informatyczne (ogółem 33), w tym których właścicielem jest MF oraz Komisja Europejska – OLAF;</a:t>
            </a: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000" algn="just">
              <a:lnSpc>
                <a:spcPct val="100000"/>
              </a:lnSpc>
              <a:spcBef>
                <a:spcPts val="360"/>
              </a:spcBef>
              <a:buClr>
                <a:srgbClr val="919195"/>
              </a:buClr>
              <a:buFont typeface="Arial"/>
              <a:buChar char="•"/>
            </a:pPr>
            <a:r>
              <a:rPr lang="pl-PL" sz="1800" b="0" strike="noStrike" spc="-1">
                <a:solidFill>
                  <a:srgbClr val="919195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analizę kryminalną;</a:t>
            </a: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000" algn="just">
              <a:lnSpc>
                <a:spcPct val="100000"/>
              </a:lnSpc>
              <a:spcBef>
                <a:spcPts val="360"/>
              </a:spcBef>
              <a:buClr>
                <a:srgbClr val="919195"/>
              </a:buClr>
              <a:buFont typeface="Arial"/>
              <a:buChar char="•"/>
            </a:pPr>
            <a:r>
              <a:rPr lang="pl-PL" sz="1800" b="0" strike="noStrike" spc="-1">
                <a:solidFill>
                  <a:srgbClr val="919195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wnioski innych organów (237);</a:t>
            </a: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000" algn="just">
              <a:lnSpc>
                <a:spcPct val="100000"/>
              </a:lnSpc>
              <a:spcBef>
                <a:spcPts val="360"/>
              </a:spcBef>
              <a:buClr>
                <a:srgbClr val="919195"/>
              </a:buClr>
              <a:buFont typeface="Arial"/>
              <a:buChar char="•"/>
            </a:pPr>
            <a:r>
              <a:rPr lang="pl-PL" sz="1800" b="0" strike="noStrike" spc="-1">
                <a:solidFill>
                  <a:srgbClr val="919195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informacje wyprzedzające oraz informację o nieprawidłowościach;</a:t>
            </a: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000" algn="just">
              <a:lnSpc>
                <a:spcPct val="100000"/>
              </a:lnSpc>
              <a:spcBef>
                <a:spcPts val="360"/>
              </a:spcBef>
              <a:buClr>
                <a:srgbClr val="919195"/>
              </a:buClr>
              <a:buFont typeface="Arial"/>
              <a:buChar char="•"/>
            </a:pPr>
            <a:r>
              <a:rPr lang="pl-PL" sz="1800" b="0" strike="noStrike" spc="-1">
                <a:solidFill>
                  <a:srgbClr val="919195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podejrzenie nieprawidłowości wewnętrznych lub korupcji. </a:t>
            </a: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80" name="CustomShape 3"/>
          <p:cNvSpPr/>
          <p:nvPr/>
        </p:nvSpPr>
        <p:spPr>
          <a:xfrm>
            <a:off x="1882800" y="0"/>
            <a:ext cx="7152120" cy="488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pl-PL" sz="1600" b="1" strike="noStrike" spc="-1">
                <a:solidFill>
                  <a:srgbClr val="D3D3D5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Izba Administracji Skarbowej w Lublinie </a:t>
            </a: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" name="CustomShape 1"/>
          <p:cNvSpPr/>
          <p:nvPr/>
        </p:nvSpPr>
        <p:spPr>
          <a:xfrm>
            <a:off x="1650600" y="1046880"/>
            <a:ext cx="7278480" cy="4622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pl-PL" sz="1800" b="1" strike="noStrike" spc="-1">
                <a:solidFill>
                  <a:srgbClr val="95979B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Działania ograniczające szarą strefę – kontrole i ich efekty</a:t>
            </a: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graphicFrame>
        <p:nvGraphicFramePr>
          <p:cNvPr id="482" name="Table 2"/>
          <p:cNvGraphicFramePr/>
          <p:nvPr/>
        </p:nvGraphicFramePr>
        <p:xfrm>
          <a:off x="1882800" y="2354040"/>
          <a:ext cx="6482880" cy="1811880"/>
        </p:xfrm>
        <a:graphic>
          <a:graphicData uri="http://schemas.openxmlformats.org/drawingml/2006/table">
            <a:tbl>
              <a:tblPr/>
              <a:tblGrid>
                <a:gridCol w="21610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798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422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1432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l-PL" sz="1700" b="1" strike="noStrike" spc="-1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</a:rPr>
                        <a:t>Rok</a:t>
                      </a:r>
                      <a:endParaRPr lang="pl-PL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E3183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l-PL" sz="1700" b="1" strike="noStrike" spc="-1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</a:rPr>
                        <a:t>Liczba przeprowadzonych kontroli</a:t>
                      </a:r>
                      <a:endParaRPr lang="pl-PL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E3183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l-PL" sz="1700" b="1" strike="noStrike" spc="-1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</a:rPr>
                        <a:t>Efekty finansowe w mln.</a:t>
                      </a:r>
                      <a:endParaRPr lang="pl-PL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E3183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26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l-PL" sz="17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</a:rPr>
                        <a:t>2015</a:t>
                      </a:r>
                      <a:endParaRPr lang="pl-PL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4CCC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l-PL" sz="17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</a:rPr>
                        <a:t>1 021</a:t>
                      </a:r>
                      <a:endParaRPr lang="pl-PL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4CCC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l-PL" sz="17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</a:rPr>
                        <a:t>15,5</a:t>
                      </a:r>
                      <a:endParaRPr lang="pl-PL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4CCC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26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l-PL" sz="17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</a:rPr>
                        <a:t>I pół. 2016</a:t>
                      </a:r>
                      <a:endParaRPr lang="pl-PL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9E7E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l-PL" sz="17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</a:rPr>
                        <a:t>891</a:t>
                      </a:r>
                      <a:endParaRPr lang="pl-PL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9E7E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l-PL" sz="17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</a:rPr>
                        <a:t>3</a:t>
                      </a:r>
                      <a:endParaRPr lang="pl-PL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9E7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26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l-PL" sz="17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</a:rPr>
                        <a:t>I pół. 2017</a:t>
                      </a:r>
                      <a:endParaRPr lang="pl-PL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4CCC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l-PL" sz="17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</a:rPr>
                        <a:t>2 773</a:t>
                      </a:r>
                      <a:endParaRPr lang="pl-PL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4CCC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l-PL" sz="17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</a:rPr>
                        <a:t>2,34</a:t>
                      </a:r>
                      <a:endParaRPr lang="pl-PL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4CCC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483" name="CustomShape 3"/>
          <p:cNvSpPr/>
          <p:nvPr/>
        </p:nvSpPr>
        <p:spPr>
          <a:xfrm>
            <a:off x="1419840" y="1599120"/>
            <a:ext cx="7227360" cy="819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r>
              <a:rPr lang="pl-PL" sz="1800" b="0" strike="noStrike" spc="-1">
                <a:solidFill>
                  <a:srgbClr val="919195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w zakresie przestrzegania prawa podatkowego produkcji </a:t>
            </a: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000" algn="just">
              <a:lnSpc>
                <a:spcPct val="100000"/>
              </a:lnSpc>
              <a:spcBef>
                <a:spcPts val="360"/>
              </a:spcBef>
              <a:buClr>
                <a:srgbClr val="919195"/>
              </a:buClr>
              <a:buFont typeface="Arial"/>
              <a:buChar char="•"/>
            </a:pPr>
            <a:r>
              <a:rPr lang="pl-PL" sz="1800" b="0" strike="noStrike" spc="-1">
                <a:solidFill>
                  <a:srgbClr val="919195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i przemieszczania wyrobów akcyzowych</a:t>
            </a: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84" name="CustomShape 4"/>
          <p:cNvSpPr/>
          <p:nvPr/>
        </p:nvSpPr>
        <p:spPr>
          <a:xfrm>
            <a:off x="1419840" y="4486320"/>
            <a:ext cx="7227360" cy="4438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marL="343080" indent="-342000" algn="just">
              <a:lnSpc>
                <a:spcPct val="100000"/>
              </a:lnSpc>
              <a:spcBef>
                <a:spcPts val="360"/>
              </a:spcBef>
              <a:buClr>
                <a:srgbClr val="919195"/>
              </a:buClr>
              <a:buFont typeface="Arial"/>
              <a:buChar char="•"/>
            </a:pPr>
            <a:r>
              <a:rPr lang="pl-PL" sz="1800" b="0" strike="noStrike" spc="-1">
                <a:solidFill>
                  <a:srgbClr val="919195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w zakresie przestrzegania prawa celnego</a:t>
            </a: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graphicFrame>
        <p:nvGraphicFramePr>
          <p:cNvPr id="485" name="Table 5"/>
          <p:cNvGraphicFramePr/>
          <p:nvPr/>
        </p:nvGraphicFramePr>
        <p:xfrm>
          <a:off x="1882800" y="4876920"/>
          <a:ext cx="6482520" cy="1824120"/>
        </p:xfrm>
        <a:graphic>
          <a:graphicData uri="http://schemas.openxmlformats.org/drawingml/2006/table">
            <a:tbl>
              <a:tblPr/>
              <a:tblGrid>
                <a:gridCol w="21610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62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59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1432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l-PL" sz="1700" b="1" strike="noStrike" spc="-1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</a:rPr>
                        <a:t>Rok</a:t>
                      </a:r>
                      <a:endParaRPr lang="pl-PL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E3183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l-PL" sz="1700" b="1" strike="noStrike" spc="-1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</a:rPr>
                        <a:t>Liczba przeprowadzonych kontroli</a:t>
                      </a:r>
                      <a:endParaRPr lang="pl-PL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E3183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l-PL" sz="1700" b="1" strike="noStrike" spc="-1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</a:rPr>
                        <a:t>Efekty finansowe w mln.</a:t>
                      </a:r>
                      <a:endParaRPr lang="pl-PL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E3183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26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l-PL" sz="17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</a:rPr>
                        <a:t>2015</a:t>
                      </a:r>
                      <a:endParaRPr lang="pl-PL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4CCC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l-PL" sz="17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</a:rPr>
                        <a:t>31 615</a:t>
                      </a:r>
                      <a:endParaRPr lang="pl-PL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4CCC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l-PL" sz="17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</a:rPr>
                        <a:t>67,3</a:t>
                      </a:r>
                      <a:endParaRPr lang="pl-PL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4CCC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26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l-PL" sz="17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</a:rPr>
                        <a:t>I pół. 2016</a:t>
                      </a:r>
                      <a:endParaRPr lang="pl-PL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9E7E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l-PL" sz="17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</a:rPr>
                        <a:t>17 139</a:t>
                      </a:r>
                      <a:endParaRPr lang="pl-PL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9E7E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l-PL" sz="17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</a:rPr>
                        <a:t>34,9</a:t>
                      </a:r>
                      <a:endParaRPr lang="pl-PL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9E7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488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l-PL" sz="18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</a:rPr>
                        <a:t>I pół. 2017</a:t>
                      </a: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4CCC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l-PL" sz="18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</a:rPr>
                        <a:t>84 181</a:t>
                      </a: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4CCC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l-PL" sz="18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</a:rPr>
                        <a:t>8,949</a:t>
                      </a: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4CCC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486" name="CustomShape 6"/>
          <p:cNvSpPr/>
          <p:nvPr/>
        </p:nvSpPr>
        <p:spPr>
          <a:xfrm>
            <a:off x="1882800" y="0"/>
            <a:ext cx="7152120" cy="488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pl-PL" sz="1600" b="1" strike="noStrike" spc="-1">
                <a:solidFill>
                  <a:srgbClr val="D3D3D5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Izba Administracji Skarbowej w Lublinie </a:t>
            </a: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7" name="CustomShape 1"/>
          <p:cNvSpPr/>
          <p:nvPr/>
        </p:nvSpPr>
        <p:spPr>
          <a:xfrm>
            <a:off x="1650600" y="1046880"/>
            <a:ext cx="7278480" cy="4622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pl-PL" sz="1800" b="1" strike="noStrike" spc="-1">
                <a:solidFill>
                  <a:srgbClr val="95979B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Działania ograniczające szarą strefę – kontrole i ich efekty</a:t>
            </a: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graphicFrame>
        <p:nvGraphicFramePr>
          <p:cNvPr id="488" name="Table 2"/>
          <p:cNvGraphicFramePr/>
          <p:nvPr/>
        </p:nvGraphicFramePr>
        <p:xfrm>
          <a:off x="1882800" y="2178000"/>
          <a:ext cx="6482520" cy="1848600"/>
        </p:xfrm>
        <a:graphic>
          <a:graphicData uri="http://schemas.openxmlformats.org/drawingml/2006/table">
            <a:tbl>
              <a:tblPr/>
              <a:tblGrid>
                <a:gridCol w="21610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62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59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1432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l-PL" sz="1700" b="1" strike="noStrike" spc="-1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</a:rPr>
                        <a:t>Rok</a:t>
                      </a:r>
                      <a:endParaRPr lang="pl-PL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E3183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l-PL" sz="1700" b="1" strike="noStrike" spc="-1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</a:rPr>
                        <a:t>Liczba przeprowadzonych kontroli</a:t>
                      </a:r>
                      <a:endParaRPr lang="pl-PL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E3183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l-PL" sz="1700" b="1" strike="noStrike" spc="-1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</a:rPr>
                        <a:t>Efekty finansowe w mln.</a:t>
                      </a:r>
                      <a:endParaRPr lang="pl-PL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E3183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488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l-PL" sz="18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</a:rPr>
                        <a:t>2015</a:t>
                      </a: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4CCC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l-PL" sz="18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</a:rPr>
                        <a:t>926</a:t>
                      </a: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4CCC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l-PL" sz="18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</a:rPr>
                        <a:t>12</a:t>
                      </a: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4CCC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488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l-PL" sz="18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</a:rPr>
                        <a:t>I pół. 2016</a:t>
                      </a: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9E7E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l-PL" sz="18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</a:rPr>
                        <a:t>605</a:t>
                      </a: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9E7E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l-PL" sz="18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</a:rPr>
                        <a:t>2,3</a:t>
                      </a: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9E7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488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l-PL" sz="18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</a:rPr>
                        <a:t>I pół. 2017</a:t>
                      </a: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4CCC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l-PL" sz="18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</a:rPr>
                        <a:t>531</a:t>
                      </a: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4CCC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l-PL" sz="18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</a:rPr>
                        <a:t>1,94</a:t>
                      </a: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4CCC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489" name="CustomShape 3"/>
          <p:cNvSpPr/>
          <p:nvPr/>
        </p:nvSpPr>
        <p:spPr>
          <a:xfrm>
            <a:off x="1419840" y="1767600"/>
            <a:ext cx="7227360" cy="819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marL="343080" indent="-342000" algn="just">
              <a:lnSpc>
                <a:spcPct val="100000"/>
              </a:lnSpc>
              <a:spcBef>
                <a:spcPts val="360"/>
              </a:spcBef>
              <a:buClr>
                <a:srgbClr val="919195"/>
              </a:buClr>
              <a:buFont typeface="Arial"/>
              <a:buChar char="•"/>
            </a:pPr>
            <a:r>
              <a:rPr lang="pl-PL" sz="1800" b="0" strike="noStrike" spc="-1">
                <a:solidFill>
                  <a:srgbClr val="919195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w zakresie prawidłowości oznaczania znakami akcyzy</a:t>
            </a: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90" name="CustomShape 4"/>
          <p:cNvSpPr/>
          <p:nvPr/>
        </p:nvSpPr>
        <p:spPr>
          <a:xfrm>
            <a:off x="1419840" y="4235400"/>
            <a:ext cx="7227360" cy="4438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marL="343080" indent="-342000" algn="just">
              <a:lnSpc>
                <a:spcPct val="100000"/>
              </a:lnSpc>
              <a:spcBef>
                <a:spcPts val="360"/>
              </a:spcBef>
              <a:buClr>
                <a:srgbClr val="919195"/>
              </a:buClr>
              <a:buFont typeface="Arial"/>
              <a:buChar char="•"/>
            </a:pPr>
            <a:r>
              <a:rPr lang="pl-PL" sz="1800" b="0" strike="noStrike" spc="-1">
                <a:solidFill>
                  <a:srgbClr val="919195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w zakresie prawidłowości urządzania gier hazardowych</a:t>
            </a: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graphicFrame>
        <p:nvGraphicFramePr>
          <p:cNvPr id="491" name="Table 5"/>
          <p:cNvGraphicFramePr/>
          <p:nvPr/>
        </p:nvGraphicFramePr>
        <p:xfrm>
          <a:off x="1882800" y="4771080"/>
          <a:ext cx="6593760" cy="1811880"/>
        </p:xfrm>
        <a:graphic>
          <a:graphicData uri="http://schemas.openxmlformats.org/drawingml/2006/table">
            <a:tbl>
              <a:tblPr/>
              <a:tblGrid>
                <a:gridCol w="13096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643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298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902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81432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l-PL" sz="1700" b="1" strike="noStrike" spc="-1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</a:rPr>
                        <a:t>Rok</a:t>
                      </a:r>
                      <a:endParaRPr lang="pl-PL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E3183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l-PL" sz="1700" b="1" strike="noStrike" spc="-1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</a:rPr>
                        <a:t>Liczba przeprowadzonych kontroli</a:t>
                      </a:r>
                      <a:endParaRPr lang="pl-PL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E3183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l-PL" sz="1700" b="1" strike="noStrike" spc="-1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</a:rPr>
                        <a:t>Efekty finansowe w mln.</a:t>
                      </a:r>
                      <a:endParaRPr lang="pl-PL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E3183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l-PL" sz="1700" b="1" strike="noStrike" spc="-1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</a:rPr>
                        <a:t>Zatrzymanych automatów</a:t>
                      </a:r>
                      <a:endParaRPr lang="pl-PL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E3183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26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l-PL" sz="17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</a:rPr>
                        <a:t>2015</a:t>
                      </a:r>
                      <a:endParaRPr lang="pl-PL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4CCC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l-PL" sz="17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</a:rPr>
                        <a:t>735</a:t>
                      </a:r>
                      <a:endParaRPr lang="pl-PL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4CCC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l-PL" sz="17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</a:rPr>
                        <a:t>19,5</a:t>
                      </a:r>
                      <a:endParaRPr lang="pl-PL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4CCC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l-PL" sz="17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</a:rPr>
                        <a:t>1 425</a:t>
                      </a:r>
                      <a:endParaRPr lang="pl-PL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4CCC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26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l-PL" sz="17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</a:rPr>
                        <a:t>I pół. 2016</a:t>
                      </a:r>
                      <a:endParaRPr lang="pl-PL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9E7E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l-PL" sz="17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</a:rPr>
                        <a:t>211</a:t>
                      </a:r>
                      <a:endParaRPr lang="pl-PL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9E7E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l-PL" sz="17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</a:rPr>
                        <a:t>5,8</a:t>
                      </a:r>
                      <a:endParaRPr lang="pl-PL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9E7E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l-PL" sz="17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</a:rPr>
                        <a:t>490</a:t>
                      </a:r>
                      <a:endParaRPr lang="pl-PL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9E7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26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l-PL" sz="17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</a:rPr>
                        <a:t>I pół. 2017</a:t>
                      </a:r>
                      <a:endParaRPr lang="pl-PL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4CCC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l-PL" sz="17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</a:rPr>
                        <a:t>183</a:t>
                      </a:r>
                      <a:endParaRPr lang="pl-PL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4CCC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l-PL" sz="17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</a:rPr>
                        <a:t>18,3</a:t>
                      </a:r>
                      <a:endParaRPr lang="pl-PL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4CCC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l-PL" sz="17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</a:rPr>
                        <a:t>439</a:t>
                      </a:r>
                      <a:endParaRPr lang="pl-PL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4CCC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492" name="CustomShape 6"/>
          <p:cNvSpPr/>
          <p:nvPr/>
        </p:nvSpPr>
        <p:spPr>
          <a:xfrm>
            <a:off x="1882800" y="0"/>
            <a:ext cx="7152120" cy="488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pl-PL" sz="1600" b="1" strike="noStrike" spc="-1">
                <a:solidFill>
                  <a:srgbClr val="D3D3D5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Izba Administracji Skarbowej w Lublinie </a:t>
            </a: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3" name="CustomShape 1"/>
          <p:cNvSpPr/>
          <p:nvPr/>
        </p:nvSpPr>
        <p:spPr>
          <a:xfrm>
            <a:off x="1650600" y="1046880"/>
            <a:ext cx="7278480" cy="4622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pl-PL" sz="1800" b="1" strike="noStrike" spc="-1">
                <a:solidFill>
                  <a:srgbClr val="95979B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Działania ograniczające szarą strefę – kontrole i ich efekty</a:t>
            </a: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graphicFrame>
        <p:nvGraphicFramePr>
          <p:cNvPr id="494" name="Table 2"/>
          <p:cNvGraphicFramePr/>
          <p:nvPr/>
        </p:nvGraphicFramePr>
        <p:xfrm>
          <a:off x="1882800" y="2234520"/>
          <a:ext cx="6482880" cy="1885320"/>
        </p:xfrm>
        <a:graphic>
          <a:graphicData uri="http://schemas.openxmlformats.org/drawingml/2006/table">
            <a:tbl>
              <a:tblPr/>
              <a:tblGrid>
                <a:gridCol w="21610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482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738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510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l-PL" sz="1800" b="1" strike="noStrike" spc="-1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</a:rPr>
                        <a:t>Rok</a:t>
                      </a:r>
                      <a:endParaRPr lang="pl-PL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E3183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l-PL" sz="1800" b="1" strike="noStrike" spc="-1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</a:rPr>
                        <a:t>Liczba przeprowadzonych kontroli</a:t>
                      </a:r>
                      <a:endParaRPr lang="pl-PL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E3183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l-PL" sz="1800" b="1" strike="noStrike" spc="-1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</a:rPr>
                        <a:t>Efekty finansowe w mln.</a:t>
                      </a:r>
                      <a:endParaRPr lang="pl-PL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E3183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488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l-PL" sz="18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</a:rPr>
                        <a:t>2015</a:t>
                      </a: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4CCC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l-PL" sz="18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</a:rPr>
                        <a:t>15 458</a:t>
                      </a: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4CCC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l-PL" sz="18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</a:rPr>
                        <a:t>0,83</a:t>
                      </a: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4CCC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488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l-PL" sz="18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</a:rPr>
                        <a:t>I pół. 2016</a:t>
                      </a: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9E7E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l-PL" sz="18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</a:rPr>
                        <a:t>12 201</a:t>
                      </a: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9E7E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l-PL" sz="18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</a:rPr>
                        <a:t>0,395</a:t>
                      </a: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9E7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488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l-PL" sz="18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</a:rPr>
                        <a:t>I pół. 2017</a:t>
                      </a: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4CCC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l-PL" sz="18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</a:rPr>
                        <a:t>17 022</a:t>
                      </a: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4CCC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l-PL" sz="18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</a:rPr>
                        <a:t>0,36</a:t>
                      </a: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4CCC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495" name="CustomShape 3"/>
          <p:cNvSpPr/>
          <p:nvPr/>
        </p:nvSpPr>
        <p:spPr>
          <a:xfrm>
            <a:off x="1419840" y="1747440"/>
            <a:ext cx="7227360" cy="5619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marL="343080" indent="-342000" algn="just">
              <a:lnSpc>
                <a:spcPct val="100000"/>
              </a:lnSpc>
              <a:spcBef>
                <a:spcPts val="360"/>
              </a:spcBef>
              <a:buClr>
                <a:srgbClr val="919195"/>
              </a:buClr>
              <a:buFont typeface="Arial"/>
              <a:buChar char="•"/>
            </a:pPr>
            <a:r>
              <a:rPr lang="pl-PL" sz="1800" b="0" strike="noStrike" spc="-1">
                <a:solidFill>
                  <a:srgbClr val="919195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wywóz towarów – ruch towarowy</a:t>
            </a: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96" name="CustomShape 4"/>
          <p:cNvSpPr/>
          <p:nvPr/>
        </p:nvSpPr>
        <p:spPr>
          <a:xfrm>
            <a:off x="1419840" y="4486320"/>
            <a:ext cx="7227360" cy="4438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marL="343080" indent="-342000" algn="just">
              <a:lnSpc>
                <a:spcPct val="100000"/>
              </a:lnSpc>
              <a:spcBef>
                <a:spcPts val="360"/>
              </a:spcBef>
              <a:buClr>
                <a:srgbClr val="919195"/>
              </a:buClr>
              <a:buFont typeface="Arial"/>
              <a:buChar char="•"/>
            </a:pPr>
            <a:r>
              <a:rPr lang="pl-PL" sz="1800" b="0" strike="noStrike" spc="-1">
                <a:solidFill>
                  <a:srgbClr val="919195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w zakresie wywozu towarów w ramach Tax Free</a:t>
            </a: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graphicFrame>
        <p:nvGraphicFramePr>
          <p:cNvPr id="497" name="Table 5"/>
          <p:cNvGraphicFramePr/>
          <p:nvPr/>
        </p:nvGraphicFramePr>
        <p:xfrm>
          <a:off x="1882800" y="4831200"/>
          <a:ext cx="6482520" cy="1885320"/>
        </p:xfrm>
        <a:graphic>
          <a:graphicData uri="http://schemas.openxmlformats.org/drawingml/2006/table">
            <a:tbl>
              <a:tblPr/>
              <a:tblGrid>
                <a:gridCol w="21610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054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163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510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l-PL" sz="1800" b="1" strike="noStrike" spc="-1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</a:rPr>
                        <a:t>Rok</a:t>
                      </a:r>
                      <a:endParaRPr lang="pl-PL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E3183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l-PL" sz="1800" b="1" strike="noStrike" spc="-1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</a:rPr>
                        <a:t>Liczba przeprowadzonych kontroli</a:t>
                      </a:r>
                      <a:endParaRPr lang="pl-PL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E3183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l-PL" sz="1800" b="1" strike="noStrike" spc="-1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</a:rPr>
                        <a:t>Efekty finansowe w mln.</a:t>
                      </a:r>
                      <a:endParaRPr lang="pl-PL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E3183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488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l-PL" sz="18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</a:rPr>
                        <a:t>2015</a:t>
                      </a: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4CCC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l-PL" sz="18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</a:rPr>
                        <a:t>194 660</a:t>
                      </a: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4CCC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l-PL" sz="18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</a:rPr>
                        <a:t>0,12</a:t>
                      </a: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4CCC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488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l-PL" sz="18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</a:rPr>
                        <a:t>I pół. 2016</a:t>
                      </a: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9E7E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l-PL" sz="18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</a:rPr>
                        <a:t>108 874</a:t>
                      </a: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9E7E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l-PL" sz="18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</a:rPr>
                        <a:t>0,08</a:t>
                      </a: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9E7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488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l-PL" sz="18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</a:rPr>
                        <a:t>I pół. 2017</a:t>
                      </a: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4CCC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l-PL" sz="18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</a:rPr>
                        <a:t>119 037</a:t>
                      </a: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4CCC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l-PL" sz="18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</a:rPr>
                        <a:t>0,08</a:t>
                      </a: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4CCC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498" name="CustomShape 6"/>
          <p:cNvSpPr/>
          <p:nvPr/>
        </p:nvSpPr>
        <p:spPr>
          <a:xfrm>
            <a:off x="1882800" y="0"/>
            <a:ext cx="7152120" cy="488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pl-PL" sz="1600" b="1" strike="noStrike" spc="-1">
                <a:solidFill>
                  <a:srgbClr val="D3D3D5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Izba Administracji Skarbowej w Lublinie </a:t>
            </a: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9" name="CustomShape 1"/>
          <p:cNvSpPr/>
          <p:nvPr/>
        </p:nvSpPr>
        <p:spPr>
          <a:xfrm>
            <a:off x="1650600" y="1046880"/>
            <a:ext cx="7278480" cy="4622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pl-PL" sz="1800" b="1" strike="noStrike" spc="-1">
                <a:solidFill>
                  <a:srgbClr val="95979B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Działania ograniczające szarą strefę – kontrole i ich efekty</a:t>
            </a: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graphicFrame>
        <p:nvGraphicFramePr>
          <p:cNvPr id="500" name="Table 2"/>
          <p:cNvGraphicFramePr/>
          <p:nvPr/>
        </p:nvGraphicFramePr>
        <p:xfrm>
          <a:off x="1882800" y="2520000"/>
          <a:ext cx="6482880" cy="3376080"/>
        </p:xfrm>
        <a:graphic>
          <a:graphicData uri="http://schemas.openxmlformats.org/drawingml/2006/table">
            <a:tbl>
              <a:tblPr/>
              <a:tblGrid>
                <a:gridCol w="21610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610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610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2330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l-PL" sz="1800" b="1" strike="noStrike" spc="-1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</a:rPr>
                        <a:t>Rok</a:t>
                      </a:r>
                      <a:endParaRPr lang="pl-PL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E3183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l-PL" sz="1800" b="1" strike="noStrike" spc="-1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</a:rPr>
                        <a:t>Liczba ujawnień pozytywnych</a:t>
                      </a:r>
                      <a:endParaRPr lang="pl-PL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E3183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l-PL" sz="1800" b="1" strike="noStrike" spc="-1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</a:rPr>
                        <a:t>Ilość towarów zajętych w szt.</a:t>
                      </a:r>
                      <a:endParaRPr lang="pl-PL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E3183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142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l-PL" sz="18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</a:rPr>
                        <a:t>2015</a:t>
                      </a: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4CCC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l-PL" sz="18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</a:rPr>
                        <a:t>35249</a:t>
                      </a: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4CCC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l-PL" sz="18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</a:rPr>
                        <a:t>127 585 268</a:t>
                      </a: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4CCC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142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l-PL" sz="18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</a:rPr>
                        <a:t>I pół. 2016</a:t>
                      </a: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9E7E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l-PL" sz="18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</a:rPr>
                        <a:t>26314</a:t>
                      </a: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9E7E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l-PL" sz="18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</a:rPr>
                        <a:t>79 118 245</a:t>
                      </a: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9E7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1496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l-PL" sz="18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</a:rPr>
                        <a:t>I pół. 2017</a:t>
                      </a: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4CCC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l-PL" sz="18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</a:rPr>
                        <a:t>27051</a:t>
                      </a: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4CCC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l-PL" sz="18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</a:rPr>
                        <a:t>61 998 384</a:t>
                      </a: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4CCC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501" name="CustomShape 3"/>
          <p:cNvSpPr/>
          <p:nvPr/>
        </p:nvSpPr>
        <p:spPr>
          <a:xfrm>
            <a:off x="1510200" y="1956600"/>
            <a:ext cx="7227360" cy="5619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marL="343080" indent="-342000" algn="just">
              <a:lnSpc>
                <a:spcPct val="100000"/>
              </a:lnSpc>
              <a:spcBef>
                <a:spcPts val="360"/>
              </a:spcBef>
              <a:buClr>
                <a:srgbClr val="919195"/>
              </a:buClr>
              <a:buFont typeface="Arial"/>
              <a:buChar char="•"/>
            </a:pPr>
            <a:r>
              <a:rPr lang="pl-PL" sz="1800" b="0" strike="noStrike" spc="-1">
                <a:solidFill>
                  <a:srgbClr val="919195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w zakresie ruchu podróżnych w przywozie towarów (papierosy)</a:t>
            </a: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02" name="CustomShape 4"/>
          <p:cNvSpPr/>
          <p:nvPr/>
        </p:nvSpPr>
        <p:spPr>
          <a:xfrm>
            <a:off x="1882800" y="0"/>
            <a:ext cx="7152120" cy="488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pl-PL" sz="1600" b="1" strike="noStrike" spc="-1">
                <a:solidFill>
                  <a:srgbClr val="D3D3D5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Izba Administracji Skarbowej w Lublinie </a:t>
            </a: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3" name="CustomShape 1"/>
          <p:cNvSpPr/>
          <p:nvPr/>
        </p:nvSpPr>
        <p:spPr>
          <a:xfrm>
            <a:off x="1324440" y="1268640"/>
            <a:ext cx="7710120" cy="14612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r>
              <a:rPr lang="pl-PL" sz="1800" b="0" strike="noStrike" spc="-1">
                <a:solidFill>
                  <a:srgbClr val="95979B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Czerwiec 2017r. - </a:t>
            </a:r>
            <a:r>
              <a:rPr lang="pl-PL" sz="1800" b="0" strike="noStrike" spc="-1">
                <a:solidFill>
                  <a:srgbClr val="919195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do szczegółowej kontroli funkcjonariusze skierowali m.in. daewoo na białoruskich numerach rejestracyjnych. Za kierownicą pojazdu siedział 27-letni mężczyzna. Po zdjęciu tylnego zderzaka </a:t>
            </a: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lang="pl-PL" sz="1800" b="0" strike="noStrike" spc="-1">
                <a:solidFill>
                  <a:srgbClr val="919195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w samochodzie funkcjonariusze Służby Celno-Skarbowej znaleźli papierosy warte ponad 40 tys. zł.</a:t>
            </a: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04" name="CustomShape 2"/>
          <p:cNvSpPr/>
          <p:nvPr/>
        </p:nvSpPr>
        <p:spPr>
          <a:xfrm>
            <a:off x="1882800" y="0"/>
            <a:ext cx="7152120" cy="488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pl-PL" sz="1600" b="1" strike="noStrike" spc="-1">
                <a:solidFill>
                  <a:srgbClr val="D3D3D5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Izba Administracji Skarbowej w Lublinie </a:t>
            </a: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05" name="CustomShape 3"/>
          <p:cNvSpPr/>
          <p:nvPr/>
        </p:nvSpPr>
        <p:spPr>
          <a:xfrm>
            <a:off x="1721520" y="653400"/>
            <a:ext cx="6679080" cy="4496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just">
              <a:lnSpc>
                <a:spcPct val="100000"/>
              </a:lnSpc>
              <a:spcBef>
                <a:spcPts val="400"/>
              </a:spcBef>
            </a:pPr>
            <a:r>
              <a:rPr lang="pl-PL" sz="2000" b="1" strike="noStrike" spc="-1">
                <a:solidFill>
                  <a:srgbClr val="95979B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	„Najciekawsze ujawnienia w I półroczu 2017r.</a:t>
            </a: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just">
              <a:lnSpc>
                <a:spcPct val="100000"/>
              </a:lnSpc>
              <a:spcBef>
                <a:spcPts val="400"/>
              </a:spcBef>
            </a:pP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506" name="Obraz 1"/>
          <p:cNvPicPr/>
          <p:nvPr/>
        </p:nvPicPr>
        <p:blipFill>
          <a:blip r:embed="rId3"/>
          <a:stretch/>
        </p:blipFill>
        <p:spPr>
          <a:xfrm>
            <a:off x="1574640" y="2745720"/>
            <a:ext cx="6972120" cy="37886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7" name="Obraz 4"/>
          <p:cNvPicPr/>
          <p:nvPr/>
        </p:nvPicPr>
        <p:blipFill>
          <a:blip r:embed="rId2"/>
          <a:stretch/>
        </p:blipFill>
        <p:spPr>
          <a:xfrm>
            <a:off x="1358640" y="3118680"/>
            <a:ext cx="7439400" cy="3738240"/>
          </a:xfrm>
          <a:prstGeom prst="rect">
            <a:avLst/>
          </a:prstGeom>
          <a:ln>
            <a:noFill/>
          </a:ln>
        </p:spPr>
      </p:pic>
      <p:sp>
        <p:nvSpPr>
          <p:cNvPr id="508" name="CustomShape 1"/>
          <p:cNvSpPr/>
          <p:nvPr/>
        </p:nvSpPr>
        <p:spPr>
          <a:xfrm>
            <a:off x="1110960" y="1087200"/>
            <a:ext cx="7912440" cy="20098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r>
              <a:rPr lang="pl-PL" sz="1800" b="0" strike="noStrike" spc="-1">
                <a:solidFill>
                  <a:srgbClr val="919195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Czerwiec 2017r. - na terminalu odpraw celnych w ciężarówka na rosyjskich numerach rejestracyjnych została prześwietlona a następnie skierowana do szczegółowej kontroli. Uzyskany przez funkcjonariuszy obraz RTG dał podstawę do tego, aby dokładnie przyjrzeć się 10 tonom ładunku węgla drzewnego, który zgodnie z dokumentami przewoził rosyjski kierowca. </a:t>
            </a: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r>
              <a:rPr lang="pl-PL" sz="1800" b="0" strike="noStrike" spc="-1">
                <a:solidFill>
                  <a:srgbClr val="919195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W części worków z węglem ukryto papierosy – łącznie aż 41,9 tys. paczek </a:t>
            </a: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lang="pl-PL" sz="1800" b="0" strike="noStrike" spc="-1">
                <a:solidFill>
                  <a:srgbClr val="919195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o wartości rynkowej 570 tys. zł. </a:t>
            </a: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09" name="CustomShape 2"/>
          <p:cNvSpPr/>
          <p:nvPr/>
        </p:nvSpPr>
        <p:spPr>
          <a:xfrm>
            <a:off x="1882800" y="0"/>
            <a:ext cx="7152120" cy="488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pl-PL" sz="1600" b="1" strike="noStrike" spc="-1">
                <a:solidFill>
                  <a:srgbClr val="D3D3D5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Izba Administracji Skarbowej w Lublinie </a:t>
            </a: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10" name="CustomShape 3"/>
          <p:cNvSpPr/>
          <p:nvPr/>
        </p:nvSpPr>
        <p:spPr>
          <a:xfrm>
            <a:off x="1721520" y="653400"/>
            <a:ext cx="6679080" cy="4496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just">
              <a:lnSpc>
                <a:spcPct val="100000"/>
              </a:lnSpc>
              <a:spcBef>
                <a:spcPts val="400"/>
              </a:spcBef>
            </a:pPr>
            <a:r>
              <a:rPr lang="pl-PL" sz="2000" b="1" strike="noStrike" spc="-1">
                <a:solidFill>
                  <a:srgbClr val="95979B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	„Najciekawsze ujawnienia w I półroczu 2017r.</a:t>
            </a: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just">
              <a:lnSpc>
                <a:spcPct val="100000"/>
              </a:lnSpc>
              <a:spcBef>
                <a:spcPts val="400"/>
              </a:spcBef>
            </a:pP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1" name="Obraz 4"/>
          <p:cNvPicPr/>
          <p:nvPr/>
        </p:nvPicPr>
        <p:blipFill>
          <a:blip r:embed="rId2"/>
          <a:stretch/>
        </p:blipFill>
        <p:spPr>
          <a:xfrm>
            <a:off x="925920" y="3430800"/>
            <a:ext cx="4275360" cy="3426120"/>
          </a:xfrm>
          <a:prstGeom prst="rect">
            <a:avLst/>
          </a:prstGeom>
          <a:ln>
            <a:noFill/>
          </a:ln>
        </p:spPr>
      </p:pic>
      <p:pic>
        <p:nvPicPr>
          <p:cNvPr id="512" name="Obraz 5"/>
          <p:cNvPicPr/>
          <p:nvPr/>
        </p:nvPicPr>
        <p:blipFill>
          <a:blip r:embed="rId3"/>
          <a:stretch/>
        </p:blipFill>
        <p:spPr>
          <a:xfrm>
            <a:off x="5202360" y="3430800"/>
            <a:ext cx="3880800" cy="3426120"/>
          </a:xfrm>
          <a:prstGeom prst="rect">
            <a:avLst/>
          </a:prstGeom>
          <a:ln>
            <a:noFill/>
          </a:ln>
        </p:spPr>
      </p:pic>
      <p:sp>
        <p:nvSpPr>
          <p:cNvPr id="513" name="CustomShape 1"/>
          <p:cNvSpPr/>
          <p:nvPr/>
        </p:nvSpPr>
        <p:spPr>
          <a:xfrm>
            <a:off x="1882800" y="0"/>
            <a:ext cx="7152120" cy="488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pl-PL" sz="1600" b="1" strike="noStrike" spc="-1">
                <a:solidFill>
                  <a:srgbClr val="D3D3D5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Izba Administracji Skarbowej w Lublinie </a:t>
            </a: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14" name="CustomShape 2"/>
          <p:cNvSpPr/>
          <p:nvPr/>
        </p:nvSpPr>
        <p:spPr>
          <a:xfrm>
            <a:off x="1110960" y="1122480"/>
            <a:ext cx="8031960" cy="22842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just">
              <a:lnSpc>
                <a:spcPct val="100000"/>
              </a:lnSpc>
            </a:pPr>
            <a:r>
              <a:rPr lang="pl-PL" sz="1800" b="0" strike="noStrike" spc="-1">
                <a:solidFill>
                  <a:srgbClr val="919195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Czerwiec 2017r. - funkcjonariusze Służby Celno-Skarbowej wykorzystując specjalne urządzenie RTG do prześwietlania wagonów kolejowych przeprowadzili w Terespolu kontrolę wagonu towarowego z Rosji. W wagonie przewożony był do Polski ładunek 66 ton wodorowęglanu sodu. W wyniku kontroli funkcjonariusze ujawnili 100 tysięcy paczek papierosów ułożonych pomiędzy workami. Wartość rynkowa nie zgłoszonych do kontroli i nie posiadających polskich znaków skarbowych akcyzy papierosów wynosi ponad 1,3 mln zł.  </a:t>
            </a: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15" name="CustomShape 3"/>
          <p:cNvSpPr/>
          <p:nvPr/>
        </p:nvSpPr>
        <p:spPr>
          <a:xfrm>
            <a:off x="1721520" y="653400"/>
            <a:ext cx="6679080" cy="4496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just">
              <a:lnSpc>
                <a:spcPct val="100000"/>
              </a:lnSpc>
              <a:spcBef>
                <a:spcPts val="400"/>
              </a:spcBef>
            </a:pPr>
            <a:r>
              <a:rPr lang="pl-PL" sz="2000" b="1" strike="noStrike" spc="-1">
                <a:solidFill>
                  <a:srgbClr val="95979B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	„Najciekawsze ujawnienia w I półroczu 2017r.</a:t>
            </a: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just">
              <a:lnSpc>
                <a:spcPct val="100000"/>
              </a:lnSpc>
              <a:spcBef>
                <a:spcPts val="400"/>
              </a:spcBef>
            </a:pP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6" name="Obraz 4"/>
          <p:cNvPicPr/>
          <p:nvPr/>
        </p:nvPicPr>
        <p:blipFill>
          <a:blip r:embed="rId2"/>
          <a:stretch/>
        </p:blipFill>
        <p:spPr>
          <a:xfrm>
            <a:off x="1794600" y="3227760"/>
            <a:ext cx="6664680" cy="3629160"/>
          </a:xfrm>
          <a:prstGeom prst="rect">
            <a:avLst/>
          </a:prstGeom>
          <a:ln>
            <a:noFill/>
          </a:ln>
        </p:spPr>
      </p:pic>
      <p:sp>
        <p:nvSpPr>
          <p:cNvPr id="517" name="CustomShape 1"/>
          <p:cNvSpPr/>
          <p:nvPr/>
        </p:nvSpPr>
        <p:spPr>
          <a:xfrm>
            <a:off x="1882800" y="0"/>
            <a:ext cx="7152120" cy="488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pl-PL" sz="1600" b="1" strike="noStrike" spc="-1">
                <a:solidFill>
                  <a:srgbClr val="D3D3D5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Izba Administracji Skarbowej w Lublinie </a:t>
            </a: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18" name="CustomShape 2"/>
          <p:cNvSpPr/>
          <p:nvPr/>
        </p:nvSpPr>
        <p:spPr>
          <a:xfrm>
            <a:off x="1196280" y="1196280"/>
            <a:ext cx="7715880" cy="20098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just">
              <a:lnSpc>
                <a:spcPct val="100000"/>
              </a:lnSpc>
            </a:pPr>
            <a:r>
              <a:rPr lang="pl-PL" sz="1800" b="0" strike="noStrike" spc="-1">
                <a:solidFill>
                  <a:srgbClr val="919195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Funkcjonariusze Służby Celno-Skarbowej udaremnili wywóz na Ukrainę ponad 180 tys. wszywek do ubrań z logo znanych marek odzieży sportowej oraz pół tysiąca par butów sportowych.</a:t>
            </a: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lang="pl-PL" sz="1800" b="0" strike="noStrike" spc="-1">
                <a:solidFill>
                  <a:srgbClr val="919195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Towar trafił do Polski z Turcji przez Bułgarię, Rumunię Węgry i Słowację, jednak krajem docelowym miała być Ukraina. To tam prawdopodobnie wszywki miały być wykorzystane do nielegalnego znakowania odzieży na masową skalę. </a:t>
            </a: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19" name="CustomShape 3"/>
          <p:cNvSpPr/>
          <p:nvPr/>
        </p:nvSpPr>
        <p:spPr>
          <a:xfrm>
            <a:off x="1721520" y="653400"/>
            <a:ext cx="6679080" cy="4496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just">
              <a:lnSpc>
                <a:spcPct val="100000"/>
              </a:lnSpc>
              <a:spcBef>
                <a:spcPts val="400"/>
              </a:spcBef>
            </a:pPr>
            <a:r>
              <a:rPr lang="pl-PL" sz="2000" b="1" strike="noStrike" spc="-1">
                <a:solidFill>
                  <a:srgbClr val="95979B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	„Najciekawsze ujawnienia w I półroczu 2017r.</a:t>
            </a: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just">
              <a:lnSpc>
                <a:spcPct val="100000"/>
              </a:lnSpc>
              <a:spcBef>
                <a:spcPts val="400"/>
              </a:spcBef>
            </a:pP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0" name="Obraz 4"/>
          <p:cNvPicPr/>
          <p:nvPr/>
        </p:nvPicPr>
        <p:blipFill>
          <a:blip r:embed="rId2"/>
          <a:stretch/>
        </p:blipFill>
        <p:spPr>
          <a:xfrm>
            <a:off x="2139480" y="2788560"/>
            <a:ext cx="5880960" cy="3903120"/>
          </a:xfrm>
          <a:prstGeom prst="rect">
            <a:avLst/>
          </a:prstGeom>
          <a:ln>
            <a:noFill/>
          </a:ln>
        </p:spPr>
      </p:pic>
      <p:sp>
        <p:nvSpPr>
          <p:cNvPr id="521" name="CustomShape 1"/>
          <p:cNvSpPr/>
          <p:nvPr/>
        </p:nvSpPr>
        <p:spPr>
          <a:xfrm>
            <a:off x="1882800" y="0"/>
            <a:ext cx="7152120" cy="488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pl-PL" sz="1600" b="1" strike="noStrike" spc="-1">
                <a:solidFill>
                  <a:srgbClr val="D3D3D5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Izba Administracji Skarbowej w Lublinie </a:t>
            </a: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22" name="CustomShape 2"/>
          <p:cNvSpPr/>
          <p:nvPr/>
        </p:nvSpPr>
        <p:spPr>
          <a:xfrm>
            <a:off x="1358640" y="1367280"/>
            <a:ext cx="7442280" cy="1186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r>
              <a:rPr lang="pl-PL" sz="1800" b="0" strike="noStrike" spc="-1">
                <a:solidFill>
                  <a:srgbClr val="919195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Czerwiec 2016r. - 10 kilogramów bursztynu przechwycili celnicy </a:t>
            </a: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lang="pl-PL" sz="1800" b="0" strike="noStrike" spc="-1">
                <a:solidFill>
                  <a:srgbClr val="919195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z przejścia granicznego z Ukrainą w Dołhobyczowie. W tym roku na granicy w województwie lubelskim funkcjonariusze Służby Celno-Skarbowej zatrzymali już blisko 400 kg tej kopaliny.</a:t>
            </a: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23" name="CustomShape 3"/>
          <p:cNvSpPr/>
          <p:nvPr/>
        </p:nvSpPr>
        <p:spPr>
          <a:xfrm>
            <a:off x="1721520" y="653400"/>
            <a:ext cx="6679080" cy="4496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just">
              <a:lnSpc>
                <a:spcPct val="100000"/>
              </a:lnSpc>
              <a:spcBef>
                <a:spcPts val="400"/>
              </a:spcBef>
            </a:pPr>
            <a:r>
              <a:rPr lang="pl-PL" sz="2000" b="1" strike="noStrike" spc="-1">
                <a:solidFill>
                  <a:srgbClr val="95979B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	„Najciekawsze ujawnienia w I półroczu 2017r.</a:t>
            </a: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just">
              <a:lnSpc>
                <a:spcPct val="100000"/>
              </a:lnSpc>
              <a:spcBef>
                <a:spcPts val="400"/>
              </a:spcBef>
            </a:pP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4" name="CustomShape 1"/>
          <p:cNvSpPr/>
          <p:nvPr/>
        </p:nvSpPr>
        <p:spPr>
          <a:xfrm>
            <a:off x="1094040" y="1294200"/>
            <a:ext cx="7720200" cy="16675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r>
              <a:rPr lang="pl-PL" sz="1800" b="0" strike="noStrike" spc="-1">
                <a:solidFill>
                  <a:srgbClr val="95979B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Marzec 2017r., w wyniku kontroli celnej na przejściu granicznym </a:t>
            </a: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just">
              <a:lnSpc>
                <a:spcPct val="100000"/>
              </a:lnSpc>
              <a:spcBef>
                <a:spcPts val="360"/>
              </a:spcBef>
            </a:pPr>
            <a:r>
              <a:rPr lang="pl-PL" sz="1800" b="0" strike="noStrike" spc="-1">
                <a:solidFill>
                  <a:srgbClr val="95979B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w Dorohusku, udaremniono próbę wwiezienia do Polski elementów działa systemu artyleryjskiego AK-630, kal. 30 mm. Działko z zamkiem, produkcji sowieckiej, przewożone było samochodem dostawczym na ukraińskich tablicach rejestracyjnych. Broń została zgłoszona jako element hydrauliczny.</a:t>
            </a: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25" name="CustomShape 2"/>
          <p:cNvSpPr/>
          <p:nvPr/>
        </p:nvSpPr>
        <p:spPr>
          <a:xfrm>
            <a:off x="6553080" y="6356520"/>
            <a:ext cx="2132640" cy="3639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 algn="r">
              <a:lnSpc>
                <a:spcPct val="100000"/>
              </a:lnSpc>
            </a:pPr>
            <a:fld id="{F1E0C445-163E-457D-A644-FA1B9FE47A60}" type="slidenum">
              <a:rPr lang="pl-PL" sz="1200" b="1" strike="noStrike" spc="-1">
                <a:solidFill>
                  <a:srgbClr val="898989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49</a:t>
            </a:fld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526" name="Picture 3"/>
          <p:cNvPicPr/>
          <p:nvPr/>
        </p:nvPicPr>
        <p:blipFill>
          <a:blip r:embed="rId2"/>
          <a:stretch/>
        </p:blipFill>
        <p:spPr>
          <a:xfrm>
            <a:off x="977040" y="3029040"/>
            <a:ext cx="2756520" cy="1878480"/>
          </a:xfrm>
          <a:prstGeom prst="rect">
            <a:avLst/>
          </a:prstGeom>
          <a:ln>
            <a:noFill/>
          </a:ln>
        </p:spPr>
      </p:pic>
      <p:pic>
        <p:nvPicPr>
          <p:cNvPr id="527" name="Picture 3"/>
          <p:cNvPicPr/>
          <p:nvPr/>
        </p:nvPicPr>
        <p:blipFill>
          <a:blip r:embed="rId3"/>
          <a:stretch/>
        </p:blipFill>
        <p:spPr>
          <a:xfrm>
            <a:off x="3741120" y="3013200"/>
            <a:ext cx="2743560" cy="1894320"/>
          </a:xfrm>
          <a:prstGeom prst="rect">
            <a:avLst/>
          </a:prstGeom>
          <a:ln>
            <a:noFill/>
          </a:ln>
        </p:spPr>
      </p:pic>
      <p:pic>
        <p:nvPicPr>
          <p:cNvPr id="528" name="Picture 2"/>
          <p:cNvPicPr/>
          <p:nvPr/>
        </p:nvPicPr>
        <p:blipFill>
          <a:blip r:embed="rId4"/>
          <a:stretch/>
        </p:blipFill>
        <p:spPr>
          <a:xfrm>
            <a:off x="6485760" y="3013200"/>
            <a:ext cx="2619720" cy="1894320"/>
          </a:xfrm>
          <a:prstGeom prst="rect">
            <a:avLst/>
          </a:prstGeom>
          <a:ln>
            <a:noFill/>
          </a:ln>
        </p:spPr>
      </p:pic>
      <p:pic>
        <p:nvPicPr>
          <p:cNvPr id="529" name="Picture 3"/>
          <p:cNvPicPr/>
          <p:nvPr/>
        </p:nvPicPr>
        <p:blipFill>
          <a:blip r:embed="rId5"/>
          <a:stretch/>
        </p:blipFill>
        <p:spPr>
          <a:xfrm>
            <a:off x="5123880" y="4898160"/>
            <a:ext cx="2480760" cy="1822320"/>
          </a:xfrm>
          <a:prstGeom prst="rect">
            <a:avLst/>
          </a:prstGeom>
          <a:ln>
            <a:noFill/>
          </a:ln>
        </p:spPr>
      </p:pic>
      <p:pic>
        <p:nvPicPr>
          <p:cNvPr id="530" name="Picture 2"/>
          <p:cNvPicPr/>
          <p:nvPr/>
        </p:nvPicPr>
        <p:blipFill>
          <a:blip r:embed="rId6"/>
          <a:stretch/>
        </p:blipFill>
        <p:spPr>
          <a:xfrm>
            <a:off x="2707200" y="4888080"/>
            <a:ext cx="2455560" cy="1832400"/>
          </a:xfrm>
          <a:prstGeom prst="rect">
            <a:avLst/>
          </a:prstGeom>
          <a:ln>
            <a:noFill/>
          </a:ln>
        </p:spPr>
      </p:pic>
      <p:sp>
        <p:nvSpPr>
          <p:cNvPr id="531" name="CustomShape 3"/>
          <p:cNvSpPr/>
          <p:nvPr/>
        </p:nvSpPr>
        <p:spPr>
          <a:xfrm>
            <a:off x="1882800" y="0"/>
            <a:ext cx="7152120" cy="488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pl-PL" sz="1600" b="1" strike="noStrike" spc="-1">
                <a:solidFill>
                  <a:srgbClr val="D3D3D5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Izba Administracji Skarbowej w Lublinie </a:t>
            </a: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32" name="CustomShape 4"/>
          <p:cNvSpPr/>
          <p:nvPr/>
        </p:nvSpPr>
        <p:spPr>
          <a:xfrm>
            <a:off x="1721520" y="653400"/>
            <a:ext cx="6679080" cy="4496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just">
              <a:lnSpc>
                <a:spcPct val="100000"/>
              </a:lnSpc>
              <a:spcBef>
                <a:spcPts val="400"/>
              </a:spcBef>
            </a:pPr>
            <a:r>
              <a:rPr lang="pl-PL" sz="2000" b="1" strike="noStrike" spc="-1">
                <a:solidFill>
                  <a:srgbClr val="95979B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	„Najciekawsze ujawnienia w I półroczu 2017r.</a:t>
            </a: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just">
              <a:lnSpc>
                <a:spcPct val="100000"/>
              </a:lnSpc>
              <a:spcBef>
                <a:spcPts val="400"/>
              </a:spcBef>
            </a:pP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3" name="CustomShape 1"/>
          <p:cNvSpPr/>
          <p:nvPr/>
        </p:nvSpPr>
        <p:spPr>
          <a:xfrm>
            <a:off x="1050120" y="1544760"/>
            <a:ext cx="7828560" cy="875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r>
              <a:rPr lang="pl-PL" sz="1800" b="0" strike="noStrike" spc="-1">
                <a:solidFill>
                  <a:srgbClr val="95979B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Kwiecień 2017r., w wyniku kontroli na przejściu granicznym w Zosinie </a:t>
            </a: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lang="pl-PL" sz="1800" b="0" strike="noStrike" spc="-1">
                <a:solidFill>
                  <a:srgbClr val="95979B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w pojeździe osobowym oraz bagażu podróżnego udaremniono przemyt kilku sztuk broni palnej, amunicji z czasów ZSRR.</a:t>
            </a: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34" name="CustomShape 2"/>
          <p:cNvSpPr/>
          <p:nvPr/>
        </p:nvSpPr>
        <p:spPr>
          <a:xfrm>
            <a:off x="6553080" y="6356520"/>
            <a:ext cx="2132640" cy="3639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 algn="r">
              <a:lnSpc>
                <a:spcPct val="100000"/>
              </a:lnSpc>
            </a:pPr>
            <a:fld id="{D52110C0-DD2F-4117-83FD-FF59445907C9}" type="slidenum">
              <a:rPr lang="pl-PL" sz="1200" b="1" strike="noStrike" spc="-1">
                <a:solidFill>
                  <a:srgbClr val="898989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50</a:t>
            </a:fld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535" name="Obraz 4"/>
          <p:cNvPicPr/>
          <p:nvPr/>
        </p:nvPicPr>
        <p:blipFill>
          <a:blip r:embed="rId2"/>
          <a:stretch/>
        </p:blipFill>
        <p:spPr>
          <a:xfrm>
            <a:off x="1050120" y="2554200"/>
            <a:ext cx="5694840" cy="3800880"/>
          </a:xfrm>
          <a:prstGeom prst="rect">
            <a:avLst/>
          </a:prstGeom>
          <a:ln>
            <a:noFill/>
          </a:ln>
        </p:spPr>
      </p:pic>
      <p:pic>
        <p:nvPicPr>
          <p:cNvPr id="536" name="Obraz 5"/>
          <p:cNvPicPr/>
          <p:nvPr/>
        </p:nvPicPr>
        <p:blipFill>
          <a:blip r:embed="rId3"/>
          <a:stretch/>
        </p:blipFill>
        <p:spPr>
          <a:xfrm>
            <a:off x="5925600" y="3355560"/>
            <a:ext cx="3799080" cy="2198520"/>
          </a:xfrm>
          <a:prstGeom prst="rect">
            <a:avLst/>
          </a:prstGeom>
          <a:ln>
            <a:noFill/>
          </a:ln>
          <a:scene3d>
            <a:camera prst="orthographicFront">
              <a:rot lat="0" lon="0" rev="16200000"/>
            </a:camera>
            <a:lightRig rig="threePt" dir="t"/>
          </a:scene3d>
        </p:spPr>
      </p:pic>
      <p:sp>
        <p:nvSpPr>
          <p:cNvPr id="537" name="CustomShape 3"/>
          <p:cNvSpPr/>
          <p:nvPr/>
        </p:nvSpPr>
        <p:spPr>
          <a:xfrm>
            <a:off x="1882800" y="0"/>
            <a:ext cx="7152120" cy="488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pl-PL" sz="1600" b="1" strike="noStrike" spc="-1">
                <a:solidFill>
                  <a:srgbClr val="D3D3D5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Izba Administracji Skarbowej w Lublinie </a:t>
            </a: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38" name="CustomShape 4"/>
          <p:cNvSpPr/>
          <p:nvPr/>
        </p:nvSpPr>
        <p:spPr>
          <a:xfrm>
            <a:off x="1721520" y="653400"/>
            <a:ext cx="6679080" cy="4496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just">
              <a:lnSpc>
                <a:spcPct val="100000"/>
              </a:lnSpc>
              <a:spcBef>
                <a:spcPts val="400"/>
              </a:spcBef>
            </a:pPr>
            <a:r>
              <a:rPr lang="pl-PL" sz="2000" b="1" strike="noStrike" spc="-1">
                <a:solidFill>
                  <a:srgbClr val="95979B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	„Najciekawsze ujawnienia w I półroczu 2017r.</a:t>
            </a: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just">
              <a:lnSpc>
                <a:spcPct val="100000"/>
              </a:lnSpc>
              <a:spcBef>
                <a:spcPts val="400"/>
              </a:spcBef>
            </a:pP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CustomShape 1"/>
          <p:cNvSpPr/>
          <p:nvPr/>
        </p:nvSpPr>
        <p:spPr>
          <a:xfrm>
            <a:off x="1231200" y="1342800"/>
            <a:ext cx="7659720" cy="1186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just">
              <a:lnSpc>
                <a:spcPct val="100000"/>
              </a:lnSpc>
            </a:pPr>
            <a:r>
              <a:rPr lang="pl-PL" sz="1800" b="0" strike="noStrike" spc="-1">
                <a:solidFill>
                  <a:srgbClr val="95979B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Kwiecień 2017r. - Warte ponad 13 tys. zł środki ochrony roślin zatrzymano na granicy w Hrebennem. Preparaty, których prawdziwy skład chemiczny oraz pochodzenie są nieznane, trafiły do magazynu depozytowego Służby Celno-Skarbowej. </a:t>
            </a: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540" name="Picture 2"/>
          <p:cNvPicPr/>
          <p:nvPr/>
        </p:nvPicPr>
        <p:blipFill>
          <a:blip r:embed="rId3"/>
          <a:stretch/>
        </p:blipFill>
        <p:spPr>
          <a:xfrm>
            <a:off x="2209320" y="2732400"/>
            <a:ext cx="5886000" cy="4124520"/>
          </a:xfrm>
          <a:prstGeom prst="rect">
            <a:avLst/>
          </a:prstGeom>
          <a:ln>
            <a:noFill/>
          </a:ln>
        </p:spPr>
      </p:pic>
      <p:sp>
        <p:nvSpPr>
          <p:cNvPr id="541" name="CustomShape 2"/>
          <p:cNvSpPr/>
          <p:nvPr/>
        </p:nvSpPr>
        <p:spPr>
          <a:xfrm>
            <a:off x="1882800" y="0"/>
            <a:ext cx="7152120" cy="488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pl-PL" sz="1600" b="1" strike="noStrike" spc="-1">
                <a:solidFill>
                  <a:srgbClr val="D3D3D5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Izba Administracji Skarbowej w Lublinie </a:t>
            </a: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42" name="CustomShape 3"/>
          <p:cNvSpPr/>
          <p:nvPr/>
        </p:nvSpPr>
        <p:spPr>
          <a:xfrm>
            <a:off x="1721520" y="653400"/>
            <a:ext cx="6679080" cy="4496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just">
              <a:lnSpc>
                <a:spcPct val="100000"/>
              </a:lnSpc>
              <a:spcBef>
                <a:spcPts val="400"/>
              </a:spcBef>
            </a:pPr>
            <a:r>
              <a:rPr lang="pl-PL" sz="2000" b="1" strike="noStrike" spc="-1">
                <a:solidFill>
                  <a:srgbClr val="95979B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	„Najciekawsze ujawnienia w I półroczu 2017r.</a:t>
            </a: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just">
              <a:lnSpc>
                <a:spcPct val="100000"/>
              </a:lnSpc>
              <a:spcBef>
                <a:spcPts val="400"/>
              </a:spcBef>
            </a:pP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3" name="Picture 2"/>
          <p:cNvPicPr/>
          <p:nvPr/>
        </p:nvPicPr>
        <p:blipFill>
          <a:blip r:embed="rId2"/>
          <a:stretch/>
        </p:blipFill>
        <p:spPr>
          <a:xfrm>
            <a:off x="1145160" y="1200240"/>
            <a:ext cx="3841560" cy="2494440"/>
          </a:xfrm>
          <a:prstGeom prst="rect">
            <a:avLst/>
          </a:prstGeom>
          <a:ln>
            <a:noFill/>
          </a:ln>
        </p:spPr>
      </p:pic>
      <p:pic>
        <p:nvPicPr>
          <p:cNvPr id="544" name="Picture 3"/>
          <p:cNvPicPr/>
          <p:nvPr/>
        </p:nvPicPr>
        <p:blipFill>
          <a:blip r:embed="rId3"/>
          <a:stretch/>
        </p:blipFill>
        <p:spPr>
          <a:xfrm>
            <a:off x="5184720" y="1200240"/>
            <a:ext cx="3736080" cy="2494440"/>
          </a:xfrm>
          <a:prstGeom prst="rect">
            <a:avLst/>
          </a:prstGeom>
          <a:ln>
            <a:noFill/>
          </a:ln>
        </p:spPr>
      </p:pic>
      <p:pic>
        <p:nvPicPr>
          <p:cNvPr id="545" name="Picture 3"/>
          <p:cNvPicPr/>
          <p:nvPr/>
        </p:nvPicPr>
        <p:blipFill>
          <a:blip r:embed="rId4"/>
          <a:stretch/>
        </p:blipFill>
        <p:spPr>
          <a:xfrm>
            <a:off x="1145160" y="3965400"/>
            <a:ext cx="3817800" cy="2686680"/>
          </a:xfrm>
          <a:prstGeom prst="rect">
            <a:avLst/>
          </a:prstGeom>
          <a:ln>
            <a:noFill/>
          </a:ln>
        </p:spPr>
      </p:pic>
      <p:pic>
        <p:nvPicPr>
          <p:cNvPr id="546" name="Picture 4"/>
          <p:cNvPicPr/>
          <p:nvPr/>
        </p:nvPicPr>
        <p:blipFill>
          <a:blip r:embed="rId5"/>
          <a:stretch/>
        </p:blipFill>
        <p:spPr>
          <a:xfrm>
            <a:off x="5184720" y="3965400"/>
            <a:ext cx="3736080" cy="2686680"/>
          </a:xfrm>
          <a:prstGeom prst="rect">
            <a:avLst/>
          </a:prstGeom>
          <a:ln>
            <a:noFill/>
          </a:ln>
        </p:spPr>
      </p:pic>
      <p:sp>
        <p:nvSpPr>
          <p:cNvPr id="547" name="CustomShape 1"/>
          <p:cNvSpPr/>
          <p:nvPr/>
        </p:nvSpPr>
        <p:spPr>
          <a:xfrm>
            <a:off x="4213080" y="405000"/>
            <a:ext cx="2680200" cy="70704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>
              <a:lnSpc>
                <a:spcPct val="100000"/>
              </a:lnSpc>
            </a:pPr>
            <a:r>
              <a:rPr lang="pl-PL" sz="2000" b="1" strike="noStrike" spc="-1">
                <a:solidFill>
                  <a:srgbClr val="95979B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Metody ukrycia</a:t>
            </a: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48" name="CustomShape 2"/>
          <p:cNvSpPr/>
          <p:nvPr/>
        </p:nvSpPr>
        <p:spPr>
          <a:xfrm>
            <a:off x="1882800" y="0"/>
            <a:ext cx="7152120" cy="488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pl-PL" sz="1600" b="1" strike="noStrike" spc="-1">
                <a:solidFill>
                  <a:srgbClr val="D3D3D5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Izba Administracji Skarbowej w Lublinie </a:t>
            </a: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9" name="Picture 2"/>
          <p:cNvPicPr/>
          <p:nvPr/>
        </p:nvPicPr>
        <p:blipFill>
          <a:blip r:embed="rId2"/>
          <a:stretch/>
        </p:blipFill>
        <p:spPr>
          <a:xfrm>
            <a:off x="1213560" y="1152360"/>
            <a:ext cx="3703320" cy="2589840"/>
          </a:xfrm>
          <a:prstGeom prst="rect">
            <a:avLst/>
          </a:prstGeom>
          <a:ln>
            <a:noFill/>
          </a:ln>
        </p:spPr>
      </p:pic>
      <p:pic>
        <p:nvPicPr>
          <p:cNvPr id="550" name="Picture 3"/>
          <p:cNvPicPr/>
          <p:nvPr/>
        </p:nvPicPr>
        <p:blipFill>
          <a:blip r:embed="rId3"/>
          <a:stretch/>
        </p:blipFill>
        <p:spPr>
          <a:xfrm>
            <a:off x="5184720" y="1233360"/>
            <a:ext cx="3736080" cy="2508840"/>
          </a:xfrm>
          <a:prstGeom prst="rect">
            <a:avLst/>
          </a:prstGeom>
          <a:ln>
            <a:noFill/>
          </a:ln>
        </p:spPr>
      </p:pic>
      <p:pic>
        <p:nvPicPr>
          <p:cNvPr id="551" name="Picture 2"/>
          <p:cNvPicPr/>
          <p:nvPr/>
        </p:nvPicPr>
        <p:blipFill>
          <a:blip r:embed="rId4"/>
          <a:stretch/>
        </p:blipFill>
        <p:spPr>
          <a:xfrm>
            <a:off x="1213560" y="3954600"/>
            <a:ext cx="3703320" cy="2697840"/>
          </a:xfrm>
          <a:prstGeom prst="rect">
            <a:avLst/>
          </a:prstGeom>
          <a:ln>
            <a:noFill/>
          </a:ln>
        </p:spPr>
      </p:pic>
      <p:pic>
        <p:nvPicPr>
          <p:cNvPr id="552" name="Picture 3"/>
          <p:cNvPicPr/>
          <p:nvPr/>
        </p:nvPicPr>
        <p:blipFill>
          <a:blip r:embed="rId5"/>
          <a:stretch/>
        </p:blipFill>
        <p:spPr>
          <a:xfrm>
            <a:off x="5184720" y="3954600"/>
            <a:ext cx="3736080" cy="2697840"/>
          </a:xfrm>
          <a:prstGeom prst="rect">
            <a:avLst/>
          </a:prstGeom>
          <a:ln>
            <a:noFill/>
          </a:ln>
        </p:spPr>
      </p:pic>
      <p:sp>
        <p:nvSpPr>
          <p:cNvPr id="553" name="CustomShape 1"/>
          <p:cNvSpPr/>
          <p:nvPr/>
        </p:nvSpPr>
        <p:spPr>
          <a:xfrm>
            <a:off x="1882800" y="0"/>
            <a:ext cx="7152120" cy="488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pl-PL" sz="1600" b="1" strike="noStrike" spc="-1">
                <a:solidFill>
                  <a:srgbClr val="D3D3D5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Izba Administracji Skarbowej w Lublinie </a:t>
            </a: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54" name="CustomShape 2"/>
          <p:cNvSpPr/>
          <p:nvPr/>
        </p:nvSpPr>
        <p:spPr>
          <a:xfrm>
            <a:off x="4213080" y="405000"/>
            <a:ext cx="2680200" cy="70704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>
              <a:lnSpc>
                <a:spcPct val="100000"/>
              </a:lnSpc>
            </a:pPr>
            <a:r>
              <a:rPr lang="pl-PL" sz="2000" b="1" strike="noStrike" spc="-1">
                <a:solidFill>
                  <a:srgbClr val="95979B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Metody ukrycia</a:t>
            </a: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5" name="Picture 2"/>
          <p:cNvPicPr/>
          <p:nvPr/>
        </p:nvPicPr>
        <p:blipFill>
          <a:blip r:embed="rId2"/>
          <a:stretch/>
        </p:blipFill>
        <p:spPr>
          <a:xfrm>
            <a:off x="1256400" y="1233360"/>
            <a:ext cx="3660840" cy="2508840"/>
          </a:xfrm>
          <a:prstGeom prst="rect">
            <a:avLst/>
          </a:prstGeom>
          <a:ln>
            <a:noFill/>
          </a:ln>
        </p:spPr>
      </p:pic>
      <p:pic>
        <p:nvPicPr>
          <p:cNvPr id="556" name="Picture 3"/>
          <p:cNvPicPr/>
          <p:nvPr/>
        </p:nvPicPr>
        <p:blipFill>
          <a:blip r:embed="rId3"/>
          <a:stretch/>
        </p:blipFill>
        <p:spPr>
          <a:xfrm>
            <a:off x="5184720" y="1233360"/>
            <a:ext cx="3693240" cy="2508840"/>
          </a:xfrm>
          <a:prstGeom prst="rect">
            <a:avLst/>
          </a:prstGeom>
          <a:ln>
            <a:noFill/>
          </a:ln>
        </p:spPr>
      </p:pic>
      <p:pic>
        <p:nvPicPr>
          <p:cNvPr id="557" name="Picture 2"/>
          <p:cNvPicPr/>
          <p:nvPr/>
        </p:nvPicPr>
        <p:blipFill>
          <a:blip r:embed="rId4"/>
          <a:stretch/>
        </p:blipFill>
        <p:spPr>
          <a:xfrm>
            <a:off x="1256400" y="3954600"/>
            <a:ext cx="3660840" cy="2697840"/>
          </a:xfrm>
          <a:prstGeom prst="rect">
            <a:avLst/>
          </a:prstGeom>
          <a:ln>
            <a:noFill/>
          </a:ln>
        </p:spPr>
      </p:pic>
      <p:pic>
        <p:nvPicPr>
          <p:cNvPr id="558" name="Picture 3"/>
          <p:cNvPicPr/>
          <p:nvPr/>
        </p:nvPicPr>
        <p:blipFill>
          <a:blip r:embed="rId5"/>
          <a:stretch/>
        </p:blipFill>
        <p:spPr>
          <a:xfrm>
            <a:off x="5184720" y="3954600"/>
            <a:ext cx="3693240" cy="2697840"/>
          </a:xfrm>
          <a:prstGeom prst="rect">
            <a:avLst/>
          </a:prstGeom>
          <a:ln>
            <a:noFill/>
          </a:ln>
        </p:spPr>
      </p:pic>
      <p:sp>
        <p:nvSpPr>
          <p:cNvPr id="559" name="CustomShape 1"/>
          <p:cNvSpPr/>
          <p:nvPr/>
        </p:nvSpPr>
        <p:spPr>
          <a:xfrm>
            <a:off x="1882800" y="0"/>
            <a:ext cx="7152120" cy="488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pl-PL" sz="1600" b="1" strike="noStrike" spc="-1">
                <a:solidFill>
                  <a:srgbClr val="D3D3D5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Izba Administracji Skarbowej w Lublinie </a:t>
            </a: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60" name="CustomShape 2"/>
          <p:cNvSpPr/>
          <p:nvPr/>
        </p:nvSpPr>
        <p:spPr>
          <a:xfrm>
            <a:off x="4213080" y="405000"/>
            <a:ext cx="2680200" cy="70704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>
              <a:lnSpc>
                <a:spcPct val="100000"/>
              </a:lnSpc>
            </a:pPr>
            <a:r>
              <a:rPr lang="pl-PL" sz="2000" b="1" strike="noStrike" spc="-1">
                <a:solidFill>
                  <a:srgbClr val="95979B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Metody ukrycia</a:t>
            </a: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1" name="CustomShape 1"/>
          <p:cNvSpPr/>
          <p:nvPr/>
        </p:nvSpPr>
        <p:spPr>
          <a:xfrm>
            <a:off x="1517040" y="1482840"/>
            <a:ext cx="6993720" cy="45248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just">
              <a:lnSpc>
                <a:spcPct val="100000"/>
              </a:lnSpc>
              <a:spcBef>
                <a:spcPts val="400"/>
              </a:spcBef>
            </a:pPr>
            <a:r>
              <a:rPr lang="pl-PL" sz="2000" b="0" strike="noStrike" spc="-1">
                <a:solidFill>
                  <a:srgbClr val="6C6C7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Wnioski :</a:t>
            </a: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just">
              <a:lnSpc>
                <a:spcPct val="100000"/>
              </a:lnSpc>
              <a:spcBef>
                <a:spcPts val="360"/>
              </a:spcBef>
            </a:pP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000" algn="just">
              <a:lnSpc>
                <a:spcPct val="100000"/>
              </a:lnSpc>
              <a:spcBef>
                <a:spcPts val="360"/>
              </a:spcBef>
              <a:buClr>
                <a:srgbClr val="6C6C70"/>
              </a:buClr>
              <a:buFont typeface="Arial"/>
              <a:buChar char="•"/>
            </a:pPr>
            <a:r>
              <a:rPr lang="pl-PL" sz="1800" b="0" strike="noStrike" spc="-1">
                <a:solidFill>
                  <a:srgbClr val="6C6C7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wyspecjalizowanie grup zajmujących się wyłącznie zwalczaniem najgroźniejszych dla gromadzenia dochodów państwa nadużyć;</a:t>
            </a: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000" algn="just">
              <a:lnSpc>
                <a:spcPct val="100000"/>
              </a:lnSpc>
              <a:spcBef>
                <a:spcPts val="360"/>
              </a:spcBef>
              <a:buClr>
                <a:srgbClr val="6C6C70"/>
              </a:buClr>
              <a:buFont typeface="Arial"/>
              <a:buChar char="•"/>
            </a:pPr>
            <a:r>
              <a:rPr lang="pl-PL" sz="1800" b="0" strike="noStrike" spc="-1">
                <a:solidFill>
                  <a:srgbClr val="6C6C7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efektywniejsze typowanie podmiotów do kontroli oraz prowadzenie kontroli z większym wykorzystaniem technik informatycznych;</a:t>
            </a: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000" algn="just">
              <a:lnSpc>
                <a:spcPct val="100000"/>
              </a:lnSpc>
              <a:spcBef>
                <a:spcPts val="360"/>
              </a:spcBef>
              <a:buClr>
                <a:srgbClr val="6C6C70"/>
              </a:buClr>
              <a:buFont typeface="Arial"/>
              <a:buChar char="•"/>
            </a:pPr>
            <a:r>
              <a:rPr lang="pl-PL" sz="1800" b="0" strike="noStrike" spc="-1">
                <a:solidFill>
                  <a:srgbClr val="6C6C7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monitorowanie skuteczności nowych rozwiązań prawnych mających uszczelnić system podatkowy;</a:t>
            </a: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000" algn="just">
              <a:lnSpc>
                <a:spcPct val="100000"/>
              </a:lnSpc>
              <a:spcBef>
                <a:spcPts val="360"/>
              </a:spcBef>
              <a:buClr>
                <a:srgbClr val="6C6C70"/>
              </a:buClr>
              <a:buFont typeface="Arial"/>
              <a:buChar char="•"/>
            </a:pPr>
            <a:r>
              <a:rPr lang="pl-PL" sz="1800" b="0" strike="noStrike" spc="-1">
                <a:solidFill>
                  <a:srgbClr val="6C6C7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istotne skrócenie czasu reakcji na zidentyfikowane duże ryzyka wystąpienia nieprawidłowości (etaty);</a:t>
            </a: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000" algn="just">
              <a:lnSpc>
                <a:spcPct val="100000"/>
              </a:lnSpc>
              <a:spcBef>
                <a:spcPts val="360"/>
              </a:spcBef>
              <a:buClr>
                <a:srgbClr val="6C6C70"/>
              </a:buClr>
              <a:buFont typeface="Arial"/>
              <a:buChar char="•"/>
            </a:pPr>
            <a:r>
              <a:rPr lang="pl-PL" sz="1800" b="0" strike="noStrike" spc="-1">
                <a:solidFill>
                  <a:srgbClr val="6C6C7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zapewnienie niezwłocznego podejmowania postępowań karnych skarbowych (etaty).</a:t>
            </a: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just">
              <a:lnSpc>
                <a:spcPct val="100000"/>
              </a:lnSpc>
              <a:spcBef>
                <a:spcPts val="360"/>
              </a:spcBef>
            </a:pP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62" name="CustomShape 2"/>
          <p:cNvSpPr/>
          <p:nvPr/>
        </p:nvSpPr>
        <p:spPr>
          <a:xfrm>
            <a:off x="1882800" y="0"/>
            <a:ext cx="7152120" cy="488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pl-PL" sz="1600" b="1" strike="noStrike" spc="-1">
                <a:solidFill>
                  <a:srgbClr val="D3D3D5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Izba Administracji Skarbowej w Lublinie </a:t>
            </a: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" name="CustomShape 1"/>
          <p:cNvSpPr/>
          <p:nvPr/>
        </p:nvSpPr>
        <p:spPr>
          <a:xfrm>
            <a:off x="6553080" y="6356520"/>
            <a:ext cx="2132640" cy="3639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 algn="r">
              <a:lnSpc>
                <a:spcPct val="100000"/>
              </a:lnSpc>
            </a:pPr>
            <a:fld id="{B9752551-A606-4FEF-80B8-F4A9BC3929FA}" type="slidenum">
              <a:rPr lang="pl-PL" sz="1200" b="1" strike="noStrike" spc="-1">
                <a:solidFill>
                  <a:srgbClr val="898989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56</a:t>
            </a:fld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64" name="CustomShape 2"/>
          <p:cNvSpPr/>
          <p:nvPr/>
        </p:nvSpPr>
        <p:spPr>
          <a:xfrm>
            <a:off x="1732680" y="1854720"/>
            <a:ext cx="7022160" cy="516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pl-PL" sz="2800" b="1" strike="noStrike" spc="-1">
                <a:solidFill>
                  <a:srgbClr val="95979B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Dziękuję za uwagę.</a:t>
            </a:r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Prezentacja KAS</Template>
  <TotalTime>4292</TotalTime>
  <Words>3336</Words>
  <Application>Microsoft Office PowerPoint</Application>
  <PresentationFormat>Pokaz na ekranie (4:3)</PresentationFormat>
  <Paragraphs>611</Paragraphs>
  <Slides>56</Slides>
  <Notes>6</Notes>
  <HiddenSlides>0</HiddenSlides>
  <MMClips>0</MMClips>
  <ScaleCrop>false</ScaleCrop>
  <HeadingPairs>
    <vt:vector size="6" baseType="variant">
      <vt:variant>
        <vt:lpstr>Używane czcionki</vt:lpstr>
      </vt:variant>
      <vt:variant>
        <vt:i4>8</vt:i4>
      </vt:variant>
      <vt:variant>
        <vt:lpstr>Motyw</vt:lpstr>
      </vt:variant>
      <vt:variant>
        <vt:i4>6</vt:i4>
      </vt:variant>
      <vt:variant>
        <vt:lpstr>Tytuły slajdów</vt:lpstr>
      </vt:variant>
      <vt:variant>
        <vt:i4>56</vt:i4>
      </vt:variant>
    </vt:vector>
  </HeadingPairs>
  <TitlesOfParts>
    <vt:vector size="70" baseType="lpstr">
      <vt:lpstr>SimSun</vt:lpstr>
      <vt:lpstr>Arial</vt:lpstr>
      <vt:lpstr>Calibri</vt:lpstr>
      <vt:lpstr>DejaVu Sans</vt:lpstr>
      <vt:lpstr>Source Code Pro</vt:lpstr>
      <vt:lpstr>Symbol</vt:lpstr>
      <vt:lpstr>Times New Roman</vt:lpstr>
      <vt:lpstr>Wingdings</vt:lpstr>
      <vt:lpstr>Office Theme</vt:lpstr>
      <vt:lpstr>Office Theme</vt:lpstr>
      <vt:lpstr>Office Theme</vt:lpstr>
      <vt:lpstr>Office Theme</vt:lpstr>
      <vt:lpstr>Office Theme</vt:lpstr>
      <vt:lpstr>Office Theme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subject/>
  <dc:creator>PRZEMYSŁAW SZANDECKI</dc:creator>
  <dc:description/>
  <cp:lastModifiedBy>Sebastian Bartoszek</cp:lastModifiedBy>
  <cp:revision>243</cp:revision>
  <cp:lastPrinted>2017-08-18T07:24:58Z</cp:lastPrinted>
  <dcterms:created xsi:type="dcterms:W3CDTF">2017-05-17T09:15:28Z</dcterms:created>
  <dcterms:modified xsi:type="dcterms:W3CDTF">2017-08-30T06:01:24Z</dcterms:modified>
  <dc:language>pl-PL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dresat">
    <vt:lpwstr>0</vt:lpwstr>
  </property>
  <property fmtid="{D5CDD505-2E9C-101B-9397-08002B2CF9AE}" pid="3" name="AppVersion">
    <vt:lpwstr>16.0000</vt:lpwstr>
  </property>
  <property fmtid="{D5CDD505-2E9C-101B-9397-08002B2CF9AE}" pid="4" name="Autor">
    <vt:lpwstr/>
  </property>
  <property fmtid="{D5CDD505-2E9C-101B-9397-08002B2CF9AE}" pid="5" name="Company">
    <vt:lpwstr>Microsoft</vt:lpwstr>
  </property>
  <property fmtid="{D5CDD505-2E9C-101B-9397-08002B2CF9AE}" pid="6" name="ContentType">
    <vt:lpwstr>Dokument</vt:lpwstr>
  </property>
  <property fmtid="{D5CDD505-2E9C-101B-9397-08002B2CF9AE}" pid="7" name="Forma">
    <vt:lpwstr/>
  </property>
  <property fmtid="{D5CDD505-2E9C-101B-9397-08002B2CF9AE}" pid="8" name="HiddenSlides">
    <vt:i4>0</vt:i4>
  </property>
  <property fmtid="{D5CDD505-2E9C-101B-9397-08002B2CF9AE}" pid="9" name="HyperlinksChanged">
    <vt:bool>false</vt:bool>
  </property>
  <property fmtid="{D5CDD505-2E9C-101B-9397-08002B2CF9AE}" pid="10" name="LinksUpToDate">
    <vt:bool>false</vt:bool>
  </property>
  <property fmtid="{D5CDD505-2E9C-101B-9397-08002B2CF9AE}" pid="11" name="MMClips">
    <vt:i4>0</vt:i4>
  </property>
  <property fmtid="{D5CDD505-2E9C-101B-9397-08002B2CF9AE}" pid="12" name="Nadawca">
    <vt:lpwstr>0</vt:lpwstr>
  </property>
  <property fmtid="{D5CDD505-2E9C-101B-9397-08002B2CF9AE}" pid="13" name="Notes">
    <vt:i4>6</vt:i4>
  </property>
  <property fmtid="{D5CDD505-2E9C-101B-9397-08002B2CF9AE}" pid="14" name="Nr Segregatora, w kt?rym przechowywana jest dokumentacja">
    <vt:lpwstr/>
  </property>
  <property fmtid="{D5CDD505-2E9C-101B-9397-08002B2CF9AE}" pid="15" name="Powi?zanie">
    <vt:lpwstr/>
  </property>
  <property fmtid="{D5CDD505-2E9C-101B-9397-08002B2CF9AE}" pid="16" name="Pozycja w segregatorze">
    <vt:lpwstr/>
  </property>
  <property fmtid="{D5CDD505-2E9C-101B-9397-08002B2CF9AE}" pid="17" name="PresentationFormat">
    <vt:lpwstr>Pokaz na ekranie (4:3)</vt:lpwstr>
  </property>
  <property fmtid="{D5CDD505-2E9C-101B-9397-08002B2CF9AE}" pid="18" name="Przychodz?ce / Wychodz?ce">
    <vt:lpwstr/>
  </property>
  <property fmtid="{D5CDD505-2E9C-101B-9397-08002B2CF9AE}" pid="19" name="S?owa kluczowe">
    <vt:lpwstr/>
  </property>
  <property fmtid="{D5CDD505-2E9C-101B-9397-08002B2CF9AE}" pid="20" name="ScaleCrop">
    <vt:bool>false</vt:bool>
  </property>
  <property fmtid="{D5CDD505-2E9C-101B-9397-08002B2CF9AE}" pid="21" name="ShareDoc">
    <vt:bool>false</vt:bool>
  </property>
  <property fmtid="{D5CDD505-2E9C-101B-9397-08002B2CF9AE}" pid="22" name="Slides">
    <vt:i4>56</vt:i4>
  </property>
  <property fmtid="{D5CDD505-2E9C-101B-9397-08002B2CF9AE}" pid="23" name="Sygnatura pisma / Znak">
    <vt:lpwstr/>
  </property>
  <property fmtid="{D5CDD505-2E9C-101B-9397-08002B2CF9AE}" pid="24" name="Typ dokumentu">
    <vt:lpwstr/>
  </property>
  <property fmtid="{D5CDD505-2E9C-101B-9397-08002B2CF9AE}" pid="25" name="Uwagi">
    <vt:lpwstr/>
  </property>
  <property fmtid="{D5CDD505-2E9C-101B-9397-08002B2CF9AE}" pid="26" name="Zatwierdzanie">
    <vt:lpwstr>Nie dotyczy</vt:lpwstr>
  </property>
</Properties>
</file>