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677" y="100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3283" y="-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9DFBF-2642-4BF3-AAD3-B655135E05DC}" type="datetimeFigureOut">
              <a:rPr lang="pl-PL" smtClean="0"/>
              <a:t>2017-04-10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20987-D4FC-406F-BF36-778D14F08C3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6832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860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098693D-5236-44EB-B8A6-74E85AE89C6B}" type="slidenum">
              <a:rPr lang="pl-PL" altLang="pl-PL" smtClean="0"/>
              <a:pPr/>
              <a:t>7</a:t>
            </a:fld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0352-2902-4F05-8441-08561078F29F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5186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44D9-7154-4618-9B31-AB215E1433B2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68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016C-D447-42E6-B5D2-19DEEFCB8617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783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53B8A-F100-4C65-A12C-FF793A229F4E}" type="datetime1">
              <a:rPr lang="pl-PL" smtClean="0"/>
              <a:t>2017-04-10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846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995BE-8F51-4543-8025-27D7EC9F2219}" type="datetime1">
              <a:rPr lang="pl-PL" smtClean="0"/>
              <a:t>2017-04-10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14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532E-2F38-4F41-B5E3-47447CFEA2B3}" type="datetime1">
              <a:rPr lang="pl-PL" smtClean="0"/>
              <a:t>2017-04-10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894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291A-3D59-4635-9799-DA8C2E739952}" type="datetime1">
              <a:rPr lang="pl-PL" smtClean="0"/>
              <a:t>2017-04-10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70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3284984"/>
            <a:ext cx="3008313" cy="28411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CD08-57B3-40B0-B11B-591DCB183265}" type="datetime1">
              <a:rPr lang="pl-PL" smtClean="0"/>
              <a:t>2017-04-10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014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B561-0F86-4718-BEA6-E638865FC531}" type="datetime1">
              <a:rPr lang="pl-PL" smtClean="0"/>
              <a:t>2017-04-10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366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0603D-B013-42EA-948B-B7FEAAA94FEB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4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852-5F39-4A7E-8B7E-BF2240010A1A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338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D0E8C-5F66-4A20-9558-96A45D43991E}" type="datetime1">
              <a:rPr lang="pl-PL" smtClean="0"/>
              <a:t>2017-04-10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B3D29-8B30-427D-BA50-35F1A53CD4A7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3" descr="C:\Users\GuibourgeA\AppData\Local\Microsoft\Windows\Temporary Internet Files\Content.Outlook\98MWDXFQ\sp_przy UEwBrukseli P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329944" cy="107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57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PROJEKT ROZPORZĄDZENIA LULUCF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pl-PL" sz="1800" dirty="0" smtClean="0"/>
              <a:t>Spotkanie w Domu Polski Wschodniej</a:t>
            </a:r>
          </a:p>
          <a:p>
            <a:pPr algn="l"/>
            <a:r>
              <a:rPr lang="pl-PL" sz="1800" dirty="0" smtClean="0"/>
              <a:t>Bruksela</a:t>
            </a:r>
          </a:p>
          <a:p>
            <a:pPr algn="l"/>
            <a:r>
              <a:rPr lang="pl-PL" sz="1800" dirty="0" smtClean="0"/>
              <a:t>Dn. 11 kwietnia 2017 r.</a:t>
            </a: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666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Sektor LULUCF</a:t>
            </a:r>
            <a:endParaRPr lang="pl-PL" sz="3600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980928"/>
          </a:xfrm>
        </p:spPr>
        <p:txBody>
          <a:bodyPr/>
          <a:lstStyle/>
          <a:p>
            <a:r>
              <a:rPr lang="pl-PL" sz="2000" dirty="0" smtClean="0"/>
              <a:t>W skład sektora LULUCF wchodzą:</a:t>
            </a:r>
          </a:p>
          <a:p>
            <a:pPr lvl="1"/>
            <a:r>
              <a:rPr lang="pl-PL" sz="1800" dirty="0" smtClean="0"/>
              <a:t>Zalesianie</a:t>
            </a:r>
          </a:p>
          <a:p>
            <a:pPr lvl="1"/>
            <a:r>
              <a:rPr lang="pl-PL" sz="1800" dirty="0" smtClean="0"/>
              <a:t>Wylesianie</a:t>
            </a:r>
          </a:p>
          <a:p>
            <a:pPr lvl="1"/>
            <a:r>
              <a:rPr lang="pl-PL" sz="1800" dirty="0" smtClean="0"/>
              <a:t>Gospodarka leśna</a:t>
            </a:r>
          </a:p>
          <a:p>
            <a:pPr lvl="1"/>
            <a:r>
              <a:rPr lang="pl-PL" sz="1800" dirty="0" smtClean="0"/>
              <a:t>Zarządzanie gruntami uprawnymi</a:t>
            </a:r>
          </a:p>
          <a:p>
            <a:pPr lvl="1"/>
            <a:r>
              <a:rPr lang="pl-PL" sz="1800" dirty="0" smtClean="0"/>
              <a:t>Zarządzanie gruntami trawiastymi</a:t>
            </a:r>
          </a:p>
          <a:p>
            <a:pPr lvl="1"/>
            <a:r>
              <a:rPr lang="pl-PL" sz="1800" dirty="0" smtClean="0"/>
              <a:t>Grunty podmokłe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2835275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86975"/>
            <a:ext cx="2181316" cy="1451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653136"/>
            <a:ext cx="2225843" cy="1485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86974"/>
            <a:ext cx="2182454" cy="1451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47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Gdzie jest obecnie sektor LULUCF</a:t>
            </a:r>
            <a:br>
              <a:rPr lang="pl-PL" sz="3600" dirty="0" smtClean="0"/>
            </a:br>
            <a:r>
              <a:rPr lang="pl-PL" sz="3600" dirty="0" smtClean="0"/>
              <a:t> w unijnej polityce klimatycznej?</a:t>
            </a:r>
            <a:endParaRPr lang="pl-PL" sz="3600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W dotychczasowym układzie (do 2020 roku) </a:t>
            </a:r>
            <a:r>
              <a:rPr lang="pl-PL" sz="2000" b="1" dirty="0" smtClean="0">
                <a:solidFill>
                  <a:schemeClr val="accent3"/>
                </a:solidFill>
              </a:rPr>
              <a:t>emisje i pochłanianie z sektora LULUCF nie są rozliczane ani w systemie ETS </a:t>
            </a:r>
            <a:r>
              <a:rPr lang="pl-PL" sz="2000" dirty="0" smtClean="0"/>
              <a:t>(</a:t>
            </a:r>
            <a:r>
              <a:rPr lang="pl-PL" sz="2000" dirty="0" err="1" smtClean="0"/>
              <a:t>Emissions</a:t>
            </a:r>
            <a:r>
              <a:rPr lang="pl-PL" sz="2000" dirty="0" smtClean="0"/>
              <a:t> Trading System), </a:t>
            </a:r>
            <a:r>
              <a:rPr lang="pl-PL" sz="2000" b="1" dirty="0" smtClean="0">
                <a:solidFill>
                  <a:schemeClr val="accent3"/>
                </a:solidFill>
              </a:rPr>
              <a:t>ani w non-ETS i nie obowiązuje je żaden osobny cel redukcyjny</a:t>
            </a:r>
            <a:r>
              <a:rPr lang="pl-PL" sz="2000" dirty="0" smtClean="0"/>
              <a:t>.</a:t>
            </a:r>
          </a:p>
          <a:p>
            <a:endParaRPr lang="pl-PL" sz="2000" dirty="0" smtClean="0"/>
          </a:p>
          <a:p>
            <a:r>
              <a:rPr lang="pl-PL" sz="2000" dirty="0" smtClean="0"/>
              <a:t>Rada Europejska zatwierdziła w październiku 2014 roku cel ograniczenia wewnętrznych emisji gazów cieplarnianych </a:t>
            </a:r>
            <a:r>
              <a:rPr lang="pl-PL" sz="2000" b="1" dirty="0" smtClean="0"/>
              <a:t>do roku 2030 o co najmniej 40% w porównaniu z poziomem z roku 1990</a:t>
            </a:r>
            <a:r>
              <a:rPr lang="pl-PL" sz="2000" dirty="0" smtClean="0"/>
              <a:t>. W marcu 2015 EU potwierdziła 40% cel redukcyjny, zaznaczając, iż </a:t>
            </a:r>
            <a:r>
              <a:rPr lang="pl-PL" sz="2000" b="1" dirty="0" smtClean="0"/>
              <a:t>rolnictwo oraz użytkowanie gruntów, zmiana użytkowanie gruntów oraz leśnictwo (LULUCF) zostaną włączone do celu</a:t>
            </a:r>
            <a:r>
              <a:rPr lang="pl-PL" sz="2000" dirty="0" smtClean="0"/>
              <a:t>. Polityka dotycząca sposobu włączenia sektora LULUCF do celu UE na rok 2030, będzie ustanowiona jak tylko „warunki techniczne” na to pozwolą, najpóźniej do roku 2020. 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0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Projekt Rozporządzenia LULUCF</a:t>
            </a:r>
            <a:endParaRPr lang="pl-PL" sz="3600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sz="2000" smtClean="0"/>
              <a:t>Nadrzędnym celem projektu rozporządzenia jest próba </a:t>
            </a:r>
            <a:r>
              <a:rPr lang="pl-PL" sz="2000" b="1" smtClean="0"/>
              <a:t>ustanowienia zasad włączenia sektora LULUCF do ram polityki klimatycznej</a:t>
            </a:r>
            <a:r>
              <a:rPr lang="pl-PL" sz="2000" smtClean="0"/>
              <a:t>.</a:t>
            </a:r>
          </a:p>
          <a:p>
            <a:endParaRPr lang="pl-PL" sz="2000" smtClean="0"/>
          </a:p>
          <a:p>
            <a:r>
              <a:rPr lang="pl-PL" sz="2000" smtClean="0"/>
              <a:t>Projekt Rozporządzenia określa również zobowiązania państw członkowskich w zakresie </a:t>
            </a:r>
            <a:r>
              <a:rPr lang="pl-PL" sz="2000" b="1" smtClean="0"/>
              <a:t>zasad rozliczania dla sektora LULUCF </a:t>
            </a:r>
            <a:r>
              <a:rPr lang="pl-PL" sz="2000" smtClean="0"/>
              <a:t>odnośnie redukcji emisji gazów cieplarnianych na lata 2021–2030. </a:t>
            </a:r>
            <a:endParaRPr lang="pl-PL" sz="2000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2663825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656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Polityka Klimatyczna UE po 2020</a:t>
            </a:r>
            <a:endParaRPr lang="pl-PL" sz="3600" dirty="0"/>
          </a:p>
        </p:txBody>
      </p:sp>
      <p:sp>
        <p:nvSpPr>
          <p:cNvPr id="5" name="Prostokąt 4"/>
          <p:cNvSpPr/>
          <p:nvPr/>
        </p:nvSpPr>
        <p:spPr>
          <a:xfrm>
            <a:off x="806450" y="1457325"/>
            <a:ext cx="2592388" cy="2160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7213" y="1400175"/>
            <a:ext cx="262255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987425" y="2214563"/>
            <a:ext cx="223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3600" b="1"/>
              <a:t>ETS</a:t>
            </a:r>
          </a:p>
        </p:txBody>
      </p:sp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5867400" y="2060575"/>
            <a:ext cx="21605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800" b="1"/>
              <a:t>ESR </a:t>
            </a:r>
          </a:p>
          <a:p>
            <a:pPr algn="ctr"/>
            <a:r>
              <a:rPr lang="pl-PL" altLang="pl-PL" sz="2800"/>
              <a:t>(non-ETS)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5" y="4076700"/>
            <a:ext cx="2478088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8"/>
          <p:cNvSpPr txBox="1">
            <a:spLocks noChangeArrowheads="1"/>
          </p:cNvSpPr>
          <p:nvPr/>
        </p:nvSpPr>
        <p:spPr bwMode="auto">
          <a:xfrm>
            <a:off x="4067175" y="2514600"/>
            <a:ext cx="12969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pl-PL" altLang="pl-PL" sz="9600" b="1"/>
              <a:t>?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4857750"/>
            <a:ext cx="1463675" cy="169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4132263"/>
            <a:ext cx="1250950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Łącznik prosty ze strzałką 12"/>
          <p:cNvCxnSpPr/>
          <p:nvPr/>
        </p:nvCxnSpPr>
        <p:spPr>
          <a:xfrm flipH="1" flipV="1">
            <a:off x="3219450" y="3789363"/>
            <a:ext cx="560388" cy="6635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3417888"/>
            <a:ext cx="849312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2916238" y="4076700"/>
            <a:ext cx="3417887" cy="2592388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6" name="pole tekstowe 15"/>
          <p:cNvSpPr txBox="1">
            <a:spLocks noChangeArrowheads="1"/>
          </p:cNvSpPr>
          <p:nvPr/>
        </p:nvSpPr>
        <p:spPr bwMode="auto">
          <a:xfrm>
            <a:off x="3063875" y="6146800"/>
            <a:ext cx="3152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800" b="1">
                <a:solidFill>
                  <a:srgbClr val="C00000"/>
                </a:solidFill>
              </a:rPr>
              <a:t>Sektor LULUCF</a:t>
            </a:r>
          </a:p>
        </p:txBody>
      </p:sp>
      <p:cxnSp>
        <p:nvCxnSpPr>
          <p:cNvPr id="17" name="Łącznik prosty ze strzałką 16"/>
          <p:cNvCxnSpPr/>
          <p:nvPr/>
        </p:nvCxnSpPr>
        <p:spPr>
          <a:xfrm flipH="1">
            <a:off x="6516688" y="3617913"/>
            <a:ext cx="538162" cy="819150"/>
          </a:xfrm>
          <a:prstGeom prst="straightConnector1">
            <a:avLst/>
          </a:prstGeom>
          <a:ln w="508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6588125" y="3617913"/>
            <a:ext cx="720725" cy="1035050"/>
          </a:xfrm>
          <a:prstGeom prst="straightConnector1">
            <a:avLst/>
          </a:prstGeom>
          <a:ln w="508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/>
          <p:cNvSpPr txBox="1">
            <a:spLocks noChangeArrowheads="1"/>
          </p:cNvSpPr>
          <p:nvPr/>
        </p:nvSpPr>
        <p:spPr bwMode="auto">
          <a:xfrm>
            <a:off x="6821488" y="4319588"/>
            <a:ext cx="24145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7030A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Zalesienia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7030A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Wylesienia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7030A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Grunty uprawne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7030A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Grunty trawiaste</a:t>
            </a:r>
          </a:p>
        </p:txBody>
      </p:sp>
      <p:sp>
        <p:nvSpPr>
          <p:cNvPr id="20" name="pole tekstowe 19"/>
          <p:cNvSpPr txBox="1">
            <a:spLocks noChangeArrowheads="1"/>
          </p:cNvSpPr>
          <p:nvPr/>
        </p:nvSpPr>
        <p:spPr bwMode="auto">
          <a:xfrm>
            <a:off x="6808788" y="5414963"/>
            <a:ext cx="2108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7030A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Gospodarka leśna?</a:t>
            </a:r>
          </a:p>
        </p:txBody>
      </p:sp>
      <p:cxnSp>
        <p:nvCxnSpPr>
          <p:cNvPr id="21" name="Łącznik prostoliniowy 20"/>
          <p:cNvCxnSpPr/>
          <p:nvPr/>
        </p:nvCxnSpPr>
        <p:spPr>
          <a:xfrm>
            <a:off x="7054850" y="5414963"/>
            <a:ext cx="1477963" cy="5857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722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Główne propozycje KE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Sposób ustanawiania </a:t>
            </a:r>
            <a:r>
              <a:rPr lang="pl-PL" sz="2000" b="1" dirty="0" smtClean="0"/>
              <a:t>Poziomu Odniesienia dla Zarządzanych Gruntów Leśnych - FRL</a:t>
            </a:r>
            <a:r>
              <a:rPr lang="pl-PL" sz="2000" dirty="0" smtClean="0"/>
              <a:t> (gospodarki leśnej). KE proponuje aby został ustanowiony w oparciu o kontynuację praktyk i regulacji wdrożonych w latach 1990–2009 w ramach gospodarki leśnej oraz ich intensywności. Propozycja nie uwzględnia zmian w polityce, bądź działaniach po 2009r.</a:t>
            </a:r>
          </a:p>
          <a:p>
            <a:pPr marL="0" indent="0">
              <a:buNone/>
            </a:pPr>
            <a:endParaRPr lang="pl-PL" sz="2000" dirty="0" smtClean="0"/>
          </a:p>
          <a:p>
            <a:r>
              <a:rPr lang="pl-PL" sz="2000" dirty="0" smtClean="0"/>
              <a:t>Przekazywanie KE </a:t>
            </a:r>
            <a:r>
              <a:rPr lang="pl-PL" sz="2000" b="1" dirty="0" smtClean="0"/>
              <a:t>nowych kompetencji zw. z przeglądem poziomu odniesienia (FRL)</a:t>
            </a:r>
            <a:r>
              <a:rPr lang="pl-PL" sz="2000" dirty="0" smtClean="0"/>
              <a:t>.  </a:t>
            </a:r>
          </a:p>
          <a:p>
            <a:endParaRPr lang="pl-PL" sz="2000" dirty="0" smtClean="0"/>
          </a:p>
          <a:p>
            <a:r>
              <a:rPr lang="pl-PL" sz="2000" b="1" dirty="0" smtClean="0"/>
              <a:t>Ustanowienie limitu (3,5% emisji z roku bazowego)</a:t>
            </a:r>
            <a:r>
              <a:rPr lang="pl-PL" sz="2000" dirty="0" smtClean="0"/>
              <a:t> na rozliczanie gospodarki leśnej.</a:t>
            </a:r>
          </a:p>
          <a:p>
            <a:pPr marL="0" indent="0">
              <a:buNone/>
            </a:pPr>
            <a:r>
              <a:rPr lang="pl-PL" sz="2000" dirty="0" smtClean="0"/>
              <a:t> </a:t>
            </a:r>
          </a:p>
          <a:p>
            <a:r>
              <a:rPr lang="pl-PL" sz="2000" b="1" dirty="0" smtClean="0"/>
              <a:t>Wyłączenie gospodarki leśnej z mechanizmu elastyczności z ESR </a:t>
            </a:r>
            <a:r>
              <a:rPr lang="pl-PL" sz="2000" dirty="0" smtClean="0"/>
              <a:t>(non-ETS).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813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ze strzałką 4"/>
          <p:cNvCxnSpPr/>
          <p:nvPr/>
        </p:nvCxnSpPr>
        <p:spPr>
          <a:xfrm flipH="1">
            <a:off x="1273175" y="1082675"/>
            <a:ext cx="26988" cy="47783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 flipV="1">
            <a:off x="974725" y="1311275"/>
            <a:ext cx="7272338" cy="730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owolny kształt 25"/>
          <p:cNvSpPr/>
          <p:nvPr/>
        </p:nvSpPr>
        <p:spPr>
          <a:xfrm>
            <a:off x="1560513" y="5100638"/>
            <a:ext cx="1552575" cy="277812"/>
          </a:xfrm>
          <a:custGeom>
            <a:avLst/>
            <a:gdLst>
              <a:gd name="connsiteX0" fmla="*/ 0 w 2069432"/>
              <a:gd name="connsiteY0" fmla="*/ 276727 h 276727"/>
              <a:gd name="connsiteX1" fmla="*/ 168442 w 2069432"/>
              <a:gd name="connsiteY1" fmla="*/ 264695 h 276727"/>
              <a:gd name="connsiteX2" fmla="*/ 240632 w 2069432"/>
              <a:gd name="connsiteY2" fmla="*/ 240632 h 276727"/>
              <a:gd name="connsiteX3" fmla="*/ 336884 w 2069432"/>
              <a:gd name="connsiteY3" fmla="*/ 216569 h 276727"/>
              <a:gd name="connsiteX4" fmla="*/ 372979 w 2069432"/>
              <a:gd name="connsiteY4" fmla="*/ 204537 h 276727"/>
              <a:gd name="connsiteX5" fmla="*/ 433137 w 2069432"/>
              <a:gd name="connsiteY5" fmla="*/ 192506 h 276727"/>
              <a:gd name="connsiteX6" fmla="*/ 505326 w 2069432"/>
              <a:gd name="connsiteY6" fmla="*/ 168443 h 276727"/>
              <a:gd name="connsiteX7" fmla="*/ 553453 w 2069432"/>
              <a:gd name="connsiteY7" fmla="*/ 156411 h 276727"/>
              <a:gd name="connsiteX8" fmla="*/ 601579 w 2069432"/>
              <a:gd name="connsiteY8" fmla="*/ 132348 h 276727"/>
              <a:gd name="connsiteX9" fmla="*/ 661737 w 2069432"/>
              <a:gd name="connsiteY9" fmla="*/ 108285 h 276727"/>
              <a:gd name="connsiteX10" fmla="*/ 721895 w 2069432"/>
              <a:gd name="connsiteY10" fmla="*/ 72190 h 276727"/>
              <a:gd name="connsiteX11" fmla="*/ 770021 w 2069432"/>
              <a:gd name="connsiteY11" fmla="*/ 60158 h 276727"/>
              <a:gd name="connsiteX12" fmla="*/ 806116 w 2069432"/>
              <a:gd name="connsiteY12" fmla="*/ 48127 h 276727"/>
              <a:gd name="connsiteX13" fmla="*/ 866274 w 2069432"/>
              <a:gd name="connsiteY13" fmla="*/ 36095 h 276727"/>
              <a:gd name="connsiteX14" fmla="*/ 902369 w 2069432"/>
              <a:gd name="connsiteY14" fmla="*/ 24064 h 276727"/>
              <a:gd name="connsiteX15" fmla="*/ 1070811 w 2069432"/>
              <a:gd name="connsiteY15" fmla="*/ 12032 h 276727"/>
              <a:gd name="connsiteX16" fmla="*/ 1118937 w 2069432"/>
              <a:gd name="connsiteY16" fmla="*/ 0 h 276727"/>
              <a:gd name="connsiteX17" fmla="*/ 1263316 w 2069432"/>
              <a:gd name="connsiteY17" fmla="*/ 12032 h 276727"/>
              <a:gd name="connsiteX18" fmla="*/ 1347537 w 2069432"/>
              <a:gd name="connsiteY18" fmla="*/ 24064 h 276727"/>
              <a:gd name="connsiteX19" fmla="*/ 2069432 w 2069432"/>
              <a:gd name="connsiteY19" fmla="*/ 24064 h 27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69432" h="276727">
                <a:moveTo>
                  <a:pt x="0" y="276727"/>
                </a:moveTo>
                <a:cubicBezTo>
                  <a:pt x="56147" y="272716"/>
                  <a:pt x="112774" y="273045"/>
                  <a:pt x="168442" y="264695"/>
                </a:cubicBezTo>
                <a:cubicBezTo>
                  <a:pt x="193526" y="260932"/>
                  <a:pt x="216569" y="248653"/>
                  <a:pt x="240632" y="240632"/>
                </a:cubicBezTo>
                <a:cubicBezTo>
                  <a:pt x="323151" y="213125"/>
                  <a:pt x="220714" y="245611"/>
                  <a:pt x="336884" y="216569"/>
                </a:cubicBezTo>
                <a:cubicBezTo>
                  <a:pt x="349188" y="213493"/>
                  <a:pt x="360675" y="207613"/>
                  <a:pt x="372979" y="204537"/>
                </a:cubicBezTo>
                <a:cubicBezTo>
                  <a:pt x="392818" y="199577"/>
                  <a:pt x="413408" y="197887"/>
                  <a:pt x="433137" y="192506"/>
                </a:cubicBezTo>
                <a:cubicBezTo>
                  <a:pt x="457608" y="185832"/>
                  <a:pt x="480719" y="174595"/>
                  <a:pt x="505326" y="168443"/>
                </a:cubicBezTo>
                <a:cubicBezTo>
                  <a:pt x="521368" y="164432"/>
                  <a:pt x="537970" y="162217"/>
                  <a:pt x="553453" y="156411"/>
                </a:cubicBezTo>
                <a:cubicBezTo>
                  <a:pt x="570247" y="150113"/>
                  <a:pt x="585189" y="139632"/>
                  <a:pt x="601579" y="132348"/>
                </a:cubicBezTo>
                <a:cubicBezTo>
                  <a:pt x="621315" y="123577"/>
                  <a:pt x="642420" y="117944"/>
                  <a:pt x="661737" y="108285"/>
                </a:cubicBezTo>
                <a:cubicBezTo>
                  <a:pt x="682653" y="97827"/>
                  <a:pt x="700525" y="81688"/>
                  <a:pt x="721895" y="72190"/>
                </a:cubicBezTo>
                <a:cubicBezTo>
                  <a:pt x="737006" y="65474"/>
                  <a:pt x="754121" y="64701"/>
                  <a:pt x="770021" y="60158"/>
                </a:cubicBezTo>
                <a:cubicBezTo>
                  <a:pt x="782215" y="56674"/>
                  <a:pt x="793812" y="51203"/>
                  <a:pt x="806116" y="48127"/>
                </a:cubicBezTo>
                <a:cubicBezTo>
                  <a:pt x="825955" y="43167"/>
                  <a:pt x="846435" y="41055"/>
                  <a:pt x="866274" y="36095"/>
                </a:cubicBezTo>
                <a:cubicBezTo>
                  <a:pt x="878578" y="33019"/>
                  <a:pt x="889773" y="25546"/>
                  <a:pt x="902369" y="24064"/>
                </a:cubicBezTo>
                <a:cubicBezTo>
                  <a:pt x="958274" y="17487"/>
                  <a:pt x="1014664" y="16043"/>
                  <a:pt x="1070811" y="12032"/>
                </a:cubicBezTo>
                <a:cubicBezTo>
                  <a:pt x="1086853" y="8021"/>
                  <a:pt x="1102401" y="0"/>
                  <a:pt x="1118937" y="0"/>
                </a:cubicBezTo>
                <a:cubicBezTo>
                  <a:pt x="1167230" y="0"/>
                  <a:pt x="1215288" y="6976"/>
                  <a:pt x="1263316" y="12032"/>
                </a:cubicBezTo>
                <a:cubicBezTo>
                  <a:pt x="1291519" y="15001"/>
                  <a:pt x="1319181" y="23641"/>
                  <a:pt x="1347537" y="24064"/>
                </a:cubicBezTo>
                <a:cubicBezTo>
                  <a:pt x="1588142" y="27655"/>
                  <a:pt x="1828800" y="24064"/>
                  <a:pt x="2069432" y="24064"/>
                </a:cubicBezTo>
              </a:path>
            </a:pathLst>
          </a:cu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34" name="Łącznik prosty 33"/>
          <p:cNvCxnSpPr/>
          <p:nvPr/>
        </p:nvCxnSpPr>
        <p:spPr>
          <a:xfrm flipV="1">
            <a:off x="3119438" y="2184400"/>
            <a:ext cx="4400550" cy="294005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Łącznik prosty ze strzałką 52"/>
          <p:cNvCxnSpPr/>
          <p:nvPr/>
        </p:nvCxnSpPr>
        <p:spPr>
          <a:xfrm>
            <a:off x="847725" y="2647950"/>
            <a:ext cx="19050" cy="220027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1" name="pole tekstowe 54"/>
          <p:cNvSpPr txBox="1">
            <a:spLocks noChangeArrowheads="1"/>
          </p:cNvSpPr>
          <p:nvPr/>
        </p:nvSpPr>
        <p:spPr bwMode="auto">
          <a:xfrm rot="-5400000">
            <a:off x="-162719" y="3748882"/>
            <a:ext cx="1827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Pochłanianie CO2</a:t>
            </a:r>
          </a:p>
        </p:txBody>
      </p:sp>
      <p:sp>
        <p:nvSpPr>
          <p:cNvPr id="72712" name="pole tekstowe 64"/>
          <p:cNvSpPr txBox="1">
            <a:spLocks noChangeArrowheads="1"/>
          </p:cNvSpPr>
          <p:nvPr/>
        </p:nvSpPr>
        <p:spPr bwMode="auto">
          <a:xfrm rot="-5400000">
            <a:off x="2771775" y="733426"/>
            <a:ext cx="682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2009</a:t>
            </a:r>
          </a:p>
        </p:txBody>
      </p:sp>
      <p:sp>
        <p:nvSpPr>
          <p:cNvPr id="72713" name="pole tekstowe 67"/>
          <p:cNvSpPr txBox="1">
            <a:spLocks noChangeArrowheads="1"/>
          </p:cNvSpPr>
          <p:nvPr/>
        </p:nvSpPr>
        <p:spPr bwMode="auto">
          <a:xfrm rot="-5400000">
            <a:off x="1266825" y="785813"/>
            <a:ext cx="682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1990</a:t>
            </a:r>
          </a:p>
        </p:txBody>
      </p:sp>
      <p:sp>
        <p:nvSpPr>
          <p:cNvPr id="72714" name="pole tekstowe 73"/>
          <p:cNvSpPr txBox="1">
            <a:spLocks noChangeArrowheads="1"/>
          </p:cNvSpPr>
          <p:nvPr/>
        </p:nvSpPr>
        <p:spPr bwMode="auto">
          <a:xfrm rot="-5400000">
            <a:off x="4933950" y="709613"/>
            <a:ext cx="930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2020</a:t>
            </a:r>
          </a:p>
        </p:txBody>
      </p:sp>
      <p:sp>
        <p:nvSpPr>
          <p:cNvPr id="72715" name="pole tekstowe 110"/>
          <p:cNvSpPr txBox="1">
            <a:spLocks noChangeArrowheads="1"/>
          </p:cNvSpPr>
          <p:nvPr/>
        </p:nvSpPr>
        <p:spPr bwMode="auto">
          <a:xfrm rot="-5400000">
            <a:off x="7055644" y="618332"/>
            <a:ext cx="682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2030</a:t>
            </a:r>
          </a:p>
        </p:txBody>
      </p:sp>
      <p:cxnSp>
        <p:nvCxnSpPr>
          <p:cNvPr id="16" name="Łącznik prosty 15"/>
          <p:cNvCxnSpPr/>
          <p:nvPr/>
        </p:nvCxnSpPr>
        <p:spPr>
          <a:xfrm flipV="1">
            <a:off x="3635375" y="4192588"/>
            <a:ext cx="1724025" cy="14287"/>
          </a:xfrm>
          <a:prstGeom prst="line">
            <a:avLst/>
          </a:prstGeom>
          <a:ln w="444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7" name="pole tekstowe 57"/>
          <p:cNvSpPr txBox="1">
            <a:spLocks noChangeArrowheads="1"/>
          </p:cNvSpPr>
          <p:nvPr/>
        </p:nvSpPr>
        <p:spPr bwMode="auto">
          <a:xfrm rot="-5400000">
            <a:off x="3334544" y="743744"/>
            <a:ext cx="682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2013</a:t>
            </a:r>
          </a:p>
        </p:txBody>
      </p:sp>
      <p:cxnSp>
        <p:nvCxnSpPr>
          <p:cNvPr id="25" name="Łącznik prosty ze strzałką 24"/>
          <p:cNvCxnSpPr/>
          <p:nvPr/>
        </p:nvCxnSpPr>
        <p:spPr>
          <a:xfrm>
            <a:off x="4784725" y="4205288"/>
            <a:ext cx="225425" cy="91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9" name="pole tekstowe 28"/>
          <p:cNvSpPr txBox="1">
            <a:spLocks noChangeArrowheads="1"/>
          </p:cNvSpPr>
          <p:nvPr/>
        </p:nvSpPr>
        <p:spPr bwMode="auto">
          <a:xfrm>
            <a:off x="4686300" y="5116513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>
                <a:solidFill>
                  <a:srgbClr val="0070C0"/>
                </a:solidFill>
                <a:latin typeface="Calibri Light" pitchFamily="34" charset="0"/>
              </a:rPr>
              <a:t>Średnia 2013-2020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>
                <a:solidFill>
                  <a:srgbClr val="0070C0"/>
                </a:solidFill>
                <a:latin typeface="Calibri Light" pitchFamily="34" charset="0"/>
              </a:rPr>
              <a:t>FMRL</a:t>
            </a:r>
          </a:p>
        </p:txBody>
      </p:sp>
      <p:sp>
        <p:nvSpPr>
          <p:cNvPr id="72720" name="pole tekstowe 66"/>
          <p:cNvSpPr txBox="1">
            <a:spLocks noChangeArrowheads="1"/>
          </p:cNvSpPr>
          <p:nvPr/>
        </p:nvSpPr>
        <p:spPr bwMode="auto">
          <a:xfrm>
            <a:off x="7639050" y="1781175"/>
            <a:ext cx="973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>
                <a:solidFill>
                  <a:srgbClr val="2E75B6"/>
                </a:solidFill>
              </a:rPr>
              <a:t>Scenariusz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>
                <a:solidFill>
                  <a:srgbClr val="2E75B6"/>
                </a:solidFill>
              </a:rPr>
              <a:t>BAU</a:t>
            </a:r>
            <a:r>
              <a:rPr lang="pl-PL" altLang="pl-PL" sz="1200" b="1">
                <a:solidFill>
                  <a:srgbClr val="843C0C"/>
                </a:solidFill>
              </a:rPr>
              <a:t/>
            </a:r>
            <a:br>
              <a:rPr lang="pl-PL" altLang="pl-PL" sz="1200" b="1">
                <a:solidFill>
                  <a:srgbClr val="843C0C"/>
                </a:solidFill>
              </a:rPr>
            </a:br>
            <a:endParaRPr lang="pl-PL" altLang="pl-PL" sz="1200" b="1">
              <a:solidFill>
                <a:srgbClr val="843C0C"/>
              </a:solidFill>
            </a:endParaRPr>
          </a:p>
        </p:txBody>
      </p:sp>
      <p:cxnSp>
        <p:nvCxnSpPr>
          <p:cNvPr id="32" name="Łącznik prosty ze strzałką 31"/>
          <p:cNvCxnSpPr/>
          <p:nvPr/>
        </p:nvCxnSpPr>
        <p:spPr>
          <a:xfrm flipV="1">
            <a:off x="7499350" y="1997075"/>
            <a:ext cx="279400" cy="200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2" name="pole tekstowe 79"/>
          <p:cNvSpPr txBox="1">
            <a:spLocks noChangeArrowheads="1"/>
          </p:cNvSpPr>
          <p:nvPr/>
        </p:nvSpPr>
        <p:spPr bwMode="auto">
          <a:xfrm rot="-5400000">
            <a:off x="6002337" y="709613"/>
            <a:ext cx="930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00"/>
                </a:solidFill>
              </a:rPr>
              <a:t>2025</a:t>
            </a:r>
          </a:p>
        </p:txBody>
      </p:sp>
      <p:cxnSp>
        <p:nvCxnSpPr>
          <p:cNvPr id="82" name="Łącznik prosty 81"/>
          <p:cNvCxnSpPr/>
          <p:nvPr/>
        </p:nvCxnSpPr>
        <p:spPr>
          <a:xfrm flipV="1">
            <a:off x="5392738" y="3243263"/>
            <a:ext cx="1068387" cy="17462"/>
          </a:xfrm>
          <a:prstGeom prst="line">
            <a:avLst/>
          </a:prstGeom>
          <a:ln w="381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Łącznik prosty 84"/>
          <p:cNvCxnSpPr/>
          <p:nvPr/>
        </p:nvCxnSpPr>
        <p:spPr>
          <a:xfrm flipV="1">
            <a:off x="6469063" y="2527300"/>
            <a:ext cx="1030287" cy="30163"/>
          </a:xfrm>
          <a:prstGeom prst="line">
            <a:avLst/>
          </a:prstGeom>
          <a:ln w="38100" cmpd="sng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/>
          <p:cNvCxnSpPr/>
          <p:nvPr/>
        </p:nvCxnSpPr>
        <p:spPr>
          <a:xfrm>
            <a:off x="6467475" y="3236913"/>
            <a:ext cx="258763" cy="12858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6" name="pole tekstowe 53"/>
          <p:cNvSpPr txBox="1">
            <a:spLocks noChangeArrowheads="1"/>
          </p:cNvSpPr>
          <p:nvPr/>
        </p:nvSpPr>
        <p:spPr bwMode="auto">
          <a:xfrm>
            <a:off x="6724650" y="3148013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7030A0"/>
                </a:solidFill>
              </a:rPr>
              <a:t>FRL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7030A0"/>
                </a:solidFill>
              </a:rPr>
              <a:t> </a:t>
            </a:r>
            <a:r>
              <a:rPr lang="pl-PL" altLang="pl-PL" sz="1000" b="1">
                <a:solidFill>
                  <a:srgbClr val="7030A0"/>
                </a:solidFill>
              </a:rPr>
              <a:t>2021-2025</a:t>
            </a:r>
          </a:p>
        </p:txBody>
      </p:sp>
      <p:cxnSp>
        <p:nvCxnSpPr>
          <p:cNvPr id="93" name="Łącznik prosty ze strzałką 92"/>
          <p:cNvCxnSpPr/>
          <p:nvPr/>
        </p:nvCxnSpPr>
        <p:spPr>
          <a:xfrm>
            <a:off x="7450138" y="2536825"/>
            <a:ext cx="352425" cy="13017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8" name="pole tekstowe 93"/>
          <p:cNvSpPr txBox="1">
            <a:spLocks noChangeArrowheads="1"/>
          </p:cNvSpPr>
          <p:nvPr/>
        </p:nvSpPr>
        <p:spPr bwMode="auto">
          <a:xfrm>
            <a:off x="7780338" y="2579688"/>
            <a:ext cx="765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7030A0"/>
                </a:solidFill>
              </a:rPr>
              <a:t>FRL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7030A0"/>
                </a:solidFill>
              </a:rPr>
              <a:t>2026-2030</a:t>
            </a:r>
          </a:p>
        </p:txBody>
      </p:sp>
      <p:cxnSp>
        <p:nvCxnSpPr>
          <p:cNvPr id="96" name="Łącznik prosty 95"/>
          <p:cNvCxnSpPr/>
          <p:nvPr/>
        </p:nvCxnSpPr>
        <p:spPr>
          <a:xfrm flipH="1">
            <a:off x="1565275" y="1384300"/>
            <a:ext cx="28575" cy="39639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Łącznik prosty 97"/>
          <p:cNvCxnSpPr/>
          <p:nvPr/>
        </p:nvCxnSpPr>
        <p:spPr>
          <a:xfrm flipH="1">
            <a:off x="3109913" y="1358900"/>
            <a:ext cx="44450" cy="37607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Łącznik prosty 98"/>
          <p:cNvCxnSpPr>
            <a:stCxn id="72717" idx="1"/>
          </p:cNvCxnSpPr>
          <p:nvPr/>
        </p:nvCxnSpPr>
        <p:spPr>
          <a:xfrm flipH="1">
            <a:off x="3644900" y="1270000"/>
            <a:ext cx="30163" cy="29114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100"/>
          <p:cNvCxnSpPr>
            <a:stCxn id="72714" idx="1"/>
          </p:cNvCxnSpPr>
          <p:nvPr/>
        </p:nvCxnSpPr>
        <p:spPr>
          <a:xfrm flipH="1">
            <a:off x="5351463" y="1358900"/>
            <a:ext cx="47625" cy="28590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103"/>
          <p:cNvCxnSpPr/>
          <p:nvPr/>
        </p:nvCxnSpPr>
        <p:spPr>
          <a:xfrm>
            <a:off x="6454775" y="1322388"/>
            <a:ext cx="6350" cy="19383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Łącznik prosty 105"/>
          <p:cNvCxnSpPr/>
          <p:nvPr/>
        </p:nvCxnSpPr>
        <p:spPr>
          <a:xfrm>
            <a:off x="7418388" y="1322388"/>
            <a:ext cx="7937" cy="158908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5" name="pole tekstowe 1"/>
          <p:cNvSpPr txBox="1">
            <a:spLocks noChangeArrowheads="1"/>
          </p:cNvSpPr>
          <p:nvPr/>
        </p:nvSpPr>
        <p:spPr bwMode="auto">
          <a:xfrm>
            <a:off x="1768475" y="4017963"/>
            <a:ext cx="13636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385723"/>
                </a:solidFill>
              </a:rPr>
              <a:t>dane historyczne</a:t>
            </a:r>
          </a:p>
        </p:txBody>
      </p:sp>
      <p:cxnSp>
        <p:nvCxnSpPr>
          <p:cNvPr id="4" name="Łącznik prosty ze strzałką 3"/>
          <p:cNvCxnSpPr/>
          <p:nvPr/>
        </p:nvCxnSpPr>
        <p:spPr>
          <a:xfrm flipH="1">
            <a:off x="2327275" y="4598988"/>
            <a:ext cx="9525" cy="496887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oliniowy 5"/>
          <p:cNvCxnSpPr/>
          <p:nvPr/>
        </p:nvCxnSpPr>
        <p:spPr>
          <a:xfrm>
            <a:off x="3644900" y="4629150"/>
            <a:ext cx="1714500" cy="0"/>
          </a:xfrm>
          <a:prstGeom prst="line">
            <a:avLst/>
          </a:prstGeom>
          <a:ln w="381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oliniowy 7"/>
          <p:cNvCxnSpPr/>
          <p:nvPr/>
        </p:nvCxnSpPr>
        <p:spPr>
          <a:xfrm>
            <a:off x="3660775" y="3748088"/>
            <a:ext cx="1698625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trzałka w górę 8"/>
          <p:cNvSpPr/>
          <p:nvPr/>
        </p:nvSpPr>
        <p:spPr>
          <a:xfrm>
            <a:off x="3814763" y="3748088"/>
            <a:ext cx="138112" cy="433387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1" name="pole tekstowe 10"/>
          <p:cNvSpPr txBox="1">
            <a:spLocks noChangeArrowheads="1"/>
          </p:cNvSpPr>
          <p:nvPr/>
        </p:nvSpPr>
        <p:spPr bwMode="auto">
          <a:xfrm>
            <a:off x="3600450" y="3101975"/>
            <a:ext cx="1446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C00000"/>
                </a:solidFill>
              </a:rPr>
              <a:t>debety węglowe</a:t>
            </a:r>
          </a:p>
        </p:txBody>
      </p:sp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5399088" y="4230688"/>
            <a:ext cx="1517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00B050"/>
                </a:solidFill>
              </a:rPr>
              <a:t>kredyty węglowe</a:t>
            </a:r>
          </a:p>
        </p:txBody>
      </p:sp>
      <p:sp>
        <p:nvSpPr>
          <p:cNvPr id="14" name="Strzałka w dół 13"/>
          <p:cNvSpPr/>
          <p:nvPr/>
        </p:nvSpPr>
        <p:spPr>
          <a:xfrm>
            <a:off x="5119688" y="4217988"/>
            <a:ext cx="150812" cy="3810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17" name="Łącznik prostoliniowy 16"/>
          <p:cNvCxnSpPr/>
          <p:nvPr/>
        </p:nvCxnSpPr>
        <p:spPr>
          <a:xfrm flipV="1">
            <a:off x="3113088" y="1358900"/>
            <a:ext cx="3613150" cy="3760788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oliniowy 18"/>
          <p:cNvCxnSpPr/>
          <p:nvPr/>
        </p:nvCxnSpPr>
        <p:spPr>
          <a:xfrm flipV="1">
            <a:off x="3132138" y="3471863"/>
            <a:ext cx="4367212" cy="1647825"/>
          </a:xfrm>
          <a:prstGeom prst="line">
            <a:avLst/>
          </a:prstGeom>
          <a:ln w="25400">
            <a:solidFill>
              <a:srgbClr val="00B05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512763" y="6021388"/>
            <a:ext cx="82153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Ustawienie poziomu odniesienia będzie determinowało uzyskanie </a:t>
            </a:r>
            <a:r>
              <a:rPr lang="pl-PL" b="1" dirty="0">
                <a:solidFill>
                  <a:srgbClr val="00B050"/>
                </a:solidFill>
              </a:rPr>
              <a:t>kredytów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 lub </a:t>
            </a:r>
            <a:r>
              <a:rPr lang="pl-PL" b="1" dirty="0">
                <a:solidFill>
                  <a:srgbClr val="C00000"/>
                </a:solidFill>
              </a:rPr>
              <a:t>debetów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 z gospodarki leśnej</a:t>
            </a:r>
          </a:p>
        </p:txBody>
      </p:sp>
      <p:cxnSp>
        <p:nvCxnSpPr>
          <p:cNvPr id="18" name="Łącznik prostoliniowy 17"/>
          <p:cNvCxnSpPr/>
          <p:nvPr/>
        </p:nvCxnSpPr>
        <p:spPr>
          <a:xfrm flipV="1">
            <a:off x="3635375" y="4295775"/>
            <a:ext cx="1716088" cy="1428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/>
          <p:cNvSpPr txBox="1"/>
          <p:nvPr/>
        </p:nvSpPr>
        <p:spPr>
          <a:xfrm>
            <a:off x="4322763" y="4230688"/>
            <a:ext cx="9921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3,5%</a:t>
            </a:r>
          </a:p>
        </p:txBody>
      </p:sp>
    </p:spTree>
    <p:extLst>
      <p:ext uri="{BB962C8B-B14F-4D97-AF65-F5344CB8AC3E}">
        <p14:creationId xmlns:p14="http://schemas.microsoft.com/office/powerpoint/2010/main" val="66719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  <p:bldP spid="14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768752" cy="1143000"/>
          </a:xfrm>
        </p:spPr>
        <p:txBody>
          <a:bodyPr/>
          <a:lstStyle/>
          <a:p>
            <a:r>
              <a:rPr lang="pl-PL" sz="3600" dirty="0" smtClean="0"/>
              <a:t>Czego brakuje w propozycjach KE ?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000" dirty="0" smtClean="0"/>
              <a:t>W obecnym projekcie </a:t>
            </a:r>
            <a:r>
              <a:rPr lang="pl-PL" sz="2000" b="1" dirty="0" smtClean="0">
                <a:solidFill>
                  <a:srgbClr val="C00000"/>
                </a:solidFill>
              </a:rPr>
              <a:t>Rozporządzenia nie są odzwierciedlone kluczowe postulaty Polski</a:t>
            </a:r>
            <a:r>
              <a:rPr lang="pl-PL" sz="2000" dirty="0" smtClean="0"/>
              <a:t>:</a:t>
            </a:r>
          </a:p>
          <a:p>
            <a:endParaRPr lang="pl-PL" sz="2000" dirty="0" smtClean="0"/>
          </a:p>
          <a:p>
            <a:r>
              <a:rPr lang="pl-PL" sz="2000" dirty="0" smtClean="0"/>
              <a:t>umożliwienie </a:t>
            </a:r>
            <a:r>
              <a:rPr lang="pl-PL" sz="2000" b="1" dirty="0" smtClean="0"/>
              <a:t>zwiększonej elastyczności pomiędzy sektorem LULUCF a ESR </a:t>
            </a:r>
            <a:r>
              <a:rPr lang="pl-PL" sz="2000" dirty="0" smtClean="0"/>
              <a:t>(non-ETS)</a:t>
            </a:r>
          </a:p>
          <a:p>
            <a:endParaRPr lang="pl-PL" sz="2000" dirty="0" smtClean="0"/>
          </a:p>
          <a:p>
            <a:r>
              <a:rPr lang="pl-PL" sz="2000" b="1" dirty="0" smtClean="0"/>
              <a:t>włączenie salda emisji i pochłaniania gazów cieplarnianych z zarządzanych gruntów leśnych</a:t>
            </a:r>
            <a:r>
              <a:rPr lang="pl-PL" sz="2000" dirty="0" smtClean="0"/>
              <a:t> (gospodarki leśnej) do rozliczania celu redukcyjnego dla sektorów objętych ESR </a:t>
            </a:r>
          </a:p>
          <a:p>
            <a:endParaRPr lang="pl-PL" sz="2000" dirty="0" smtClean="0"/>
          </a:p>
          <a:p>
            <a:r>
              <a:rPr lang="pl-PL" sz="2000" b="1" dirty="0" smtClean="0"/>
              <a:t>nieustanawianie limitu rozliczeniowego </a:t>
            </a:r>
            <a:r>
              <a:rPr lang="pl-PL" sz="2000" dirty="0" smtClean="0"/>
              <a:t>(cap 3,5%) na saldo emisji i pochłaniania gazów cieplarnianych z zarządzanych gruntów leśnych (gospodarki leśnej).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94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Co dalej ?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5759450" cy="2719388"/>
          </a:xfrm>
        </p:spPr>
        <p:txBody>
          <a:bodyPr/>
          <a:lstStyle/>
          <a:p>
            <a:r>
              <a:rPr lang="pl-PL" sz="2000" dirty="0" smtClean="0"/>
              <a:t>Należy dążyć do </a:t>
            </a:r>
            <a:r>
              <a:rPr lang="pl-PL" sz="2000" b="1" dirty="0" smtClean="0"/>
              <a:t>zwiększenia elastyczności pomiędzy sektorem LULUCF a sektorami w ESR</a:t>
            </a:r>
            <a:r>
              <a:rPr lang="pl-PL" sz="2000" dirty="0" smtClean="0"/>
              <a:t>, gdyż w ten sposób będzie możliwe złagodzenie wysiłku redukcyjnego w sektorach objętych ESR</a:t>
            </a:r>
          </a:p>
          <a:p>
            <a:endParaRPr lang="pl-PL" sz="2000" dirty="0" smtClean="0"/>
          </a:p>
          <a:p>
            <a:r>
              <a:rPr lang="pl-PL" sz="2000" dirty="0" smtClean="0"/>
              <a:t>Należy dążyć do </a:t>
            </a:r>
            <a:r>
              <a:rPr lang="pl-PL" sz="2000" b="1" dirty="0" smtClean="0"/>
              <a:t>włączenia gospodarki leśnej do mechanizmu elastyczności z ESR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4125" y="1543050"/>
            <a:ext cx="2390775" cy="19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5" y="4076700"/>
            <a:ext cx="2478088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/>
          <p:cNvSpPr/>
          <p:nvPr/>
        </p:nvSpPr>
        <p:spPr>
          <a:xfrm>
            <a:off x="3063875" y="4237038"/>
            <a:ext cx="3270250" cy="243205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pole tekstowe 14"/>
          <p:cNvSpPr txBox="1">
            <a:spLocks noChangeArrowheads="1"/>
          </p:cNvSpPr>
          <p:nvPr/>
        </p:nvSpPr>
        <p:spPr bwMode="auto">
          <a:xfrm>
            <a:off x="3063875" y="6146800"/>
            <a:ext cx="3152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800" b="1">
                <a:solidFill>
                  <a:srgbClr val="C00000"/>
                </a:solidFill>
              </a:rPr>
              <a:t>Sektor LULUCF</a:t>
            </a:r>
          </a:p>
        </p:txBody>
      </p:sp>
      <p:cxnSp>
        <p:nvCxnSpPr>
          <p:cNvPr id="8" name="Łącznik prosty ze strzałką 7"/>
          <p:cNvCxnSpPr/>
          <p:nvPr/>
        </p:nvCxnSpPr>
        <p:spPr>
          <a:xfrm flipH="1">
            <a:off x="6410325" y="3498850"/>
            <a:ext cx="538163" cy="819150"/>
          </a:xfrm>
          <a:prstGeom prst="straightConnector1">
            <a:avLst/>
          </a:prstGeom>
          <a:ln w="508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V="1">
            <a:off x="6410325" y="3617913"/>
            <a:ext cx="898525" cy="1239837"/>
          </a:xfrm>
          <a:prstGeom prst="straightConnector1">
            <a:avLst/>
          </a:prstGeom>
          <a:ln w="1111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25"/>
          <p:cNvSpPr txBox="1">
            <a:spLocks noChangeArrowheads="1"/>
          </p:cNvSpPr>
          <p:nvPr/>
        </p:nvSpPr>
        <p:spPr bwMode="auto">
          <a:xfrm>
            <a:off x="6821488" y="4319588"/>
            <a:ext cx="24145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pl-PL" altLang="pl-PL" sz="1600" b="1" dirty="0">
                <a:solidFill>
                  <a:srgbClr val="0070C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Zalesienia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 dirty="0">
                <a:solidFill>
                  <a:srgbClr val="0070C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Wylesienia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 dirty="0">
                <a:solidFill>
                  <a:srgbClr val="0070C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Grunty uprawne</a:t>
            </a:r>
          </a:p>
          <a:p>
            <a:pPr>
              <a:buFont typeface="Arial" pitchFamily="34" charset="0"/>
              <a:buChar char="•"/>
            </a:pPr>
            <a:r>
              <a:rPr lang="pl-PL" altLang="pl-PL" sz="1600" b="1" dirty="0">
                <a:solidFill>
                  <a:srgbClr val="0070C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Grunty trawiaste</a:t>
            </a:r>
          </a:p>
        </p:txBody>
      </p:sp>
      <p:sp>
        <p:nvSpPr>
          <p:cNvPr id="11" name="pole tekstowe 26"/>
          <p:cNvSpPr txBox="1">
            <a:spLocks noChangeArrowheads="1"/>
          </p:cNvSpPr>
          <p:nvPr/>
        </p:nvSpPr>
        <p:spPr bwMode="auto">
          <a:xfrm>
            <a:off x="6808788" y="5414963"/>
            <a:ext cx="2108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pl-PL" altLang="pl-PL" sz="1600" b="1">
                <a:solidFill>
                  <a:srgbClr val="0070C0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Gospodarka leśna</a:t>
            </a:r>
          </a:p>
        </p:txBody>
      </p:sp>
      <p:sp>
        <p:nvSpPr>
          <p:cNvPr id="12" name="Elipsa 11"/>
          <p:cNvSpPr/>
          <p:nvPr/>
        </p:nvSpPr>
        <p:spPr>
          <a:xfrm>
            <a:off x="6678613" y="5395913"/>
            <a:ext cx="1952625" cy="7508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pole tekstowe 7"/>
          <p:cNvSpPr txBox="1">
            <a:spLocks noChangeArrowheads="1"/>
          </p:cNvSpPr>
          <p:nvPr/>
        </p:nvSpPr>
        <p:spPr bwMode="auto">
          <a:xfrm>
            <a:off x="6588125" y="2060575"/>
            <a:ext cx="20431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800" b="1" dirty="0"/>
              <a:t>ESR </a:t>
            </a:r>
          </a:p>
          <a:p>
            <a:pPr algn="ctr"/>
            <a:r>
              <a:rPr lang="pl-PL" altLang="pl-PL" sz="2800" dirty="0"/>
              <a:t>(non-ETS)</a:t>
            </a:r>
          </a:p>
        </p:txBody>
      </p:sp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79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Podsumowanie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Należałoby </a:t>
            </a:r>
            <a:r>
              <a:rPr lang="pl-PL" sz="2000" b="1" dirty="0" smtClean="0">
                <a:solidFill>
                  <a:schemeClr val="accent3"/>
                </a:solidFill>
              </a:rPr>
              <a:t>tworzyć zachęty do zwiększenia potencjału pochłaniania dla sektora LULUCF</a:t>
            </a:r>
            <a:r>
              <a:rPr lang="pl-PL" sz="2000" dirty="0" smtClean="0"/>
              <a:t>, w szczególności dla prowadzonej gospodarki leśnej. </a:t>
            </a:r>
            <a:r>
              <a:rPr lang="pl-PL" sz="2000" b="1" dirty="0" smtClean="0"/>
              <a:t>Obecny projekt rozporządzenia takich zachęt nie tworzy</a:t>
            </a:r>
            <a:r>
              <a:rPr lang="pl-PL" sz="2000" dirty="0" smtClean="0"/>
              <a:t>. Takie zachęty mogłyby zostać wytworzone poprzez </a:t>
            </a:r>
            <a:r>
              <a:rPr lang="pl-PL" sz="2000" b="1" dirty="0" smtClean="0"/>
              <a:t>zwiększenie elastyczności pomiędzy sektorem LULUCF a ESR, włączeniem gospodarki leśnej do tego mechanizmu elastyczności oraz zniesieniem limitu na kredyty z gospodarki leśnej</a:t>
            </a:r>
            <a:r>
              <a:rPr lang="pl-PL" sz="2000" dirty="0" smtClean="0"/>
              <a:t>.</a:t>
            </a:r>
          </a:p>
          <a:p>
            <a:endParaRPr lang="pl-PL" sz="2000" dirty="0" smtClean="0"/>
          </a:p>
          <a:p>
            <a:r>
              <a:rPr lang="pl-PL" sz="2000" b="1" dirty="0" smtClean="0"/>
              <a:t>Ustanowienie limitów </a:t>
            </a:r>
            <a:r>
              <a:rPr lang="pl-PL" sz="2000" dirty="0" smtClean="0"/>
              <a:t>(cap 3,5%) </a:t>
            </a:r>
            <a:r>
              <a:rPr lang="pl-PL" sz="2000" b="1" dirty="0" smtClean="0"/>
              <a:t>na rozliczanie gospodarki leśnej i wyłączenie gospodarki leśnej z mechanizmu elastyczności z ESR jest </a:t>
            </a:r>
            <a:r>
              <a:rPr lang="pl-PL" sz="2000" b="1" dirty="0" smtClean="0">
                <a:solidFill>
                  <a:schemeClr val="accent3"/>
                </a:solidFill>
              </a:rPr>
              <a:t>niezgodne z Porozumieniem Paryskim</a:t>
            </a:r>
            <a:r>
              <a:rPr lang="pl-PL" sz="2000" dirty="0" smtClean="0"/>
              <a:t>, które zachęca Strony Porozumienia do podejmowania adekwatnych działań w celu zwiększania potencjału pochłaniania gazów cieplarnianych przez lasy oraz umożliwiania ich rozliczanie w przyszłości. Ponadto, w </a:t>
            </a:r>
            <a:r>
              <a:rPr lang="pl-PL" sz="2000" b="1" dirty="0" smtClean="0"/>
              <a:t>konkluzjach Rady Europejskiej z października 2014 r. nie wskazano limitów oraz </a:t>
            </a:r>
            <a:r>
              <a:rPr lang="pl-PL" sz="2000" b="1" dirty="0" err="1" smtClean="0"/>
              <a:t>wyłączeń</a:t>
            </a:r>
            <a:r>
              <a:rPr lang="pl-PL" sz="2000" dirty="0" smtClean="0"/>
              <a:t>.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3D29-8B30-427D-BA50-35F1A53CD4A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6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597</Words>
  <Application>Microsoft Office PowerPoint</Application>
  <PresentationFormat>Pokaz na ekranie (4:3)</PresentationFormat>
  <Paragraphs>93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PROJEKT ROZPORZĄDZENIA LULUCF</vt:lpstr>
      <vt:lpstr>Sektor LULUCF</vt:lpstr>
      <vt:lpstr>Gdzie jest obecnie sektor LULUCF  w unijnej polityce klimatycznej?</vt:lpstr>
      <vt:lpstr>Projekt Rozporządzenia LULUCF</vt:lpstr>
      <vt:lpstr>Polityka Klimatyczna UE po 2020</vt:lpstr>
      <vt:lpstr>Główne propozycje KE</vt:lpstr>
      <vt:lpstr>Prezentacja programu PowerPoint</vt:lpstr>
      <vt:lpstr>Czego brakuje w propozycjach KE ?</vt:lpstr>
      <vt:lpstr>Co dalej ?</vt:lpstr>
      <vt:lpstr>Podsumowanie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PL</dc:creator>
  <cp:lastModifiedBy>PL</cp:lastModifiedBy>
  <cp:revision>9</cp:revision>
  <dcterms:created xsi:type="dcterms:W3CDTF">2017-03-29T08:16:15Z</dcterms:created>
  <dcterms:modified xsi:type="dcterms:W3CDTF">2017-04-10T08:38:06Z</dcterms:modified>
</cp:coreProperties>
</file>